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Lst>
  <p:notesMasterIdLst>
    <p:notesMasterId r:id="rId47"/>
  </p:notesMasterIdLst>
  <p:sldIdLst>
    <p:sldId id="2146848765" r:id="rId5"/>
    <p:sldId id="817" r:id="rId6"/>
    <p:sldId id="820" r:id="rId7"/>
    <p:sldId id="2146848847" r:id="rId8"/>
    <p:sldId id="2146848815" r:id="rId9"/>
    <p:sldId id="2146848848" r:id="rId10"/>
    <p:sldId id="2146848818" r:id="rId11"/>
    <p:sldId id="2146848820" r:id="rId12"/>
    <p:sldId id="2146848819" r:id="rId13"/>
    <p:sldId id="2146848849" r:id="rId14"/>
    <p:sldId id="2146848846" r:id="rId15"/>
    <p:sldId id="2146848850" r:id="rId16"/>
    <p:sldId id="2146848821" r:id="rId17"/>
    <p:sldId id="2146848822" r:id="rId18"/>
    <p:sldId id="2146848823" r:id="rId19"/>
    <p:sldId id="2146848824" r:id="rId20"/>
    <p:sldId id="2146848835" r:id="rId21"/>
    <p:sldId id="2146848861" r:id="rId22"/>
    <p:sldId id="2146848814" r:id="rId23"/>
    <p:sldId id="2146848829" r:id="rId24"/>
    <p:sldId id="2146848840" r:id="rId25"/>
    <p:sldId id="2146848841" r:id="rId26"/>
    <p:sldId id="2146848817" r:id="rId27"/>
    <p:sldId id="2146848842" r:id="rId28"/>
    <p:sldId id="2146848837" r:id="rId29"/>
    <p:sldId id="2146848839" r:id="rId30"/>
    <p:sldId id="2146848862" r:id="rId31"/>
    <p:sldId id="2146848838" r:id="rId32"/>
    <p:sldId id="2146848851" r:id="rId33"/>
    <p:sldId id="2146848852" r:id="rId34"/>
    <p:sldId id="2146848843" r:id="rId35"/>
    <p:sldId id="2146848863" r:id="rId36"/>
    <p:sldId id="2146848864" r:id="rId37"/>
    <p:sldId id="2146848831" r:id="rId38"/>
    <p:sldId id="2146848853" r:id="rId39"/>
    <p:sldId id="2146848857" r:id="rId40"/>
    <p:sldId id="2146848856" r:id="rId41"/>
    <p:sldId id="2146848858" r:id="rId42"/>
    <p:sldId id="2146848860" r:id="rId43"/>
    <p:sldId id="2146848844" r:id="rId44"/>
    <p:sldId id="2146848845" r:id="rId45"/>
    <p:sldId id="2146848813" r:id="rId46"/>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72FA12-D52A-2F04-4062-1395C71B9EF4}" name="BORD Hélène" initials="BH" userId="S::bordh@fntp.fr::eec389c4-18fa-4ec7-bad8-6e5127e5f19f" providerId="AD"/>
  <p188:author id="{B1944C24-AC5E-3012-A05C-3DF5849B4F1E}" name="CURIE Maud" initials="CM" userId="S::curiem@fntp.fr::3ca424b8-1268-4c3a-a3a8-619b50561e2f" providerId="AD"/>
  <p188:author id="{3F174F36-61E2-F30D-5D76-DABAE427E979}" name="BIDAULT Romain" initials="BR" userId="S::bidaultr@fntp.fr::6869615f-ab60-45c6-8823-886766f6bcb5" providerId="AD"/>
  <p188:author id="{7969E3BC-4234-A0B1-F703-982CAE7018DD}" name="AUZANNEAU Marjolaine" initials="AM" userId="S::auzanneaum@fntp.fr::e783a6fb-d1ba-4027-bf91-0c33cf2bade4" providerId="AD"/>
  <p188:author id="{E19CDFD0-CBAB-800A-9E4C-8BE3747127B3}" name="SEBAH Sophie" initials="SS" userId="S::sebahs@fntp.fr::049c2b0f-b967-41a3-846f-46ecbb6ad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8200"/>
    <a:srgbClr val="508DD0"/>
    <a:srgbClr val="4ED2CC"/>
    <a:srgbClr val="001975"/>
    <a:srgbClr val="DF8140"/>
    <a:srgbClr val="D75901"/>
    <a:srgbClr val="EBBD9D"/>
    <a:srgbClr val="E3955F"/>
    <a:srgbClr val="F3E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93460" autoAdjust="0"/>
  </p:normalViewPr>
  <p:slideViewPr>
    <p:cSldViewPr snapToGrid="0">
      <p:cViewPr varScale="1">
        <p:scale>
          <a:sx n="106" d="100"/>
          <a:sy n="106" d="100"/>
        </p:scale>
        <p:origin x="56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894"/>
    </p:cViewPr>
  </p:sorterViewPr>
  <p:notesViewPr>
    <p:cSldViewPr snapToGrid="0">
      <p:cViewPr varScale="1">
        <p:scale>
          <a:sx n="64" d="100"/>
          <a:sy n="64" d="100"/>
        </p:scale>
        <p:origin x="3402" y="-180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5348"/>
          </a:xfrm>
          <a:prstGeom prst="rect">
            <a:avLst/>
          </a:prstGeom>
        </p:spPr>
        <p:txBody>
          <a:bodyPr vert="horz" lIns="91815" tIns="45907" rIns="91815" bIns="45907"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815" tIns="45907" rIns="91815" bIns="45907" rtlCol="0"/>
          <a:lstStyle>
            <a:lvl1pPr algn="r">
              <a:defRPr sz="1200"/>
            </a:lvl1pPr>
          </a:lstStyle>
          <a:p>
            <a:fld id="{301C867A-8237-4767-9083-701B26D4CA42}" type="datetimeFigureOut">
              <a:rPr lang="fr-FR" smtClean="0"/>
              <a:t>25/04/2024</a:t>
            </a:fld>
            <a:endParaRPr lang="fr-FR"/>
          </a:p>
        </p:txBody>
      </p:sp>
      <p:sp>
        <p:nvSpPr>
          <p:cNvPr id="4" name="Espace réservé de l'image des diapositives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fr-FR"/>
          </a:p>
        </p:txBody>
      </p:sp>
      <p:sp>
        <p:nvSpPr>
          <p:cNvPr id="5" name="Espace réservé des notes 4"/>
          <p:cNvSpPr>
            <a:spLocks noGrp="1"/>
          </p:cNvSpPr>
          <p:nvPr>
            <p:ph type="body" sz="quarter" idx="3"/>
          </p:nvPr>
        </p:nvSpPr>
        <p:spPr>
          <a:xfrm>
            <a:off x="679768" y="4751225"/>
            <a:ext cx="5438140" cy="3887361"/>
          </a:xfrm>
          <a:prstGeom prst="rect">
            <a:avLst/>
          </a:prstGeom>
        </p:spPr>
        <p:txBody>
          <a:bodyPr vert="horz" lIns="91815" tIns="45907" rIns="91815" bIns="4590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377321"/>
            <a:ext cx="2945659" cy="495347"/>
          </a:xfrm>
          <a:prstGeom prst="rect">
            <a:avLst/>
          </a:prstGeom>
        </p:spPr>
        <p:txBody>
          <a:bodyPr vert="horz" lIns="91815" tIns="45907" rIns="91815" bIns="4590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21"/>
            <a:ext cx="2945659" cy="495347"/>
          </a:xfrm>
          <a:prstGeom prst="rect">
            <a:avLst/>
          </a:prstGeom>
        </p:spPr>
        <p:txBody>
          <a:bodyPr vert="horz" lIns="91815" tIns="45907" rIns="91815" bIns="45907" rtlCol="0" anchor="b"/>
          <a:lstStyle>
            <a:lvl1pPr algn="r">
              <a:defRPr sz="1200"/>
            </a:lvl1pPr>
          </a:lstStyle>
          <a:p>
            <a:fld id="{62A40F0A-60B8-455A-A847-FDBC8517C217}" type="slidenum">
              <a:rPr lang="fr-FR" smtClean="0"/>
              <a:t>‹N°›</a:t>
            </a:fld>
            <a:endParaRPr lang="fr-FR"/>
          </a:p>
        </p:txBody>
      </p:sp>
    </p:spTree>
    <p:extLst>
      <p:ext uri="{BB962C8B-B14F-4D97-AF65-F5344CB8AC3E}">
        <p14:creationId xmlns:p14="http://schemas.microsoft.com/office/powerpoint/2010/main" val="186013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a:t>
            </a:fld>
            <a:endParaRPr lang="fr-FR"/>
          </a:p>
        </p:txBody>
      </p:sp>
    </p:spTree>
    <p:extLst>
      <p:ext uri="{BB962C8B-B14F-4D97-AF65-F5344CB8AC3E}">
        <p14:creationId xmlns:p14="http://schemas.microsoft.com/office/powerpoint/2010/main" val="263845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25</a:t>
            </a:fld>
            <a:endParaRPr lang="fr-FR"/>
          </a:p>
        </p:txBody>
      </p:sp>
    </p:spTree>
    <p:extLst>
      <p:ext uri="{BB962C8B-B14F-4D97-AF65-F5344CB8AC3E}">
        <p14:creationId xmlns:p14="http://schemas.microsoft.com/office/powerpoint/2010/main" val="393930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26</a:t>
            </a:fld>
            <a:endParaRPr lang="fr-FR"/>
          </a:p>
        </p:txBody>
      </p:sp>
    </p:spTree>
    <p:extLst>
      <p:ext uri="{BB962C8B-B14F-4D97-AF65-F5344CB8AC3E}">
        <p14:creationId xmlns:p14="http://schemas.microsoft.com/office/powerpoint/2010/main" val="306474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28</a:t>
            </a:fld>
            <a:endParaRPr lang="fr-FR"/>
          </a:p>
        </p:txBody>
      </p:sp>
    </p:spTree>
    <p:extLst>
      <p:ext uri="{BB962C8B-B14F-4D97-AF65-F5344CB8AC3E}">
        <p14:creationId xmlns:p14="http://schemas.microsoft.com/office/powerpoint/2010/main" val="3460340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42</a:t>
            </a:fld>
            <a:endParaRPr lang="fr-FR"/>
          </a:p>
        </p:txBody>
      </p:sp>
    </p:spTree>
    <p:extLst>
      <p:ext uri="{BB962C8B-B14F-4D97-AF65-F5344CB8AC3E}">
        <p14:creationId xmlns:p14="http://schemas.microsoft.com/office/powerpoint/2010/main" val="214536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a:t>
            </a:fld>
            <a:endParaRPr lang="fr-FR"/>
          </a:p>
        </p:txBody>
      </p:sp>
    </p:spTree>
    <p:extLst>
      <p:ext uri="{BB962C8B-B14F-4D97-AF65-F5344CB8AC3E}">
        <p14:creationId xmlns:p14="http://schemas.microsoft.com/office/powerpoint/2010/main" val="390937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3</a:t>
            </a:fld>
            <a:endParaRPr lang="fr-FR"/>
          </a:p>
        </p:txBody>
      </p:sp>
    </p:spTree>
    <p:extLst>
      <p:ext uri="{BB962C8B-B14F-4D97-AF65-F5344CB8AC3E}">
        <p14:creationId xmlns:p14="http://schemas.microsoft.com/office/powerpoint/2010/main" val="2534610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7</a:t>
            </a:fld>
            <a:endParaRPr lang="fr-FR"/>
          </a:p>
        </p:txBody>
      </p:sp>
    </p:spTree>
    <p:extLst>
      <p:ext uri="{BB962C8B-B14F-4D97-AF65-F5344CB8AC3E}">
        <p14:creationId xmlns:p14="http://schemas.microsoft.com/office/powerpoint/2010/main" val="93352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8</a:t>
            </a:fld>
            <a:endParaRPr lang="fr-FR"/>
          </a:p>
        </p:txBody>
      </p:sp>
    </p:spTree>
    <p:extLst>
      <p:ext uri="{BB962C8B-B14F-4D97-AF65-F5344CB8AC3E}">
        <p14:creationId xmlns:p14="http://schemas.microsoft.com/office/powerpoint/2010/main" val="177154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11</a:t>
            </a:fld>
            <a:endParaRPr lang="fr-FR"/>
          </a:p>
        </p:txBody>
      </p:sp>
    </p:spTree>
    <p:extLst>
      <p:ext uri="{BB962C8B-B14F-4D97-AF65-F5344CB8AC3E}">
        <p14:creationId xmlns:p14="http://schemas.microsoft.com/office/powerpoint/2010/main" val="230943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19</a:t>
            </a:fld>
            <a:endParaRPr lang="fr-FR"/>
          </a:p>
        </p:txBody>
      </p:sp>
    </p:spTree>
    <p:extLst>
      <p:ext uri="{BB962C8B-B14F-4D97-AF65-F5344CB8AC3E}">
        <p14:creationId xmlns:p14="http://schemas.microsoft.com/office/powerpoint/2010/main" val="369025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21</a:t>
            </a:fld>
            <a:endParaRPr lang="fr-FR"/>
          </a:p>
        </p:txBody>
      </p:sp>
    </p:spTree>
    <p:extLst>
      <p:ext uri="{BB962C8B-B14F-4D97-AF65-F5344CB8AC3E}">
        <p14:creationId xmlns:p14="http://schemas.microsoft.com/office/powerpoint/2010/main" val="363092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2A40F0A-60B8-455A-A847-FDBC8517C217}" type="slidenum">
              <a:rPr lang="fr-FR" smtClean="0"/>
              <a:t>23</a:t>
            </a:fld>
            <a:endParaRPr lang="fr-FR"/>
          </a:p>
        </p:txBody>
      </p:sp>
    </p:spTree>
    <p:extLst>
      <p:ext uri="{BB962C8B-B14F-4D97-AF65-F5344CB8AC3E}">
        <p14:creationId xmlns:p14="http://schemas.microsoft.com/office/powerpoint/2010/main" val="374660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9E4B9D98-6901-D348-BD3D-1C70DAF646F0}"/>
              </a:ext>
            </a:extLst>
          </p:cNvPr>
          <p:cNvSpPr txBox="1"/>
          <p:nvPr userDrawn="1"/>
        </p:nvSpPr>
        <p:spPr>
          <a:xfrm>
            <a:off x="325727" y="6266059"/>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sp>
        <p:nvSpPr>
          <p:cNvPr id="11" name="Sous-titre 2">
            <a:extLst>
              <a:ext uri="{FF2B5EF4-FFF2-40B4-BE49-F238E27FC236}">
                <a16:creationId xmlns:a16="http://schemas.microsoft.com/office/drawing/2014/main" id="{B3056F8B-9921-4CE2-947E-46F000FDC4BA}"/>
              </a:ext>
            </a:extLst>
          </p:cNvPr>
          <p:cNvSpPr>
            <a:spLocks noGrp="1"/>
          </p:cNvSpPr>
          <p:nvPr>
            <p:ph type="subTitle" idx="1"/>
          </p:nvPr>
        </p:nvSpPr>
        <p:spPr>
          <a:xfrm>
            <a:off x="6743042" y="3306871"/>
            <a:ext cx="4325173" cy="2527616"/>
          </a:xfrm>
          <a:solidFill>
            <a:srgbClr val="FF6D22"/>
          </a:solidFill>
          <a:ln>
            <a:solidFill>
              <a:schemeClr val="accent1"/>
            </a:solidFill>
          </a:ln>
        </p:spPr>
        <p:txBody>
          <a:bodyPr anchor="ct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grpSp>
        <p:nvGrpSpPr>
          <p:cNvPr id="12" name="Groupe 11">
            <a:extLst>
              <a:ext uri="{FF2B5EF4-FFF2-40B4-BE49-F238E27FC236}">
                <a16:creationId xmlns:a16="http://schemas.microsoft.com/office/drawing/2014/main" id="{457B8ADA-0690-493F-B6F4-0C08A9E00BD5}"/>
              </a:ext>
            </a:extLst>
          </p:cNvPr>
          <p:cNvGrpSpPr/>
          <p:nvPr userDrawn="1"/>
        </p:nvGrpSpPr>
        <p:grpSpPr>
          <a:xfrm>
            <a:off x="0" y="-42251"/>
            <a:ext cx="12182492" cy="2291676"/>
            <a:chOff x="0" y="-42251"/>
            <a:chExt cx="12182492" cy="2291676"/>
          </a:xfrm>
        </p:grpSpPr>
        <p:pic>
          <p:nvPicPr>
            <p:cNvPr id="13" name="Image 12">
              <a:extLst>
                <a:ext uri="{FF2B5EF4-FFF2-40B4-BE49-F238E27FC236}">
                  <a16:creationId xmlns:a16="http://schemas.microsoft.com/office/drawing/2014/main" id="{0B616EB4-D161-47CA-BA5B-BAD12D67D01C}"/>
                </a:ext>
              </a:extLst>
            </p:cNvPr>
            <p:cNvPicPr>
              <a:picLocks noChangeAspect="1"/>
            </p:cNvPicPr>
            <p:nvPr/>
          </p:nvPicPr>
          <p:blipFill>
            <a:blip r:embed="rId2"/>
            <a:stretch>
              <a:fillRect/>
            </a:stretch>
          </p:blipFill>
          <p:spPr>
            <a:xfrm>
              <a:off x="0" y="-42251"/>
              <a:ext cx="12182492" cy="1675317"/>
            </a:xfrm>
            <a:prstGeom prst="rect">
              <a:avLst/>
            </a:prstGeom>
          </p:spPr>
        </p:pic>
        <p:pic>
          <p:nvPicPr>
            <p:cNvPr id="14" name="Image 13">
              <a:extLst>
                <a:ext uri="{FF2B5EF4-FFF2-40B4-BE49-F238E27FC236}">
                  <a16:creationId xmlns:a16="http://schemas.microsoft.com/office/drawing/2014/main" id="{AC8FF1FB-117F-43FA-AAAE-4252EA28ADA6}"/>
                </a:ext>
              </a:extLst>
            </p:cNvPr>
            <p:cNvPicPr>
              <a:picLocks noChangeAspect="1"/>
            </p:cNvPicPr>
            <p:nvPr/>
          </p:nvPicPr>
          <p:blipFill>
            <a:blip r:embed="rId3"/>
            <a:stretch>
              <a:fillRect/>
            </a:stretch>
          </p:blipFill>
          <p:spPr>
            <a:xfrm>
              <a:off x="1775460" y="50247"/>
              <a:ext cx="10081260" cy="2199178"/>
            </a:xfrm>
            <a:prstGeom prst="rect">
              <a:avLst/>
            </a:prstGeom>
          </p:spPr>
        </p:pic>
      </p:grpSp>
      <p:sp>
        <p:nvSpPr>
          <p:cNvPr id="16" name="Sous-titre 2">
            <a:extLst>
              <a:ext uri="{FF2B5EF4-FFF2-40B4-BE49-F238E27FC236}">
                <a16:creationId xmlns:a16="http://schemas.microsoft.com/office/drawing/2014/main" id="{0277ED19-277F-41B5-8F71-6910DB24959D}"/>
              </a:ext>
            </a:extLst>
          </p:cNvPr>
          <p:cNvSpPr txBox="1">
            <a:spLocks/>
          </p:cNvSpPr>
          <p:nvPr userDrawn="1"/>
        </p:nvSpPr>
        <p:spPr>
          <a:xfrm>
            <a:off x="6754767" y="2484321"/>
            <a:ext cx="4313448" cy="367312"/>
          </a:xfrm>
          <a:prstGeom prst="rect">
            <a:avLst/>
          </a:prstGeom>
          <a:solidFill>
            <a:srgbClr val="001B73"/>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b="0" dirty="0">
                <a:cs typeface="Futura Medium" panose="020B0602020204020303"/>
              </a:rPr>
              <a:t>15 mars 2021</a:t>
            </a:r>
          </a:p>
        </p:txBody>
      </p:sp>
      <p:pic>
        <p:nvPicPr>
          <p:cNvPr id="17" name="Image 16">
            <a:extLst>
              <a:ext uri="{FF2B5EF4-FFF2-40B4-BE49-F238E27FC236}">
                <a16:creationId xmlns:a16="http://schemas.microsoft.com/office/drawing/2014/main" id="{4BFD20C2-B8FA-494F-AC61-95255B7E04AE}"/>
              </a:ext>
            </a:extLst>
          </p:cNvPr>
          <p:cNvPicPr>
            <a:picLocks noChangeAspect="1"/>
          </p:cNvPicPr>
          <p:nvPr userDrawn="1"/>
        </p:nvPicPr>
        <p:blipFill>
          <a:blip r:embed="rId2"/>
          <a:stretch>
            <a:fillRect/>
          </a:stretch>
        </p:blipFill>
        <p:spPr>
          <a:xfrm>
            <a:off x="4754" y="6507481"/>
            <a:ext cx="12182492" cy="350520"/>
          </a:xfrm>
          <a:prstGeom prst="rect">
            <a:avLst/>
          </a:prstGeom>
        </p:spPr>
      </p:pic>
      <p:sp>
        <p:nvSpPr>
          <p:cNvPr id="19" name="Espace réservé du numéro de diapositive 3">
            <a:extLst>
              <a:ext uri="{FF2B5EF4-FFF2-40B4-BE49-F238E27FC236}">
                <a16:creationId xmlns:a16="http://schemas.microsoft.com/office/drawing/2014/main" id="{01FE68D7-C06A-46D6-8048-1376F0C178AD}"/>
              </a:ext>
            </a:extLst>
          </p:cNvPr>
          <p:cNvSpPr txBox="1">
            <a:spLocks/>
          </p:cNvSpPr>
          <p:nvPr userDrawn="1"/>
        </p:nvSpPr>
        <p:spPr>
          <a:xfrm>
            <a:off x="11537064" y="6457742"/>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dirty="0">
              <a:solidFill>
                <a:prstClr val="white"/>
              </a:solidFill>
              <a:latin typeface="Calibri" panose="020F0502020204030204"/>
            </a:endParaRPr>
          </a:p>
        </p:txBody>
      </p:sp>
      <p:sp>
        <p:nvSpPr>
          <p:cNvPr id="6" name="Espace réservé du texte 5">
            <a:extLst>
              <a:ext uri="{FF2B5EF4-FFF2-40B4-BE49-F238E27FC236}">
                <a16:creationId xmlns:a16="http://schemas.microsoft.com/office/drawing/2014/main" id="{6572D031-299D-41BA-90F4-4E4C20C2DF94}"/>
              </a:ext>
            </a:extLst>
          </p:cNvPr>
          <p:cNvSpPr>
            <a:spLocks noGrp="1"/>
          </p:cNvSpPr>
          <p:nvPr>
            <p:ph type="body" sz="quarter" idx="10" hasCustomPrompt="1"/>
          </p:nvPr>
        </p:nvSpPr>
        <p:spPr>
          <a:xfrm>
            <a:off x="407988" y="2187575"/>
            <a:ext cx="5688012" cy="3646488"/>
          </a:xfrm>
          <a:solidFill>
            <a:srgbClr val="416FC3"/>
          </a:solidFill>
        </p:spPr>
        <p:txBody>
          <a:bodyPr anchor="ctr"/>
          <a:lstStyle>
            <a:lvl1pPr>
              <a:defRPr sz="3600">
                <a:solidFill>
                  <a:schemeClr val="bg1"/>
                </a:solidFill>
                <a:latin typeface="Futura Condensed Medium" panose="020B0602020204020303"/>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endParaRPr lang="fr-FR" dirty="0"/>
          </a:p>
        </p:txBody>
      </p:sp>
    </p:spTree>
    <p:extLst>
      <p:ext uri="{BB962C8B-B14F-4D97-AF65-F5344CB8AC3E}">
        <p14:creationId xmlns:p14="http://schemas.microsoft.com/office/powerpoint/2010/main" val="300083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noir 1">
    <p:bg>
      <p:bgPr>
        <a:solidFill>
          <a:srgbClr val="F7F9FB"/>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59"/>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tx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tx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tx1"/>
                </a:solidFill>
                <a:latin typeface="Arial" panose="020B0604020202020204" pitchFamily="34" charset="0"/>
                <a:ea typeface="Helvetica Neue" panose="02000503000000020004" pitchFamily="2" charset="0"/>
                <a:cs typeface="Arial" panose="020B0604020202020204" pitchFamily="34" charset="0"/>
              </a:rPr>
              <a:t>/ </a:t>
            </a:r>
          </a:p>
        </p:txBody>
      </p:sp>
      <p:sp>
        <p:nvSpPr>
          <p:cNvPr id="14" name="Espace réservé du texte 1">
            <a:extLst>
              <a:ext uri="{FF2B5EF4-FFF2-40B4-BE49-F238E27FC236}">
                <a16:creationId xmlns:a16="http://schemas.microsoft.com/office/drawing/2014/main" id="{9B3C6F0E-2581-884F-A32E-495C7944817E}"/>
              </a:ext>
            </a:extLst>
          </p:cNvPr>
          <p:cNvSpPr>
            <a:spLocks noGrp="1"/>
          </p:cNvSpPr>
          <p:nvPr>
            <p:ph idx="1"/>
          </p:nvPr>
        </p:nvSpPr>
        <p:spPr>
          <a:xfrm>
            <a:off x="2070340" y="1825624"/>
            <a:ext cx="4444760" cy="4494931"/>
          </a:xfrm>
          <a:prstGeom prst="rect">
            <a:avLst/>
          </a:prstGeom>
        </p:spPr>
        <p:txBody>
          <a:bodyPr vert="horz" lIns="91440" tIns="45720" rIns="91440" bIns="45720" rtlCol="0">
            <a:normAutofit/>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
            <a:extLst>
              <a:ext uri="{FF2B5EF4-FFF2-40B4-BE49-F238E27FC236}">
                <a16:creationId xmlns:a16="http://schemas.microsoft.com/office/drawing/2014/main" id="{A97399B4-0763-3743-BC7C-E0D8CD6E8C55}"/>
              </a:ext>
            </a:extLst>
          </p:cNvPr>
          <p:cNvSpPr>
            <a:spLocks noGrp="1"/>
          </p:cNvSpPr>
          <p:nvPr>
            <p:ph idx="13"/>
          </p:nvPr>
        </p:nvSpPr>
        <p:spPr>
          <a:xfrm>
            <a:off x="6931479" y="1825625"/>
            <a:ext cx="4662423" cy="4494930"/>
          </a:xfrm>
          <a:prstGeom prst="rect">
            <a:avLst/>
          </a:prstGeom>
        </p:spPr>
        <p:txBody>
          <a:bodyPr vert="horz" lIns="91440" tIns="45720" rIns="91440" bIns="45720" rtlCol="0">
            <a:normAutofit/>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19" name="Groupe 18">
            <a:extLst>
              <a:ext uri="{FF2B5EF4-FFF2-40B4-BE49-F238E27FC236}">
                <a16:creationId xmlns:a16="http://schemas.microsoft.com/office/drawing/2014/main" id="{F7C40AE9-43E2-45A8-B7DE-97ED51A59F6D}"/>
              </a:ext>
            </a:extLst>
          </p:cNvPr>
          <p:cNvGrpSpPr/>
          <p:nvPr userDrawn="1"/>
        </p:nvGrpSpPr>
        <p:grpSpPr>
          <a:xfrm>
            <a:off x="-1" y="376251"/>
            <a:ext cx="1661161" cy="6486789"/>
            <a:chOff x="-1" y="376251"/>
            <a:chExt cx="1661161" cy="6486789"/>
          </a:xfrm>
        </p:grpSpPr>
        <p:pic>
          <p:nvPicPr>
            <p:cNvPr id="20" name="Image 19">
              <a:extLst>
                <a:ext uri="{FF2B5EF4-FFF2-40B4-BE49-F238E27FC236}">
                  <a16:creationId xmlns:a16="http://schemas.microsoft.com/office/drawing/2014/main" id="{6D566852-E1C7-4478-A8C0-6666C809166F}"/>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1" name="Image 20">
              <a:extLst>
                <a:ext uri="{FF2B5EF4-FFF2-40B4-BE49-F238E27FC236}">
                  <a16:creationId xmlns:a16="http://schemas.microsoft.com/office/drawing/2014/main" id="{3D685916-CDBE-4246-AA8E-22E9E3FD3ADD}"/>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2" name="Image 21" descr="Une image contenant texte, clipart&#10;&#10;Description générée automatiquement">
              <a:extLst>
                <a:ext uri="{FF2B5EF4-FFF2-40B4-BE49-F238E27FC236}">
                  <a16:creationId xmlns:a16="http://schemas.microsoft.com/office/drawing/2014/main" id="{6B67E0E3-F869-4023-B47F-94ECCA510842}"/>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23" name="Image 22">
            <a:extLst>
              <a:ext uri="{FF2B5EF4-FFF2-40B4-BE49-F238E27FC236}">
                <a16:creationId xmlns:a16="http://schemas.microsoft.com/office/drawing/2014/main" id="{991B0B71-1EEF-4740-9BF6-6B46BC858388}"/>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AFBFA6CC-3847-43D6-9AFB-9C0A6F3525D0}"/>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3" name="Espace réservé du texte 4">
            <a:extLst>
              <a:ext uri="{FF2B5EF4-FFF2-40B4-BE49-F238E27FC236}">
                <a16:creationId xmlns:a16="http://schemas.microsoft.com/office/drawing/2014/main" id="{9A32B87E-7FEC-43B9-8F24-F8C4A11118FD}"/>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45152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noir 2">
    <p:bg>
      <p:bgPr>
        <a:solidFill>
          <a:srgbClr val="F7F9FB"/>
        </a:solidFill>
        <a:effectLst/>
      </p:bgPr>
    </p:bg>
    <p:spTree>
      <p:nvGrpSpPr>
        <p:cNvPr id="1" name=""/>
        <p:cNvGrpSpPr/>
        <p:nvPr/>
      </p:nvGrpSpPr>
      <p:grpSpPr>
        <a:xfrm>
          <a:off x="0" y="0"/>
          <a:ext cx="0" cy="0"/>
          <a:chOff x="0" y="0"/>
          <a:chExt cx="0" cy="0"/>
        </a:xfrm>
      </p:grpSpPr>
      <p:sp>
        <p:nvSpPr>
          <p:cNvPr id="18" name="Espace réservé pour une image  12">
            <a:extLst>
              <a:ext uri="{FF2B5EF4-FFF2-40B4-BE49-F238E27FC236}">
                <a16:creationId xmlns:a16="http://schemas.microsoft.com/office/drawing/2014/main" id="{9EBCB94F-A3FB-1A42-BFE8-2E8FA406CDD5}"/>
              </a:ext>
            </a:extLst>
          </p:cNvPr>
          <p:cNvSpPr>
            <a:spLocks noGrp="1"/>
          </p:cNvSpPr>
          <p:nvPr>
            <p:ph type="pic" sz="quarter" idx="18"/>
          </p:nvPr>
        </p:nvSpPr>
        <p:spPr>
          <a:xfrm>
            <a:off x="10182614" y="1825625"/>
            <a:ext cx="1411288" cy="2678642"/>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19" name="Espace réservé pour une image  12">
            <a:extLst>
              <a:ext uri="{FF2B5EF4-FFF2-40B4-BE49-F238E27FC236}">
                <a16:creationId xmlns:a16="http://schemas.microsoft.com/office/drawing/2014/main" id="{1AAFF1F1-E237-1A48-BB28-933BE6AB5F29}"/>
              </a:ext>
            </a:extLst>
          </p:cNvPr>
          <p:cNvSpPr>
            <a:spLocks noGrp="1"/>
          </p:cNvSpPr>
          <p:nvPr>
            <p:ph type="pic" sz="quarter" idx="19"/>
          </p:nvPr>
        </p:nvSpPr>
        <p:spPr>
          <a:xfrm>
            <a:off x="8092099" y="4741333"/>
            <a:ext cx="3501803" cy="1435630"/>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20" name="Espace réservé pour une image  12">
            <a:extLst>
              <a:ext uri="{FF2B5EF4-FFF2-40B4-BE49-F238E27FC236}">
                <a16:creationId xmlns:a16="http://schemas.microsoft.com/office/drawing/2014/main" id="{D9A542B1-2B63-EB48-B411-71B9C38C03A0}"/>
              </a:ext>
            </a:extLst>
          </p:cNvPr>
          <p:cNvSpPr>
            <a:spLocks noGrp="1"/>
          </p:cNvSpPr>
          <p:nvPr>
            <p:ph type="pic" sz="quarter" idx="20"/>
          </p:nvPr>
        </p:nvSpPr>
        <p:spPr>
          <a:xfrm>
            <a:off x="8092099" y="1825625"/>
            <a:ext cx="1872000" cy="2678642"/>
          </a:xfrm>
        </p:spPr>
        <p:txBody>
          <a:bodyPr anchor="ctr"/>
          <a:lstStyle>
            <a:lvl1pPr algn="ctr">
              <a:defRPr>
                <a:solidFill>
                  <a:schemeClr val="tx1">
                    <a:alpha val="20000"/>
                  </a:schemeClr>
                </a:solidFill>
              </a:defRPr>
            </a:lvl1pPr>
          </a:lstStyle>
          <a:p>
            <a:r>
              <a:rPr lang="fr-FR"/>
              <a:t>Cliquez sur l'icône pour ajouter une image</a:t>
            </a:r>
            <a:endParaRPr lang="en-US" dirty="0"/>
          </a:p>
        </p:txBody>
      </p:sp>
      <p:sp>
        <p:nvSpPr>
          <p:cNvPr id="7" name="Espace réservé du texte 6">
            <a:extLst>
              <a:ext uri="{FF2B5EF4-FFF2-40B4-BE49-F238E27FC236}">
                <a16:creationId xmlns:a16="http://schemas.microsoft.com/office/drawing/2014/main" id="{EF3BA475-6D4F-43AA-B425-AC43CCBC8EDA}"/>
              </a:ext>
            </a:extLst>
          </p:cNvPr>
          <p:cNvSpPr>
            <a:spLocks noGrp="1"/>
          </p:cNvSpPr>
          <p:nvPr>
            <p:ph type="body" sz="quarter" idx="21"/>
          </p:nvPr>
        </p:nvSpPr>
        <p:spPr>
          <a:xfrm>
            <a:off x="2070339" y="1825625"/>
            <a:ext cx="5701719" cy="4351338"/>
          </a:xfrm>
        </p:spPr>
        <p:txBody>
          <a:bodyPr/>
          <a:lstStyle>
            <a:lvl1pPr>
              <a:defRPr>
                <a:solidFill>
                  <a:srgbClr val="001B7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3" name="Groupe 22">
            <a:extLst>
              <a:ext uri="{FF2B5EF4-FFF2-40B4-BE49-F238E27FC236}">
                <a16:creationId xmlns:a16="http://schemas.microsoft.com/office/drawing/2014/main" id="{4197D476-8C8E-4D7C-B597-9A49265B59AC}"/>
              </a:ext>
            </a:extLst>
          </p:cNvPr>
          <p:cNvGrpSpPr/>
          <p:nvPr userDrawn="1"/>
        </p:nvGrpSpPr>
        <p:grpSpPr>
          <a:xfrm>
            <a:off x="-1" y="376251"/>
            <a:ext cx="1661161" cy="6486789"/>
            <a:chOff x="-1" y="376251"/>
            <a:chExt cx="1661161" cy="6486789"/>
          </a:xfrm>
        </p:grpSpPr>
        <p:pic>
          <p:nvPicPr>
            <p:cNvPr id="24" name="Image 23">
              <a:extLst>
                <a:ext uri="{FF2B5EF4-FFF2-40B4-BE49-F238E27FC236}">
                  <a16:creationId xmlns:a16="http://schemas.microsoft.com/office/drawing/2014/main" id="{E810A1EF-C17B-4F9D-AED7-0912ED2BE848}"/>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5" name="Image 24">
              <a:extLst>
                <a:ext uri="{FF2B5EF4-FFF2-40B4-BE49-F238E27FC236}">
                  <a16:creationId xmlns:a16="http://schemas.microsoft.com/office/drawing/2014/main" id="{FBF5D78D-D453-40D1-BA81-0C43BAE623D1}"/>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6" name="Image 25" descr="Une image contenant texte, clipart&#10;&#10;Description générée automatiquement">
              <a:extLst>
                <a:ext uri="{FF2B5EF4-FFF2-40B4-BE49-F238E27FC236}">
                  <a16:creationId xmlns:a16="http://schemas.microsoft.com/office/drawing/2014/main" id="{E8D36174-8C6A-4283-A3A4-BD490CD63B07}"/>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5" name="Image 34">
            <a:extLst>
              <a:ext uri="{FF2B5EF4-FFF2-40B4-BE49-F238E27FC236}">
                <a16:creationId xmlns:a16="http://schemas.microsoft.com/office/drawing/2014/main" id="{CA05F692-920A-4BE2-8BC9-4008F311BA57}"/>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7" name="Espace réservé du numéro de diapositive 3">
            <a:extLst>
              <a:ext uri="{FF2B5EF4-FFF2-40B4-BE49-F238E27FC236}">
                <a16:creationId xmlns:a16="http://schemas.microsoft.com/office/drawing/2014/main" id="{600710EB-60F3-49D8-AFBE-6C087150FE78}"/>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4" name="Espace réservé du texte 4">
            <a:extLst>
              <a:ext uri="{FF2B5EF4-FFF2-40B4-BE49-F238E27FC236}">
                <a16:creationId xmlns:a16="http://schemas.microsoft.com/office/drawing/2014/main" id="{F95005CC-9429-47A5-83FE-C106CF920E83}"/>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87859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ssage blanc 1">
    <p:bg>
      <p:bgPr>
        <a:solidFill>
          <a:srgbClr val="F7F9FB"/>
        </a:solidFill>
        <a:effectLst/>
      </p:bgPr>
    </p:bg>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BDE99C46-DC30-4ECB-8072-AFB255EAF28F}"/>
              </a:ext>
            </a:extLst>
          </p:cNvPr>
          <p:cNvGrpSpPr/>
          <p:nvPr userDrawn="1"/>
        </p:nvGrpSpPr>
        <p:grpSpPr>
          <a:xfrm>
            <a:off x="1" y="0"/>
            <a:ext cx="637952" cy="6857999"/>
            <a:chOff x="1" y="0"/>
            <a:chExt cx="637952" cy="6857999"/>
          </a:xfrm>
        </p:grpSpPr>
        <p:cxnSp>
          <p:nvCxnSpPr>
            <p:cNvPr id="20" name="Connecteur droit 19">
              <a:extLst>
                <a:ext uri="{FF2B5EF4-FFF2-40B4-BE49-F238E27FC236}">
                  <a16:creationId xmlns:a16="http://schemas.microsoft.com/office/drawing/2014/main" id="{37A941F0-340E-41A0-B0CE-A25A3AC350FF}"/>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900AE8-7201-4C49-B121-B8DE691A296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039575C-35B7-4B9E-B884-47C2E37A98C7}"/>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CCC07CB-CDF9-483F-8A59-8984082529B6}"/>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C6EC43-5C5B-473A-951A-8AF1529E4123}"/>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D7F6DC4-0DE0-4BC3-BBA7-8AB4F3E6D523}"/>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FC430C4-6CA0-40E6-90F0-FF1A9A144621}"/>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accent2"/>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accent2"/>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p>
        </p:txBody>
      </p:sp>
      <p:sp>
        <p:nvSpPr>
          <p:cNvPr id="11" name="Espace réservé du texte 2">
            <a:extLst>
              <a:ext uri="{FF2B5EF4-FFF2-40B4-BE49-F238E27FC236}">
                <a16:creationId xmlns:a16="http://schemas.microsoft.com/office/drawing/2014/main" id="{6D55EA13-E3FB-D343-BDF3-D0BFA2E905E8}"/>
              </a:ext>
            </a:extLst>
          </p:cNvPr>
          <p:cNvSpPr>
            <a:spLocks noGrp="1"/>
          </p:cNvSpPr>
          <p:nvPr>
            <p:ph type="body" sz="quarter" idx="17" hasCustomPrompt="1"/>
          </p:nvPr>
        </p:nvSpPr>
        <p:spPr>
          <a:xfrm>
            <a:off x="2024062" y="918585"/>
            <a:ext cx="8143875" cy="383098"/>
          </a:xfrm>
          <a:prstGeom prst="rect">
            <a:avLst/>
          </a:prstGeom>
        </p:spPr>
        <p:txBody>
          <a:bodyPr anchor="ctr"/>
          <a:lstStyle>
            <a:lvl1pPr marL="0" indent="0" algn="ctr">
              <a:buNone/>
              <a:defRPr sz="2000" b="1" cap="all" spc="300" baseline="0">
                <a:solidFill>
                  <a:schemeClr val="tx1"/>
                </a:solidFill>
                <a:latin typeface="Arial" panose="020B0604020202020204" pitchFamily="34" charset="0"/>
                <a:cs typeface="Arial" panose="020B0604020202020204" pitchFamily="34" charset="0"/>
              </a:defRPr>
            </a:lvl1pPr>
          </a:lstStyle>
          <a:p>
            <a:r>
              <a:rPr lang="en-US" dirty="0"/>
              <a:t>TITRE DE LA SLIDE</a:t>
            </a:r>
          </a:p>
        </p:txBody>
      </p:sp>
      <p:sp>
        <p:nvSpPr>
          <p:cNvPr id="7" name="Espace réservé du texte 6">
            <a:extLst>
              <a:ext uri="{FF2B5EF4-FFF2-40B4-BE49-F238E27FC236}">
                <a16:creationId xmlns:a16="http://schemas.microsoft.com/office/drawing/2014/main" id="{D43981A3-F772-4BB1-9C44-FFB408DD1BF9}"/>
              </a:ext>
            </a:extLst>
          </p:cNvPr>
          <p:cNvSpPr>
            <a:spLocks noGrp="1"/>
          </p:cNvSpPr>
          <p:nvPr>
            <p:ph type="body" sz="quarter" idx="18"/>
          </p:nvPr>
        </p:nvSpPr>
        <p:spPr>
          <a:xfrm>
            <a:off x="838199" y="1825625"/>
            <a:ext cx="11035878" cy="3832226"/>
          </a:xfrm>
        </p:spPr>
        <p:txBody>
          <a:bodyPr anchor="ctr"/>
          <a:lstStyle>
            <a:lvl1pPr>
              <a:lnSpc>
                <a:spcPct val="110000"/>
              </a:lnSpc>
              <a:spcBef>
                <a:spcPts val="0"/>
              </a:spcBef>
              <a:defRPr sz="4400"/>
            </a:lvl1pPr>
            <a:lvl2pPr>
              <a:defRPr sz="2000"/>
            </a:lvl2pPr>
            <a:lvl3pPr marL="0" indent="0">
              <a:buNone/>
              <a:defRPr/>
            </a:lvl3pPr>
          </a:lstStyle>
          <a:p>
            <a:pPr lvl="0"/>
            <a:r>
              <a:rPr lang="fr-FR"/>
              <a:t>Cliquez pour modifier les styles du texte du masque</a:t>
            </a:r>
          </a:p>
          <a:p>
            <a:pPr lvl="1"/>
            <a:r>
              <a:rPr lang="fr-FR"/>
              <a:t>Deuxième niveau</a:t>
            </a:r>
          </a:p>
        </p:txBody>
      </p:sp>
      <p:pic>
        <p:nvPicPr>
          <p:cNvPr id="16" name="Image 15">
            <a:extLst>
              <a:ext uri="{FF2B5EF4-FFF2-40B4-BE49-F238E27FC236}">
                <a16:creationId xmlns:a16="http://schemas.microsoft.com/office/drawing/2014/main" id="{41A2E823-CD06-9947-8AAD-E257511A7569}"/>
              </a:ext>
            </a:extLst>
          </p:cNvPr>
          <p:cNvPicPr>
            <a:picLocks noChangeAspect="1"/>
          </p:cNvPicPr>
          <p:nvPr userDrawn="1"/>
        </p:nvPicPr>
        <p:blipFill>
          <a:blip r:embed="rId2"/>
          <a:stretch>
            <a:fillRect/>
          </a:stretch>
        </p:blipFill>
        <p:spPr>
          <a:xfrm>
            <a:off x="11197405" y="200772"/>
            <a:ext cx="638906" cy="545200"/>
          </a:xfrm>
          <a:prstGeom prst="rect">
            <a:avLst/>
          </a:prstGeom>
        </p:spPr>
      </p:pic>
      <p:sp>
        <p:nvSpPr>
          <p:cNvPr id="17" name="ZoneTexte 16">
            <a:extLst>
              <a:ext uri="{FF2B5EF4-FFF2-40B4-BE49-F238E27FC236}">
                <a16:creationId xmlns:a16="http://schemas.microsoft.com/office/drawing/2014/main" id="{64C9EDDD-6F3A-4B7C-9848-F12A90EF84B9}"/>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1581898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D74CFD3-5FF9-469D-B042-C6FB99424A2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Graphique 2">
            <a:extLst>
              <a:ext uri="{FF2B5EF4-FFF2-40B4-BE49-F238E27FC236}">
                <a16:creationId xmlns:a16="http://schemas.microsoft.com/office/drawing/2014/main" id="{B22E27B0-7A21-644A-9EC6-286521838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29933" y="4566687"/>
            <a:ext cx="1532134" cy="1311001"/>
          </a:xfrm>
          <a:prstGeom prst="rect">
            <a:avLst/>
          </a:prstGeom>
        </p:spPr>
      </p:pic>
      <p:sp>
        <p:nvSpPr>
          <p:cNvPr id="7" name="Espace réservé du texte 11">
            <a:extLst>
              <a:ext uri="{FF2B5EF4-FFF2-40B4-BE49-F238E27FC236}">
                <a16:creationId xmlns:a16="http://schemas.microsoft.com/office/drawing/2014/main" id="{E64C001E-CAEB-8341-A0A9-0F600C6EFB12}"/>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8" name="ZoneTexte 7">
            <a:extLst>
              <a:ext uri="{FF2B5EF4-FFF2-40B4-BE49-F238E27FC236}">
                <a16:creationId xmlns:a16="http://schemas.microsoft.com/office/drawing/2014/main" id="{9E4B9D98-6901-D348-BD3D-1C70DAF646F0}"/>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sp>
        <p:nvSpPr>
          <p:cNvPr id="10" name="Espace réservé du texte 9">
            <a:extLst>
              <a:ext uri="{FF2B5EF4-FFF2-40B4-BE49-F238E27FC236}">
                <a16:creationId xmlns:a16="http://schemas.microsoft.com/office/drawing/2014/main" id="{EFDECFE1-188B-1143-B7ED-009A9B5131B9}"/>
              </a:ext>
            </a:extLst>
          </p:cNvPr>
          <p:cNvSpPr>
            <a:spLocks noGrp="1"/>
          </p:cNvSpPr>
          <p:nvPr>
            <p:ph type="body" sz="quarter" idx="13" hasCustomPrompt="1"/>
          </p:nvPr>
        </p:nvSpPr>
        <p:spPr>
          <a:xfrm>
            <a:off x="1190625" y="1331141"/>
            <a:ext cx="9810750" cy="2097859"/>
          </a:xfrm>
          <a:prstGeom prst="rect">
            <a:avLst/>
          </a:prstGeom>
        </p:spPr>
        <p:txBody>
          <a:bodyPr anchor="ctr"/>
          <a:lstStyle>
            <a:lvl1pPr marL="0" indent="0" algn="ctr">
              <a:buNone/>
              <a:defRPr sz="4400" b="1" cap="all" spc="300" baseline="0">
                <a:solidFill>
                  <a:schemeClr val="bg1"/>
                </a:solidFill>
                <a:latin typeface="Arial" panose="020B0604020202020204" pitchFamily="34" charset="0"/>
                <a:cs typeface="Arial" panose="020B0604020202020204" pitchFamily="34" charset="0"/>
              </a:defRPr>
            </a:lvl1pPr>
          </a:lstStyle>
          <a:p>
            <a:r>
              <a:rPr lang="en-US" b="1" cap="all" baseline="0" dirty="0"/>
              <a:t>TITRE</a:t>
            </a:r>
          </a:p>
          <a:p>
            <a:r>
              <a:rPr lang="en-US" b="1" cap="all" baseline="0" dirty="0"/>
              <a:t>PRÉSENTATION</a:t>
            </a:r>
            <a:endParaRPr lang="en-US" dirty="0"/>
          </a:p>
        </p:txBody>
      </p:sp>
    </p:spTree>
    <p:extLst>
      <p:ext uri="{BB962C8B-B14F-4D97-AF65-F5344CB8AC3E}">
        <p14:creationId xmlns:p14="http://schemas.microsoft.com/office/powerpoint/2010/main" val="4209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AEAEB08-DB3D-4409-88FA-C6440B999A0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49" name="Groupe 48">
            <a:extLst>
              <a:ext uri="{FF2B5EF4-FFF2-40B4-BE49-F238E27FC236}">
                <a16:creationId xmlns:a16="http://schemas.microsoft.com/office/drawing/2014/main" id="{CB72806D-1341-48F4-BC5D-EF6C42D69D11}"/>
              </a:ext>
            </a:extLst>
          </p:cNvPr>
          <p:cNvGrpSpPr/>
          <p:nvPr userDrawn="1"/>
        </p:nvGrpSpPr>
        <p:grpSpPr>
          <a:xfrm>
            <a:off x="1" y="0"/>
            <a:ext cx="637952" cy="6857999"/>
            <a:chOff x="1" y="0"/>
            <a:chExt cx="637952" cy="6857999"/>
          </a:xfrm>
        </p:grpSpPr>
        <p:cxnSp>
          <p:nvCxnSpPr>
            <p:cNvPr id="50" name="Connecteur droit 49">
              <a:extLst>
                <a:ext uri="{FF2B5EF4-FFF2-40B4-BE49-F238E27FC236}">
                  <a16:creationId xmlns:a16="http://schemas.microsoft.com/office/drawing/2014/main" id="{FCBD1554-A2DF-45B8-8554-263A923D4FD9}"/>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7A598662-EC3E-4AC8-94FD-960FA2A1E399}"/>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99FEF3EB-0822-473F-8E9F-D0360E611CCA}"/>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26E2A727-4CE8-4A9C-8E85-3948FFF629B3}"/>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4D0AF1F8-7775-4038-86B9-1ACE418633D1}"/>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0AD27E9C-D16B-4695-98DC-D43ADEADAE5B}"/>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556AF3D5-FD0D-477E-A483-F2206BED52A6}"/>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4" name="Graphique 3">
            <a:extLst>
              <a:ext uri="{FF2B5EF4-FFF2-40B4-BE49-F238E27FC236}">
                <a16:creationId xmlns:a16="http://schemas.microsoft.com/office/drawing/2014/main" id="{48D5776A-1D22-8F41-BB1A-C2D00B60BC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7405" y="200772"/>
            <a:ext cx="637162" cy="545200"/>
          </a:xfrm>
          <a:prstGeom prst="rect">
            <a:avLst/>
          </a:prstGeom>
        </p:spPr>
      </p:pic>
      <p:sp>
        <p:nvSpPr>
          <p:cNvPr id="5" name="ZoneTexte 4">
            <a:extLst>
              <a:ext uri="{FF2B5EF4-FFF2-40B4-BE49-F238E27FC236}">
                <a16:creationId xmlns:a16="http://schemas.microsoft.com/office/drawing/2014/main" id="{36338DF6-738C-9F48-ACC7-657049FD8BDE}"/>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6" name="Espace réservé du texte 11">
            <a:extLst>
              <a:ext uri="{FF2B5EF4-FFF2-40B4-BE49-F238E27FC236}">
                <a16:creationId xmlns:a16="http://schemas.microsoft.com/office/drawing/2014/main" id="{1C49AA76-3EA1-9242-B1B9-C475B106573D}"/>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8" name="Espace réservé du texte 9">
            <a:extLst>
              <a:ext uri="{FF2B5EF4-FFF2-40B4-BE49-F238E27FC236}">
                <a16:creationId xmlns:a16="http://schemas.microsoft.com/office/drawing/2014/main" id="{07BCAF2A-E024-A74E-85B5-EF8652C51D32}"/>
              </a:ext>
            </a:extLst>
          </p:cNvPr>
          <p:cNvSpPr>
            <a:spLocks noGrp="1"/>
          </p:cNvSpPr>
          <p:nvPr>
            <p:ph type="body" sz="quarter" idx="11" hasCustomPrompt="1"/>
          </p:nvPr>
        </p:nvSpPr>
        <p:spPr>
          <a:xfrm>
            <a:off x="297735" y="6336495"/>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sp>
        <p:nvSpPr>
          <p:cNvPr id="11" name="Espace réservé du texte 10">
            <a:extLst>
              <a:ext uri="{FF2B5EF4-FFF2-40B4-BE49-F238E27FC236}">
                <a16:creationId xmlns:a16="http://schemas.microsoft.com/office/drawing/2014/main" id="{EBFDFD04-DB7F-0E48-B8FB-7B31703E6A8E}"/>
              </a:ext>
            </a:extLst>
          </p:cNvPr>
          <p:cNvSpPr>
            <a:spLocks noGrp="1"/>
          </p:cNvSpPr>
          <p:nvPr>
            <p:ph type="body" sz="quarter" idx="13" hasCustomPrompt="1"/>
          </p:nvPr>
        </p:nvSpPr>
        <p:spPr>
          <a:xfrm>
            <a:off x="1557338" y="1069077"/>
            <a:ext cx="9128125" cy="969273"/>
          </a:xfrm>
          <a:prstGeom prst="rect">
            <a:avLst/>
          </a:prstGeom>
        </p:spPr>
        <p:txBody>
          <a:bodyPr anchor="ctr"/>
          <a:lstStyle>
            <a:lvl1pPr marL="0" indent="0" algn="ctr">
              <a:buNone/>
              <a:defRPr sz="3200" cap="all" baseline="0">
                <a:solidFill>
                  <a:schemeClr val="bg1"/>
                </a:solidFill>
                <a:latin typeface="Arial" panose="020B0604020202020204" pitchFamily="34" charset="0"/>
                <a:cs typeface="Arial" panose="020B0604020202020204" pitchFamily="34" charset="0"/>
              </a:defRPr>
            </a:lvl1pPr>
          </a:lstStyle>
          <a:p>
            <a:r>
              <a:rPr lang="en-US" cap="all" baseline="0" dirty="0" err="1"/>
              <a:t>sommaire</a:t>
            </a:r>
            <a:endParaRPr lang="en-US" dirty="0"/>
          </a:p>
        </p:txBody>
      </p:sp>
      <p:sp>
        <p:nvSpPr>
          <p:cNvPr id="14" name="Espace réservé du texte 21">
            <a:extLst>
              <a:ext uri="{FF2B5EF4-FFF2-40B4-BE49-F238E27FC236}">
                <a16:creationId xmlns:a16="http://schemas.microsoft.com/office/drawing/2014/main" id="{220D4405-ACBF-4DAA-B5E0-CEE21BDA8349}"/>
              </a:ext>
            </a:extLst>
          </p:cNvPr>
          <p:cNvSpPr>
            <a:spLocks noGrp="1"/>
          </p:cNvSpPr>
          <p:nvPr>
            <p:ph type="body" sz="quarter" idx="10" hasCustomPrompt="1"/>
          </p:nvPr>
        </p:nvSpPr>
        <p:spPr>
          <a:xfrm>
            <a:off x="2974575"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15" name="Espace réservé du texte 21">
            <a:extLst>
              <a:ext uri="{FF2B5EF4-FFF2-40B4-BE49-F238E27FC236}">
                <a16:creationId xmlns:a16="http://schemas.microsoft.com/office/drawing/2014/main" id="{29589E01-F758-4999-B8CB-6EABD4EA5026}"/>
              </a:ext>
            </a:extLst>
          </p:cNvPr>
          <p:cNvSpPr>
            <a:spLocks noGrp="1"/>
          </p:cNvSpPr>
          <p:nvPr>
            <p:ph type="body" sz="quarter" idx="14" hasCustomPrompt="1"/>
          </p:nvPr>
        </p:nvSpPr>
        <p:spPr>
          <a:xfrm>
            <a:off x="2903191"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17" name="Espace réservé du texte 21">
            <a:extLst>
              <a:ext uri="{FF2B5EF4-FFF2-40B4-BE49-F238E27FC236}">
                <a16:creationId xmlns:a16="http://schemas.microsoft.com/office/drawing/2014/main" id="{DA80382B-597A-4436-9C67-70E729814ECC}"/>
              </a:ext>
            </a:extLst>
          </p:cNvPr>
          <p:cNvSpPr>
            <a:spLocks noGrp="1"/>
          </p:cNvSpPr>
          <p:nvPr>
            <p:ph type="body" sz="quarter" idx="15" hasCustomPrompt="1"/>
          </p:nvPr>
        </p:nvSpPr>
        <p:spPr>
          <a:xfrm>
            <a:off x="2974575"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18" name="Espace réservé du texte 21">
            <a:extLst>
              <a:ext uri="{FF2B5EF4-FFF2-40B4-BE49-F238E27FC236}">
                <a16:creationId xmlns:a16="http://schemas.microsoft.com/office/drawing/2014/main" id="{B6B1CEF6-A2FB-4B86-AD73-B7A4D5C39F61}"/>
              </a:ext>
            </a:extLst>
          </p:cNvPr>
          <p:cNvSpPr>
            <a:spLocks noGrp="1"/>
          </p:cNvSpPr>
          <p:nvPr>
            <p:ph type="body" sz="quarter" idx="16" hasCustomPrompt="1"/>
          </p:nvPr>
        </p:nvSpPr>
        <p:spPr>
          <a:xfrm>
            <a:off x="2903191"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20" name="Espace réservé du texte 21">
            <a:extLst>
              <a:ext uri="{FF2B5EF4-FFF2-40B4-BE49-F238E27FC236}">
                <a16:creationId xmlns:a16="http://schemas.microsoft.com/office/drawing/2014/main" id="{2F512A66-C3E3-44B1-9077-B2D8C09BAA0D}"/>
              </a:ext>
            </a:extLst>
          </p:cNvPr>
          <p:cNvSpPr>
            <a:spLocks noGrp="1"/>
          </p:cNvSpPr>
          <p:nvPr>
            <p:ph type="body" sz="quarter" idx="17" hasCustomPrompt="1"/>
          </p:nvPr>
        </p:nvSpPr>
        <p:spPr>
          <a:xfrm>
            <a:off x="5995928"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21" name="Espace réservé du texte 21">
            <a:extLst>
              <a:ext uri="{FF2B5EF4-FFF2-40B4-BE49-F238E27FC236}">
                <a16:creationId xmlns:a16="http://schemas.microsoft.com/office/drawing/2014/main" id="{87EA85CB-E927-4FEF-9A9E-FC53D4B8262F}"/>
              </a:ext>
            </a:extLst>
          </p:cNvPr>
          <p:cNvSpPr>
            <a:spLocks noGrp="1"/>
          </p:cNvSpPr>
          <p:nvPr>
            <p:ph type="body" sz="quarter" idx="18" hasCustomPrompt="1"/>
          </p:nvPr>
        </p:nvSpPr>
        <p:spPr>
          <a:xfrm>
            <a:off x="5924544"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35" name="Espace réservé du texte 21">
            <a:extLst>
              <a:ext uri="{FF2B5EF4-FFF2-40B4-BE49-F238E27FC236}">
                <a16:creationId xmlns:a16="http://schemas.microsoft.com/office/drawing/2014/main" id="{D9288B2C-6766-438A-BDEC-5400F6048A95}"/>
              </a:ext>
            </a:extLst>
          </p:cNvPr>
          <p:cNvSpPr>
            <a:spLocks noGrp="1"/>
          </p:cNvSpPr>
          <p:nvPr>
            <p:ph type="body" sz="quarter" idx="19" hasCustomPrompt="1"/>
          </p:nvPr>
        </p:nvSpPr>
        <p:spPr>
          <a:xfrm>
            <a:off x="5995928"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36" name="Espace réservé du texte 21">
            <a:extLst>
              <a:ext uri="{FF2B5EF4-FFF2-40B4-BE49-F238E27FC236}">
                <a16:creationId xmlns:a16="http://schemas.microsoft.com/office/drawing/2014/main" id="{5676DEF5-A897-4D07-8628-42CA80353450}"/>
              </a:ext>
            </a:extLst>
          </p:cNvPr>
          <p:cNvSpPr>
            <a:spLocks noGrp="1"/>
          </p:cNvSpPr>
          <p:nvPr>
            <p:ph type="body" sz="quarter" idx="20" hasCustomPrompt="1"/>
          </p:nvPr>
        </p:nvSpPr>
        <p:spPr>
          <a:xfrm>
            <a:off x="5924544"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38" name="Espace réservé du texte 21">
            <a:extLst>
              <a:ext uri="{FF2B5EF4-FFF2-40B4-BE49-F238E27FC236}">
                <a16:creationId xmlns:a16="http://schemas.microsoft.com/office/drawing/2014/main" id="{57FAF078-A791-450C-BF0A-C49D3C9699BE}"/>
              </a:ext>
            </a:extLst>
          </p:cNvPr>
          <p:cNvSpPr>
            <a:spLocks noGrp="1"/>
          </p:cNvSpPr>
          <p:nvPr>
            <p:ph type="body" sz="quarter" idx="21" hasCustomPrompt="1"/>
          </p:nvPr>
        </p:nvSpPr>
        <p:spPr>
          <a:xfrm>
            <a:off x="9017280" y="3410585"/>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39" name="Espace réservé du texte 21">
            <a:extLst>
              <a:ext uri="{FF2B5EF4-FFF2-40B4-BE49-F238E27FC236}">
                <a16:creationId xmlns:a16="http://schemas.microsoft.com/office/drawing/2014/main" id="{96C43703-7357-4387-9B9F-793BAADF37AB}"/>
              </a:ext>
            </a:extLst>
          </p:cNvPr>
          <p:cNvSpPr>
            <a:spLocks noGrp="1"/>
          </p:cNvSpPr>
          <p:nvPr>
            <p:ph type="body" sz="quarter" idx="22" hasCustomPrompt="1"/>
          </p:nvPr>
        </p:nvSpPr>
        <p:spPr>
          <a:xfrm>
            <a:off x="8945896" y="2547893"/>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
        <p:nvSpPr>
          <p:cNvPr id="41" name="Espace réservé du texte 21">
            <a:extLst>
              <a:ext uri="{FF2B5EF4-FFF2-40B4-BE49-F238E27FC236}">
                <a16:creationId xmlns:a16="http://schemas.microsoft.com/office/drawing/2014/main" id="{1C0D327B-574B-4C15-BFE7-08A4A8431919}"/>
              </a:ext>
            </a:extLst>
          </p:cNvPr>
          <p:cNvSpPr>
            <a:spLocks noGrp="1"/>
          </p:cNvSpPr>
          <p:nvPr>
            <p:ph type="body" sz="quarter" idx="23" hasCustomPrompt="1"/>
          </p:nvPr>
        </p:nvSpPr>
        <p:spPr>
          <a:xfrm>
            <a:off x="9017280" y="5030598"/>
            <a:ext cx="2706038" cy="438769"/>
          </a:xfrm>
          <a:prstGeom prst="rect">
            <a:avLst/>
          </a:prstGeom>
        </p:spPr>
        <p:txBody>
          <a:bodyPr>
            <a:noAutofit/>
          </a:bodyPr>
          <a:lstStyle>
            <a:lvl1pPr marL="0" indent="0" algn="l">
              <a:lnSpc>
                <a:spcPct val="100000"/>
              </a:lnSpc>
              <a:spcBef>
                <a:spcPts val="0"/>
              </a:spcBef>
              <a:buFontTx/>
              <a:buNone/>
              <a:defRPr sz="1800" b="0" i="0" spc="0">
                <a:solidFill>
                  <a:schemeClr val="bg1"/>
                </a:solidFill>
                <a:latin typeface="Arial" panose="020B0604020202020204" pitchFamily="34" charset="0"/>
                <a:cs typeface="Arial" panose="020B0604020202020204" pitchFamily="34" charset="0"/>
              </a:defRPr>
            </a:lvl1pPr>
          </a:lstStyle>
          <a:p>
            <a:r>
              <a:rPr lang="fr-FR" dirty="0"/>
              <a:t>Chapitre  </a:t>
            </a:r>
          </a:p>
        </p:txBody>
      </p:sp>
      <p:sp>
        <p:nvSpPr>
          <p:cNvPr id="42" name="Espace réservé du texte 21">
            <a:extLst>
              <a:ext uri="{FF2B5EF4-FFF2-40B4-BE49-F238E27FC236}">
                <a16:creationId xmlns:a16="http://schemas.microsoft.com/office/drawing/2014/main" id="{CBA8F277-AE25-48C1-A3A0-6841E60235B1}"/>
              </a:ext>
            </a:extLst>
          </p:cNvPr>
          <p:cNvSpPr>
            <a:spLocks noGrp="1"/>
          </p:cNvSpPr>
          <p:nvPr>
            <p:ph type="body" sz="quarter" idx="24" hasCustomPrompt="1"/>
          </p:nvPr>
        </p:nvSpPr>
        <p:spPr>
          <a:xfrm>
            <a:off x="8945896" y="4167906"/>
            <a:ext cx="1035878" cy="682625"/>
          </a:xfrm>
          <a:prstGeom prst="rect">
            <a:avLst/>
          </a:prstGeom>
        </p:spPr>
        <p:txBody>
          <a:bodyPr>
            <a:noAutofit/>
          </a:bodyPr>
          <a:lstStyle>
            <a:lvl1pPr marL="0" indent="0" algn="l">
              <a:lnSpc>
                <a:spcPct val="100000"/>
              </a:lnSpc>
              <a:spcBef>
                <a:spcPts val="0"/>
              </a:spcBef>
              <a:buFontTx/>
              <a:buNone/>
              <a:defRPr sz="4400" b="1" i="0" spc="0">
                <a:solidFill>
                  <a:schemeClr val="bg1"/>
                </a:solidFill>
                <a:latin typeface="Arial" panose="020B0604020202020204" pitchFamily="34" charset="0"/>
                <a:cs typeface="Arial" panose="020B0604020202020204" pitchFamily="34" charset="0"/>
              </a:defRPr>
            </a:lvl1pPr>
          </a:lstStyle>
          <a:p>
            <a:r>
              <a:rPr lang="fr-FR" dirty="0"/>
              <a:t>N°</a:t>
            </a:r>
          </a:p>
        </p:txBody>
      </p:sp>
    </p:spTree>
    <p:extLst>
      <p:ext uri="{BB962C8B-B14F-4D97-AF65-F5344CB8AC3E}">
        <p14:creationId xmlns:p14="http://schemas.microsoft.com/office/powerpoint/2010/main" val="299933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ercalaire 2">
    <p:bg>
      <p:bgPr>
        <a:solidFill>
          <a:schemeClr val="accent5"/>
        </a:solidFill>
        <a:effectLst/>
      </p:bgPr>
    </p:bg>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5FDA0977-92D3-44F0-8BF4-0434C16AFAEA}"/>
              </a:ext>
            </a:extLst>
          </p:cNvPr>
          <p:cNvGrpSpPr/>
          <p:nvPr userDrawn="1"/>
        </p:nvGrpSpPr>
        <p:grpSpPr>
          <a:xfrm>
            <a:off x="1" y="0"/>
            <a:ext cx="637952" cy="6857999"/>
            <a:chOff x="1" y="0"/>
            <a:chExt cx="637952" cy="6857999"/>
          </a:xfrm>
        </p:grpSpPr>
        <p:cxnSp>
          <p:nvCxnSpPr>
            <p:cNvPr id="21" name="Connecteur droit 20">
              <a:extLst>
                <a:ext uri="{FF2B5EF4-FFF2-40B4-BE49-F238E27FC236}">
                  <a16:creationId xmlns:a16="http://schemas.microsoft.com/office/drawing/2014/main" id="{0A7CEFB5-330A-42F2-A404-697550C5F80D}"/>
                </a:ext>
              </a:extLst>
            </p:cNvPr>
            <p:cNvCxnSpPr>
              <a:cxnSpLocks/>
            </p:cNvCxnSpPr>
            <p:nvPr userDrawn="1"/>
          </p:nvCxnSpPr>
          <p:spPr>
            <a:xfrm>
              <a:off x="317923" y="0"/>
              <a:ext cx="0" cy="685799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53F47BF1-6C4B-456B-84E6-74B15EF1F312}"/>
                </a:ext>
              </a:extLst>
            </p:cNvPr>
            <p:cNvCxnSpPr>
              <a:cxnSpLocks/>
            </p:cNvCxnSpPr>
            <p:nvPr userDrawn="1"/>
          </p:nvCxnSpPr>
          <p:spPr>
            <a:xfrm>
              <a:off x="1" y="0"/>
              <a:ext cx="0" cy="685799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DE1B3BDE-263A-4907-8653-C5A27CA14251}"/>
                </a:ext>
              </a:extLst>
            </p:cNvPr>
            <p:cNvCxnSpPr>
              <a:cxnSpLocks/>
            </p:cNvCxnSpPr>
            <p:nvPr userDrawn="1"/>
          </p:nvCxnSpPr>
          <p:spPr>
            <a:xfrm>
              <a:off x="159243" y="0"/>
              <a:ext cx="0" cy="685799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A8DB7630-11FD-4E27-9C73-8BA5FD9A5AEE}"/>
                </a:ext>
              </a:extLst>
            </p:cNvPr>
            <p:cNvCxnSpPr>
              <a:cxnSpLocks/>
            </p:cNvCxnSpPr>
            <p:nvPr userDrawn="1"/>
          </p:nvCxnSpPr>
          <p:spPr>
            <a:xfrm>
              <a:off x="478711" y="670866"/>
              <a:ext cx="0" cy="6187133"/>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EE6D28A1-3117-476E-B7A2-E572FB236C70}"/>
                </a:ext>
              </a:extLst>
            </p:cNvPr>
            <p:cNvCxnSpPr>
              <a:cxnSpLocks/>
            </p:cNvCxnSpPr>
            <p:nvPr userDrawn="1"/>
          </p:nvCxnSpPr>
          <p:spPr>
            <a:xfrm>
              <a:off x="637953" y="829340"/>
              <a:ext cx="0" cy="6028659"/>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EFA105F7-BEBF-49B0-8400-7AAD01DE6596}"/>
                </a:ext>
              </a:extLst>
            </p:cNvPr>
            <p:cNvCxnSpPr>
              <a:cxnSpLocks/>
            </p:cNvCxnSpPr>
            <p:nvPr userDrawn="1"/>
          </p:nvCxnSpPr>
          <p:spPr>
            <a:xfrm>
              <a:off x="478711" y="0"/>
              <a:ext cx="0" cy="252724"/>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B90F5FD9-2702-4C08-A750-FE0EF90D76AF}"/>
                </a:ext>
              </a:extLst>
            </p:cNvPr>
            <p:cNvCxnSpPr>
              <a:cxnSpLocks/>
            </p:cNvCxnSpPr>
            <p:nvPr userDrawn="1"/>
          </p:nvCxnSpPr>
          <p:spPr>
            <a:xfrm>
              <a:off x="637953" y="0"/>
              <a:ext cx="0" cy="160824"/>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8" name="Espace réservé du texte 11">
            <a:extLst>
              <a:ext uri="{FF2B5EF4-FFF2-40B4-BE49-F238E27FC236}">
                <a16:creationId xmlns:a16="http://schemas.microsoft.com/office/drawing/2014/main" id="{0AA07C26-A828-0C4E-B578-462702F3007C}"/>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9" name="ZoneTexte 8">
            <a:extLst>
              <a:ext uri="{FF2B5EF4-FFF2-40B4-BE49-F238E27FC236}">
                <a16:creationId xmlns:a16="http://schemas.microsoft.com/office/drawing/2014/main" id="{6F8309A5-E530-3F48-8412-0010E9467F77}"/>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bg1"/>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bg1"/>
                </a:solidFill>
                <a:latin typeface="Arial" panose="020B0604020202020204" pitchFamily="34" charset="0"/>
                <a:ea typeface="Helvetica Neue" panose="02000503000000020004" pitchFamily="2" charset="0"/>
                <a:cs typeface="Arial" panose="020B0604020202020204" pitchFamily="34" charset="0"/>
              </a:rPr>
              <a:t>/ </a:t>
            </a:r>
          </a:p>
        </p:txBody>
      </p:sp>
      <p:pic>
        <p:nvPicPr>
          <p:cNvPr id="10" name="Graphique 9">
            <a:extLst>
              <a:ext uri="{FF2B5EF4-FFF2-40B4-BE49-F238E27FC236}">
                <a16:creationId xmlns:a16="http://schemas.microsoft.com/office/drawing/2014/main" id="{E255A3E2-D93A-464E-A5B5-E27AFA2D2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586" y="200772"/>
            <a:ext cx="637162" cy="545200"/>
          </a:xfrm>
          <a:prstGeom prst="rect">
            <a:avLst/>
          </a:prstGeom>
        </p:spPr>
      </p:pic>
      <p:sp>
        <p:nvSpPr>
          <p:cNvPr id="19" name="Espace réservé du texte 11">
            <a:extLst>
              <a:ext uri="{FF2B5EF4-FFF2-40B4-BE49-F238E27FC236}">
                <a16:creationId xmlns:a16="http://schemas.microsoft.com/office/drawing/2014/main" id="{7405B75A-9757-064C-86DC-2987728460E6}"/>
              </a:ext>
            </a:extLst>
          </p:cNvPr>
          <p:cNvSpPr>
            <a:spLocks noGrp="1"/>
          </p:cNvSpPr>
          <p:nvPr>
            <p:ph type="body" sz="quarter" idx="16" hasCustomPrompt="1"/>
          </p:nvPr>
        </p:nvSpPr>
        <p:spPr>
          <a:xfrm>
            <a:off x="2705100" y="0"/>
            <a:ext cx="6781800" cy="6858000"/>
          </a:xfrm>
          <a:prstGeom prst="rect">
            <a:avLst/>
          </a:prstGeom>
        </p:spPr>
        <p:txBody>
          <a:bodyPr anchor="ctr"/>
          <a:lstStyle>
            <a:lvl1pPr marL="0" indent="0" algn="ctr">
              <a:buNone/>
              <a:defRPr sz="40000" b="1">
                <a:solidFill>
                  <a:schemeClr val="accent5">
                    <a:lumMod val="20000"/>
                    <a:lumOff val="80000"/>
                    <a:alpha val="5000"/>
                  </a:schemeClr>
                </a:solidFill>
                <a:latin typeface="Arial" panose="020B0604020202020204" pitchFamily="34" charset="0"/>
                <a:cs typeface="Arial" panose="020B0604020202020204" pitchFamily="34" charset="0"/>
              </a:defRPr>
            </a:lvl1pPr>
          </a:lstStyle>
          <a:p>
            <a:r>
              <a:rPr lang="en-US" dirty="0"/>
              <a:t>N°</a:t>
            </a:r>
          </a:p>
        </p:txBody>
      </p:sp>
      <p:sp>
        <p:nvSpPr>
          <p:cNvPr id="18" name="Espace réservé du texte 9">
            <a:extLst>
              <a:ext uri="{FF2B5EF4-FFF2-40B4-BE49-F238E27FC236}">
                <a16:creationId xmlns:a16="http://schemas.microsoft.com/office/drawing/2014/main" id="{5EB255D0-AF95-5146-AAFF-7DB2AB6D9A29}"/>
              </a:ext>
            </a:extLst>
          </p:cNvPr>
          <p:cNvSpPr>
            <a:spLocks noGrp="1"/>
          </p:cNvSpPr>
          <p:nvPr>
            <p:ph type="body" sz="quarter" idx="15" hasCustomPrompt="1"/>
          </p:nvPr>
        </p:nvSpPr>
        <p:spPr>
          <a:xfrm>
            <a:off x="1190625" y="2380069"/>
            <a:ext cx="9810750" cy="2097859"/>
          </a:xfrm>
          <a:prstGeom prst="rect">
            <a:avLst/>
          </a:prstGeom>
        </p:spPr>
        <p:txBody>
          <a:bodyPr anchor="ctr"/>
          <a:lstStyle>
            <a:lvl1pPr marL="0" indent="0" algn="ctr">
              <a:buNone/>
              <a:defRPr sz="3600" b="1" i="0" cap="all" spc="300" baseline="0">
                <a:solidFill>
                  <a:schemeClr val="bg1"/>
                </a:solidFill>
                <a:latin typeface="Arial" panose="020B0604020202020204" pitchFamily="34" charset="0"/>
                <a:cs typeface="Arial" panose="020B0604020202020204" pitchFamily="34" charset="0"/>
              </a:defRPr>
            </a:lvl1pPr>
          </a:lstStyle>
          <a:p>
            <a:r>
              <a:rPr lang="en-US" b="1" cap="all" baseline="0" dirty="0"/>
              <a:t>TITRE </a:t>
            </a:r>
            <a:r>
              <a:rPr lang="en-US" b="1" cap="all" baseline="0" dirty="0" err="1"/>
              <a:t>intercalaire</a:t>
            </a:r>
            <a:endParaRPr lang="en-US" dirty="0"/>
          </a:p>
        </p:txBody>
      </p:sp>
      <p:sp>
        <p:nvSpPr>
          <p:cNvPr id="36" name="ZoneTexte 35">
            <a:extLst>
              <a:ext uri="{FF2B5EF4-FFF2-40B4-BE49-F238E27FC236}">
                <a16:creationId xmlns:a16="http://schemas.microsoft.com/office/drawing/2014/main" id="{69EFB794-35AF-4EA1-B207-8FA1053F4B8B}"/>
              </a:ext>
            </a:extLst>
          </p:cNvPr>
          <p:cNvSpPr txBox="1"/>
          <p:nvPr userDrawn="1"/>
        </p:nvSpPr>
        <p:spPr>
          <a:xfrm>
            <a:off x="8484830"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147399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us-Intercalair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F75166-A49E-44E8-B541-8998F5500D0C}"/>
              </a:ext>
            </a:extLst>
          </p:cNvPr>
          <p:cNvSpPr/>
          <p:nvPr userDrawn="1"/>
        </p:nvSpPr>
        <p:spPr>
          <a:xfrm>
            <a:off x="-1" y="-1"/>
            <a:ext cx="4886317"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B44DFD25-13C4-41BE-B8D2-E008604981ED}"/>
              </a:ext>
            </a:extLst>
          </p:cNvPr>
          <p:cNvGrpSpPr/>
          <p:nvPr userDrawn="1"/>
        </p:nvGrpSpPr>
        <p:grpSpPr>
          <a:xfrm>
            <a:off x="1" y="0"/>
            <a:ext cx="637952" cy="6857999"/>
            <a:chOff x="1" y="0"/>
            <a:chExt cx="637952" cy="6857999"/>
          </a:xfrm>
        </p:grpSpPr>
        <p:cxnSp>
          <p:nvCxnSpPr>
            <p:cNvPr id="16" name="Connecteur droit 15">
              <a:extLst>
                <a:ext uri="{FF2B5EF4-FFF2-40B4-BE49-F238E27FC236}">
                  <a16:creationId xmlns:a16="http://schemas.microsoft.com/office/drawing/2014/main" id="{98986DED-D7D4-43CC-9B51-689E0B37D8B8}"/>
                </a:ext>
              </a:extLst>
            </p:cNvPr>
            <p:cNvCxnSpPr>
              <a:cxnSpLocks/>
            </p:cNvCxnSpPr>
            <p:nvPr userDrawn="1"/>
          </p:nvCxnSpPr>
          <p:spPr>
            <a:xfrm>
              <a:off x="317923" y="0"/>
              <a:ext cx="0" cy="6857999"/>
            </a:xfrm>
            <a:prstGeom prst="line">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C8D810C-D200-4358-8DB5-1B83F966DAE4}"/>
                </a:ext>
              </a:extLst>
            </p:cNvPr>
            <p:cNvCxnSpPr>
              <a:cxnSpLocks/>
            </p:cNvCxnSpPr>
            <p:nvPr userDrawn="1"/>
          </p:nvCxnSpPr>
          <p:spPr>
            <a:xfrm>
              <a:off x="1" y="0"/>
              <a:ext cx="0" cy="6857999"/>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2DF1808-A60B-4E98-95AC-7C092744CF84}"/>
                </a:ext>
              </a:extLst>
            </p:cNvPr>
            <p:cNvCxnSpPr>
              <a:cxnSpLocks/>
            </p:cNvCxnSpPr>
            <p:nvPr userDrawn="1"/>
          </p:nvCxnSpPr>
          <p:spPr>
            <a:xfrm>
              <a:off x="159243" y="0"/>
              <a:ext cx="0" cy="6857999"/>
            </a:xfrm>
            <a:prstGeom prst="line">
              <a:avLst/>
            </a:prstGeom>
            <a:ln>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68A4F0D7-53D7-43D5-AA64-A730EFDF8A38}"/>
                </a:ext>
              </a:extLst>
            </p:cNvPr>
            <p:cNvCxnSpPr>
              <a:cxnSpLocks/>
            </p:cNvCxnSpPr>
            <p:nvPr userDrawn="1"/>
          </p:nvCxnSpPr>
          <p:spPr>
            <a:xfrm>
              <a:off x="478711" y="670866"/>
              <a:ext cx="0" cy="6187133"/>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D94B5E2-9DAF-48FE-B1A4-58A5E9255653}"/>
                </a:ext>
              </a:extLst>
            </p:cNvPr>
            <p:cNvCxnSpPr>
              <a:cxnSpLocks/>
            </p:cNvCxnSpPr>
            <p:nvPr userDrawn="1"/>
          </p:nvCxnSpPr>
          <p:spPr>
            <a:xfrm>
              <a:off x="637953" y="829340"/>
              <a:ext cx="0" cy="6028659"/>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97598D7F-1F60-4861-B655-0B4A96991B06}"/>
                </a:ext>
              </a:extLst>
            </p:cNvPr>
            <p:cNvCxnSpPr>
              <a:cxnSpLocks/>
            </p:cNvCxnSpPr>
            <p:nvPr userDrawn="1"/>
          </p:nvCxnSpPr>
          <p:spPr>
            <a:xfrm>
              <a:off x="478711" y="0"/>
              <a:ext cx="0" cy="252724"/>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A1AED44-0F20-4EBF-AEAB-C78273807994}"/>
                </a:ext>
              </a:extLst>
            </p:cNvPr>
            <p:cNvCxnSpPr>
              <a:cxnSpLocks/>
            </p:cNvCxnSpPr>
            <p:nvPr userDrawn="1"/>
          </p:nvCxnSpPr>
          <p:spPr>
            <a:xfrm>
              <a:off x="637953" y="0"/>
              <a:ext cx="0" cy="160824"/>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2" name="Graphique 1">
            <a:extLst>
              <a:ext uri="{FF2B5EF4-FFF2-40B4-BE49-F238E27FC236}">
                <a16:creationId xmlns:a16="http://schemas.microsoft.com/office/drawing/2014/main" id="{48DF74CC-05BC-3343-A6AB-FFEE32326A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0586" y="200772"/>
            <a:ext cx="637162" cy="545200"/>
          </a:xfrm>
          <a:prstGeom prst="rect">
            <a:avLst/>
          </a:prstGeom>
        </p:spPr>
      </p:pic>
      <p:sp>
        <p:nvSpPr>
          <p:cNvPr id="3" name="Espace réservé du texte 11">
            <a:extLst>
              <a:ext uri="{FF2B5EF4-FFF2-40B4-BE49-F238E27FC236}">
                <a16:creationId xmlns:a16="http://schemas.microsoft.com/office/drawing/2014/main" id="{4267F575-00C8-8D47-B156-9CB586D8421A}"/>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tx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4" name="ZoneTexte 3">
            <a:extLst>
              <a:ext uri="{FF2B5EF4-FFF2-40B4-BE49-F238E27FC236}">
                <a16:creationId xmlns:a16="http://schemas.microsoft.com/office/drawing/2014/main" id="{EFAAD09C-1757-E340-A6C4-175C1C6029AC}"/>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rgbClr val="252525"/>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rgbClr val="252525"/>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rgbClr val="252525"/>
                </a:solidFill>
                <a:latin typeface="Arial" panose="020B0604020202020204" pitchFamily="34" charset="0"/>
                <a:ea typeface="Helvetica Neue" panose="02000503000000020004" pitchFamily="2" charset="0"/>
                <a:cs typeface="Arial" panose="020B0604020202020204" pitchFamily="34" charset="0"/>
              </a:rPr>
              <a:t>/ </a:t>
            </a:r>
          </a:p>
        </p:txBody>
      </p:sp>
      <p:sp>
        <p:nvSpPr>
          <p:cNvPr id="12" name="Espace réservé du texte 11">
            <a:extLst>
              <a:ext uri="{FF2B5EF4-FFF2-40B4-BE49-F238E27FC236}">
                <a16:creationId xmlns:a16="http://schemas.microsoft.com/office/drawing/2014/main" id="{D602BC70-0734-1B44-8943-5F5AE5A36957}"/>
              </a:ext>
            </a:extLst>
          </p:cNvPr>
          <p:cNvSpPr>
            <a:spLocks noGrp="1"/>
          </p:cNvSpPr>
          <p:nvPr>
            <p:ph type="body" sz="quarter" idx="15" hasCustomPrompt="1"/>
          </p:nvPr>
        </p:nvSpPr>
        <p:spPr>
          <a:xfrm>
            <a:off x="-1419225" y="0"/>
            <a:ext cx="6781800" cy="6858000"/>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0000" b="1" kern="1200" dirty="0">
                <a:solidFill>
                  <a:schemeClr val="accent1">
                    <a:lumMod val="20000"/>
                    <a:lumOff val="80000"/>
                    <a:alpha val="10000"/>
                  </a:schemeClr>
                </a:solidFill>
                <a:latin typeface="Arial" panose="020B0604020202020204" pitchFamily="34" charset="0"/>
                <a:ea typeface="+mn-ea"/>
                <a:cs typeface="Arial" panose="020B0604020202020204" pitchFamily="34" charset="0"/>
              </a:defRPr>
            </a:lvl1pPr>
          </a:lstStyle>
          <a:p>
            <a:r>
              <a:rPr lang="en-US" dirty="0"/>
              <a:t>N°</a:t>
            </a:r>
          </a:p>
        </p:txBody>
      </p:sp>
      <p:sp>
        <p:nvSpPr>
          <p:cNvPr id="23" name="Espace réservé du texte 9">
            <a:extLst>
              <a:ext uri="{FF2B5EF4-FFF2-40B4-BE49-F238E27FC236}">
                <a16:creationId xmlns:a16="http://schemas.microsoft.com/office/drawing/2014/main" id="{BF5FCDC2-7B10-4E54-A17D-35DA68363C96}"/>
              </a:ext>
            </a:extLst>
          </p:cNvPr>
          <p:cNvSpPr>
            <a:spLocks noGrp="1"/>
          </p:cNvSpPr>
          <p:nvPr>
            <p:ph type="body" sz="quarter" idx="18" hasCustomPrompt="1"/>
          </p:nvPr>
        </p:nvSpPr>
        <p:spPr>
          <a:xfrm>
            <a:off x="5476875" y="1543049"/>
            <a:ext cx="6077172" cy="1457325"/>
          </a:xfrm>
          <a:prstGeom prst="rect">
            <a:avLst/>
          </a:prstGeom>
        </p:spPr>
        <p:txBody>
          <a:bodyPr anchor="b">
            <a:normAutofit/>
          </a:bodyPr>
          <a:lstStyle>
            <a:lvl1pPr marL="0" indent="0" algn="l">
              <a:buNone/>
              <a:defRPr sz="2800" b="1" i="0" cap="all" spc="300" baseline="0">
                <a:solidFill>
                  <a:schemeClr val="accent1"/>
                </a:solidFill>
                <a:latin typeface="Arial" panose="020B0604020202020204" pitchFamily="34" charset="0"/>
                <a:cs typeface="Arial" panose="020B0604020202020204" pitchFamily="34" charset="0"/>
              </a:defRPr>
            </a:lvl1pPr>
          </a:lstStyle>
          <a:p>
            <a:r>
              <a:rPr lang="en-US" b="1" cap="all" baseline="0" dirty="0"/>
              <a:t>TITRE </a:t>
            </a:r>
            <a:r>
              <a:rPr lang="en-US" b="1" cap="all" baseline="0" dirty="0" err="1"/>
              <a:t>intercalaire</a:t>
            </a:r>
            <a:endParaRPr lang="en-US" dirty="0"/>
          </a:p>
        </p:txBody>
      </p:sp>
      <p:sp>
        <p:nvSpPr>
          <p:cNvPr id="27" name="Espace réservé du texte 6">
            <a:extLst>
              <a:ext uri="{FF2B5EF4-FFF2-40B4-BE49-F238E27FC236}">
                <a16:creationId xmlns:a16="http://schemas.microsoft.com/office/drawing/2014/main" id="{455A01E8-8FD2-4BDE-9347-7CA21F30E588}"/>
              </a:ext>
            </a:extLst>
          </p:cNvPr>
          <p:cNvSpPr>
            <a:spLocks noGrp="1"/>
          </p:cNvSpPr>
          <p:nvPr>
            <p:ph type="body" sz="quarter" idx="19" hasCustomPrompt="1"/>
          </p:nvPr>
        </p:nvSpPr>
        <p:spPr>
          <a:xfrm>
            <a:off x="5476875" y="3190875"/>
            <a:ext cx="6077172" cy="2124076"/>
          </a:xfrm>
        </p:spPr>
        <p:txBody>
          <a:bodyPr>
            <a:normAutofit/>
          </a:bodyPr>
          <a:lstStyle>
            <a:lvl1pPr>
              <a:defRPr sz="3600" spc="300" baseline="0">
                <a:solidFill>
                  <a:schemeClr val="tx1"/>
                </a:solidFill>
              </a:defRPr>
            </a:lvl1pPr>
          </a:lstStyle>
          <a:p>
            <a:pPr lvl="0"/>
            <a:r>
              <a:rPr lang="fr-FR" dirty="0"/>
              <a:t>Sous-intercalaire</a:t>
            </a:r>
          </a:p>
        </p:txBody>
      </p:sp>
      <p:sp>
        <p:nvSpPr>
          <p:cNvPr id="24" name="ZoneTexte 23">
            <a:extLst>
              <a:ext uri="{FF2B5EF4-FFF2-40B4-BE49-F238E27FC236}">
                <a16:creationId xmlns:a16="http://schemas.microsoft.com/office/drawing/2014/main" id="{D1582468-AE9E-48D7-AB1A-FAC7456D8724}"/>
              </a:ext>
            </a:extLst>
          </p:cNvPr>
          <p:cNvSpPr txBox="1"/>
          <p:nvPr userDrawn="1"/>
        </p:nvSpPr>
        <p:spPr>
          <a:xfrm>
            <a:off x="8515461" y="305797"/>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Tree>
    <p:extLst>
      <p:ext uri="{BB962C8B-B14F-4D97-AF65-F5344CB8AC3E}">
        <p14:creationId xmlns:p14="http://schemas.microsoft.com/office/powerpoint/2010/main" val="922290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blanc 1">
    <p:bg>
      <p:bgPr>
        <a:solidFill>
          <a:srgbClr val="F7F9FB"/>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EC2FA94-1771-E34E-9EC3-D34C9A0FBADC}"/>
              </a:ext>
            </a:extLst>
          </p:cNvPr>
          <p:cNvPicPr>
            <a:picLocks noChangeAspect="1"/>
          </p:cNvPicPr>
          <p:nvPr userDrawn="1"/>
        </p:nvPicPr>
        <p:blipFill>
          <a:blip r:embed="rId2"/>
          <a:stretch>
            <a:fillRect/>
          </a:stretch>
        </p:blipFill>
        <p:spPr>
          <a:xfrm>
            <a:off x="11197405" y="200772"/>
            <a:ext cx="638906" cy="545200"/>
          </a:xfrm>
          <a:prstGeom prst="rect">
            <a:avLst/>
          </a:prstGeom>
        </p:spPr>
      </p:pic>
      <p:grpSp>
        <p:nvGrpSpPr>
          <p:cNvPr id="19" name="Groupe 18">
            <a:extLst>
              <a:ext uri="{FF2B5EF4-FFF2-40B4-BE49-F238E27FC236}">
                <a16:creationId xmlns:a16="http://schemas.microsoft.com/office/drawing/2014/main" id="{BDE99C46-DC30-4ECB-8072-AFB255EAF28F}"/>
              </a:ext>
            </a:extLst>
          </p:cNvPr>
          <p:cNvGrpSpPr/>
          <p:nvPr userDrawn="1"/>
        </p:nvGrpSpPr>
        <p:grpSpPr>
          <a:xfrm>
            <a:off x="1" y="0"/>
            <a:ext cx="637952" cy="6857999"/>
            <a:chOff x="1" y="0"/>
            <a:chExt cx="637952" cy="6857999"/>
          </a:xfrm>
        </p:grpSpPr>
        <p:cxnSp>
          <p:nvCxnSpPr>
            <p:cNvPr id="20" name="Connecteur droit 19">
              <a:extLst>
                <a:ext uri="{FF2B5EF4-FFF2-40B4-BE49-F238E27FC236}">
                  <a16:creationId xmlns:a16="http://schemas.microsoft.com/office/drawing/2014/main" id="{37A941F0-340E-41A0-B0CE-A25A3AC350FF}"/>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A5900AE8-7201-4C49-B121-B8DE691A296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039575C-35B7-4B9E-B884-47C2E37A98C7}"/>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CCC07CB-CDF9-483F-8A59-8984082529B6}"/>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BC6EC43-5C5B-473A-951A-8AF1529E4123}"/>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D7F6DC4-0DE0-4BC3-BBA7-8AB4F3E6D523}"/>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4FC430C4-6CA0-40E6-90F0-FF1A9A144621}"/>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sp>
        <p:nvSpPr>
          <p:cNvPr id="4" name="ZoneTexte 3">
            <a:extLst>
              <a:ext uri="{FF2B5EF4-FFF2-40B4-BE49-F238E27FC236}">
                <a16:creationId xmlns:a16="http://schemas.microsoft.com/office/drawing/2014/main" id="{F9DE8DB5-EB26-034A-8190-18403D1FD85B}"/>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rgbClr val="004288"/>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1" i="0" dirty="0">
                <a:solidFill>
                  <a:srgbClr val="004288"/>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rgbClr val="FE893D"/>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accent2"/>
                </a:solidFill>
                <a:latin typeface="Arial" panose="020B0604020202020204" pitchFamily="34" charset="0"/>
                <a:cs typeface="Arial" panose="020B0604020202020204" pitchFamily="34" charset="0"/>
              </a:defRPr>
            </a:lvl1pPr>
          </a:lstStyle>
          <a:p>
            <a:pPr lvl="0"/>
            <a:r>
              <a:rPr lang="fr-FR"/>
              <a:t>Cliquez pour modifier les styles du texte du masque</a:t>
            </a:r>
          </a:p>
        </p:txBody>
      </p:sp>
      <p:sp>
        <p:nvSpPr>
          <p:cNvPr id="6" name="ZoneTexte 5">
            <a:extLst>
              <a:ext uri="{FF2B5EF4-FFF2-40B4-BE49-F238E27FC236}">
                <a16:creationId xmlns:a16="http://schemas.microsoft.com/office/drawing/2014/main" id="{A8643D24-9BE9-2A43-A399-ADDB8B1C0D09}"/>
              </a:ext>
            </a:extLst>
          </p:cNvPr>
          <p:cNvSpPr txBox="1"/>
          <p:nvPr userDrawn="1"/>
        </p:nvSpPr>
        <p:spPr>
          <a:xfrm>
            <a:off x="325727" y="6266043"/>
            <a:ext cx="1978701" cy="307777"/>
          </a:xfrm>
          <a:prstGeom prst="rect">
            <a:avLst/>
          </a:prstGeom>
          <a:noFill/>
        </p:spPr>
        <p:txBody>
          <a:bodyPr wrap="square" rtlCol="0" anchor="ctr">
            <a:spAutoFit/>
          </a:bodyPr>
          <a:lstStyle/>
          <a:p>
            <a:pPr algn="l"/>
            <a:fld id="{19CAD855-56EE-3D49-AE3B-5F74A663A07A}" type="slidenum">
              <a:rPr lang="fr-FR" sz="1400" b="1" kern="1400" spc="0" baseline="0" smtClean="0">
                <a:solidFill>
                  <a:schemeClr val="accent2"/>
                </a:solidFill>
                <a:latin typeface="Arial" panose="020B0604020202020204" pitchFamily="34" charset="0"/>
                <a:ea typeface="Helvetica Neue" panose="02000503000000020004" pitchFamily="2" charset="0"/>
                <a:cs typeface="Arial" panose="020B0604020202020204" pitchFamily="34" charset="0"/>
              </a:rPr>
              <a:t>‹N°›</a:t>
            </a:fld>
            <a:r>
              <a:rPr lang="fr-FR" sz="10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r>
              <a:rPr lang="fr-FR" sz="800" kern="1400" spc="0" baseline="0" dirty="0">
                <a:solidFill>
                  <a:schemeClr val="accent2"/>
                </a:solidFill>
                <a:latin typeface="Arial" panose="020B0604020202020204" pitchFamily="34" charset="0"/>
                <a:ea typeface="Helvetica Neue" panose="02000503000000020004" pitchFamily="2" charset="0"/>
                <a:cs typeface="Arial" panose="020B0604020202020204" pitchFamily="34" charset="0"/>
              </a:rPr>
              <a:t>/ </a:t>
            </a:r>
          </a:p>
        </p:txBody>
      </p:sp>
      <p:sp>
        <p:nvSpPr>
          <p:cNvPr id="10" name="Espace réservé du texte 1">
            <a:extLst>
              <a:ext uri="{FF2B5EF4-FFF2-40B4-BE49-F238E27FC236}">
                <a16:creationId xmlns:a16="http://schemas.microsoft.com/office/drawing/2014/main" id="{2DDF1300-DCF7-6640-872E-2E13EAA30C40}"/>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texte 2">
            <a:extLst>
              <a:ext uri="{FF2B5EF4-FFF2-40B4-BE49-F238E27FC236}">
                <a16:creationId xmlns:a16="http://schemas.microsoft.com/office/drawing/2014/main" id="{6D55EA13-E3FB-D343-BDF3-D0BFA2E905E8}"/>
              </a:ext>
            </a:extLst>
          </p:cNvPr>
          <p:cNvSpPr>
            <a:spLocks noGrp="1"/>
          </p:cNvSpPr>
          <p:nvPr>
            <p:ph type="body" sz="quarter" idx="17" hasCustomPrompt="1"/>
          </p:nvPr>
        </p:nvSpPr>
        <p:spPr>
          <a:xfrm>
            <a:off x="2024062" y="918585"/>
            <a:ext cx="8143875" cy="383098"/>
          </a:xfrm>
          <a:prstGeom prst="rect">
            <a:avLst/>
          </a:prstGeom>
        </p:spPr>
        <p:txBody>
          <a:bodyPr anchor="ctr"/>
          <a:lstStyle>
            <a:lvl1pPr marL="0" indent="0" algn="ctr">
              <a:buNone/>
              <a:defRPr sz="2000" b="1" cap="all" spc="300" baseline="0">
                <a:solidFill>
                  <a:schemeClr val="tx1"/>
                </a:solidFill>
                <a:latin typeface="Arial" panose="020B0604020202020204" pitchFamily="34" charset="0"/>
                <a:cs typeface="Arial" panose="020B0604020202020204" pitchFamily="34" charset="0"/>
              </a:defRPr>
            </a:lvl1pPr>
          </a:lstStyle>
          <a:p>
            <a:r>
              <a:rPr lang="en-US" dirty="0"/>
              <a:t>TITRE DE LA SLIDE</a:t>
            </a:r>
          </a:p>
        </p:txBody>
      </p:sp>
    </p:spTree>
    <p:extLst>
      <p:ext uri="{BB962C8B-B14F-4D97-AF65-F5344CB8AC3E}">
        <p14:creationId xmlns:p14="http://schemas.microsoft.com/office/powerpoint/2010/main" val="1541903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mpagne - Intercalaire 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B24151-9C79-0F4A-8243-597B3C6244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grpSp>
        <p:nvGrpSpPr>
          <p:cNvPr id="34" name="Groupe 33">
            <a:extLst>
              <a:ext uri="{FF2B5EF4-FFF2-40B4-BE49-F238E27FC236}">
                <a16:creationId xmlns:a16="http://schemas.microsoft.com/office/drawing/2014/main" id="{8DEA2CE3-E2E8-4E63-8769-CE2C39927C1A}"/>
              </a:ext>
            </a:extLst>
          </p:cNvPr>
          <p:cNvGrpSpPr/>
          <p:nvPr userDrawn="1"/>
        </p:nvGrpSpPr>
        <p:grpSpPr>
          <a:xfrm>
            <a:off x="1" y="0"/>
            <a:ext cx="637952" cy="6857999"/>
            <a:chOff x="1" y="0"/>
            <a:chExt cx="637952" cy="6857999"/>
          </a:xfrm>
        </p:grpSpPr>
        <p:cxnSp>
          <p:nvCxnSpPr>
            <p:cNvPr id="35" name="Connecteur droit 34">
              <a:extLst>
                <a:ext uri="{FF2B5EF4-FFF2-40B4-BE49-F238E27FC236}">
                  <a16:creationId xmlns:a16="http://schemas.microsoft.com/office/drawing/2014/main" id="{9EF091DF-B414-43E6-B2BC-C3AFB92C03CD}"/>
                </a:ext>
              </a:extLst>
            </p:cNvPr>
            <p:cNvCxnSpPr>
              <a:cxnSpLocks/>
            </p:cNvCxnSpPr>
            <p:nvPr userDrawn="1"/>
          </p:nvCxnSpPr>
          <p:spPr>
            <a:xfrm>
              <a:off x="317923" y="0"/>
              <a:ext cx="0" cy="6857999"/>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8B0E7AF2-F920-41CA-A8FC-93FC56B701D7}"/>
                </a:ext>
              </a:extLst>
            </p:cNvPr>
            <p:cNvCxnSpPr>
              <a:cxnSpLocks/>
            </p:cNvCxnSpPr>
            <p:nvPr userDrawn="1"/>
          </p:nvCxnSpPr>
          <p:spPr>
            <a:xfrm>
              <a:off x="1" y="0"/>
              <a:ext cx="0" cy="6857999"/>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79D606D0-6BFF-4377-A5D8-3B694B0B0603}"/>
                </a:ext>
              </a:extLst>
            </p:cNvPr>
            <p:cNvCxnSpPr>
              <a:cxnSpLocks/>
            </p:cNvCxnSpPr>
            <p:nvPr userDrawn="1"/>
          </p:nvCxnSpPr>
          <p:spPr>
            <a:xfrm>
              <a:off x="159243" y="0"/>
              <a:ext cx="0" cy="6857999"/>
            </a:xfrm>
            <a:prstGeom prst="line">
              <a:avLst/>
            </a:prstGeom>
            <a:ln>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A130961D-670B-4445-A1B7-AF5EE8DBA6B9}"/>
                </a:ext>
              </a:extLst>
            </p:cNvPr>
            <p:cNvCxnSpPr>
              <a:cxnSpLocks/>
            </p:cNvCxnSpPr>
            <p:nvPr userDrawn="1"/>
          </p:nvCxnSpPr>
          <p:spPr>
            <a:xfrm>
              <a:off x="478711" y="745972"/>
              <a:ext cx="0" cy="611202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57B5447C-2551-4849-B24D-F26C9FB5A317}"/>
                </a:ext>
              </a:extLst>
            </p:cNvPr>
            <p:cNvCxnSpPr>
              <a:cxnSpLocks/>
            </p:cNvCxnSpPr>
            <p:nvPr userDrawn="1"/>
          </p:nvCxnSpPr>
          <p:spPr>
            <a:xfrm>
              <a:off x="637953" y="764988"/>
              <a:ext cx="0" cy="6093011"/>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6297768F-4CAB-4759-9F78-EAC781FF6141}"/>
                </a:ext>
              </a:extLst>
            </p:cNvPr>
            <p:cNvCxnSpPr>
              <a:cxnSpLocks/>
            </p:cNvCxnSpPr>
            <p:nvPr userDrawn="1"/>
          </p:nvCxnSpPr>
          <p:spPr>
            <a:xfrm>
              <a:off x="478711" y="0"/>
              <a:ext cx="0" cy="496047"/>
            </a:xfrm>
            <a:prstGeom prst="line">
              <a:avLst/>
            </a:prstGeom>
            <a:ln>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A3AA3C7D-26F0-436F-937E-9C5FB86871E2}"/>
                </a:ext>
              </a:extLst>
            </p:cNvPr>
            <p:cNvCxnSpPr>
              <a:cxnSpLocks/>
            </p:cNvCxnSpPr>
            <p:nvPr userDrawn="1"/>
          </p:nvCxnSpPr>
          <p:spPr>
            <a:xfrm>
              <a:off x="637953" y="0"/>
              <a:ext cx="0" cy="496800"/>
            </a:xfrm>
            <a:prstGeom prst="line">
              <a:avLst/>
            </a:prstGeom>
            <a:ln>
              <a:solidFill>
                <a:schemeClr val="accent1">
                  <a:alpha val="10000"/>
                </a:schemeClr>
              </a:solidFill>
            </a:ln>
          </p:spPr>
          <p:style>
            <a:lnRef idx="1">
              <a:schemeClr val="accent1"/>
            </a:lnRef>
            <a:fillRef idx="0">
              <a:schemeClr val="accent1"/>
            </a:fillRef>
            <a:effectRef idx="0">
              <a:schemeClr val="accent1"/>
            </a:effectRef>
            <a:fontRef idx="minor">
              <a:schemeClr val="tx1"/>
            </a:fontRef>
          </p:style>
        </p:cxnSp>
      </p:grpSp>
      <p:pic>
        <p:nvPicPr>
          <p:cNvPr id="3" name="Graphique 2">
            <a:extLst>
              <a:ext uri="{FF2B5EF4-FFF2-40B4-BE49-F238E27FC236}">
                <a16:creationId xmlns:a16="http://schemas.microsoft.com/office/drawing/2014/main" id="{E42C6E03-BE4E-8E4B-AE9A-30DF83FF9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7405" y="200772"/>
            <a:ext cx="637162" cy="545200"/>
          </a:xfrm>
          <a:prstGeom prst="rect">
            <a:avLst/>
          </a:prstGeom>
        </p:spPr>
      </p:pic>
      <p:sp>
        <p:nvSpPr>
          <p:cNvPr id="4" name="ZoneTexte 3">
            <a:extLst>
              <a:ext uri="{FF2B5EF4-FFF2-40B4-BE49-F238E27FC236}">
                <a16:creationId xmlns:a16="http://schemas.microsoft.com/office/drawing/2014/main" id="{F9DE8DB5-EB26-034A-8190-18403D1FD85B}"/>
              </a:ext>
            </a:extLst>
          </p:cNvPr>
          <p:cNvSpPr txBox="1"/>
          <p:nvPr userDrawn="1"/>
        </p:nvSpPr>
        <p:spPr>
          <a:xfrm>
            <a:off x="-1000125" y="308059"/>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sp>
        <p:nvSpPr>
          <p:cNvPr id="5" name="Espace réservé du texte 11">
            <a:extLst>
              <a:ext uri="{FF2B5EF4-FFF2-40B4-BE49-F238E27FC236}">
                <a16:creationId xmlns:a16="http://schemas.microsoft.com/office/drawing/2014/main" id="{18417C45-32E2-344A-82B9-1BBEF55F4BBB}"/>
              </a:ext>
            </a:extLst>
          </p:cNvPr>
          <p:cNvSpPr>
            <a:spLocks noGrp="1"/>
          </p:cNvSpPr>
          <p:nvPr>
            <p:ph type="body" sz="quarter" idx="12" hasCustomPrompt="1"/>
          </p:nvPr>
        </p:nvSpPr>
        <p:spPr>
          <a:xfrm>
            <a:off x="8669509" y="6321370"/>
            <a:ext cx="3178175" cy="195489"/>
          </a:xfrm>
          <a:prstGeom prst="rect">
            <a:avLst/>
          </a:prstGeom>
        </p:spPr>
        <p:txBody>
          <a:bodyPr lIns="0" tIns="0" rIns="0" bIns="0" anchor="b"/>
          <a:lstStyle>
            <a:lvl1pPr marL="0" indent="0" algn="r">
              <a:buNone/>
              <a:defRPr sz="1000" cap="all" spc="300" baseline="0">
                <a:solidFill>
                  <a:schemeClr val="bg1"/>
                </a:solidFill>
                <a:latin typeface="Arial" panose="020B0604020202020204" pitchFamily="34" charset="0"/>
                <a:cs typeface="Arial" panose="020B0604020202020204" pitchFamily="34" charset="0"/>
              </a:defRPr>
            </a:lvl1pPr>
          </a:lstStyle>
          <a:p>
            <a:r>
              <a:rPr lang="en-US" cap="all" spc="300" baseline="0" dirty="0"/>
              <a:t>DATE</a:t>
            </a:r>
            <a:endParaRPr lang="en-US" dirty="0"/>
          </a:p>
        </p:txBody>
      </p:sp>
      <p:sp>
        <p:nvSpPr>
          <p:cNvPr id="11" name="Espace réservé du texte 9">
            <a:extLst>
              <a:ext uri="{FF2B5EF4-FFF2-40B4-BE49-F238E27FC236}">
                <a16:creationId xmlns:a16="http://schemas.microsoft.com/office/drawing/2014/main" id="{CD2B20DF-4578-0845-B246-D24A8F2B9234}"/>
              </a:ext>
            </a:extLst>
          </p:cNvPr>
          <p:cNvSpPr>
            <a:spLocks noGrp="1"/>
          </p:cNvSpPr>
          <p:nvPr>
            <p:ph type="body" sz="quarter" idx="11" hasCustomPrompt="1"/>
          </p:nvPr>
        </p:nvSpPr>
        <p:spPr>
          <a:xfrm>
            <a:off x="297735" y="6336495"/>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sp>
        <p:nvSpPr>
          <p:cNvPr id="12" name="Espace réservé du texte 10">
            <a:extLst>
              <a:ext uri="{FF2B5EF4-FFF2-40B4-BE49-F238E27FC236}">
                <a16:creationId xmlns:a16="http://schemas.microsoft.com/office/drawing/2014/main" id="{317F16D7-E1B4-624B-8838-239C6FE00C63}"/>
              </a:ext>
            </a:extLst>
          </p:cNvPr>
          <p:cNvSpPr>
            <a:spLocks noGrp="1"/>
          </p:cNvSpPr>
          <p:nvPr>
            <p:ph type="body" sz="quarter" idx="13" hasCustomPrompt="1"/>
          </p:nvPr>
        </p:nvSpPr>
        <p:spPr>
          <a:xfrm>
            <a:off x="1557338" y="1069077"/>
            <a:ext cx="9128125" cy="1643063"/>
          </a:xfrm>
          <a:prstGeom prst="rect">
            <a:avLst/>
          </a:prstGeom>
        </p:spPr>
        <p:txBody>
          <a:bodyPr anchor="ctr"/>
          <a:lstStyle>
            <a:lvl1pPr marL="0" indent="0" algn="ctr">
              <a:buNone/>
              <a:defRPr sz="3200" cap="all" baseline="0">
                <a:solidFill>
                  <a:schemeClr val="bg1"/>
                </a:solidFill>
                <a:latin typeface="Arial" panose="020B0604020202020204" pitchFamily="34" charset="0"/>
                <a:cs typeface="Arial" panose="020B0604020202020204" pitchFamily="34" charset="0"/>
              </a:defRPr>
            </a:lvl1pPr>
          </a:lstStyle>
          <a:p>
            <a:r>
              <a:rPr lang="en-US" cap="all" baseline="0" dirty="0"/>
              <a:t>Slide </a:t>
            </a:r>
            <a:r>
              <a:rPr lang="en-US" cap="all" baseline="0" dirty="0" err="1"/>
              <a:t>intercalaire</a:t>
            </a:r>
            <a:endParaRPr lang="en-US" dirty="0"/>
          </a:p>
        </p:txBody>
      </p:sp>
    </p:spTree>
    <p:extLst>
      <p:ext uri="{BB962C8B-B14F-4D97-AF65-F5344CB8AC3E}">
        <p14:creationId xmlns:p14="http://schemas.microsoft.com/office/powerpoint/2010/main" val="11656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mpagne - Couverture">
    <p:spTree>
      <p:nvGrpSpPr>
        <p:cNvPr id="1" name=""/>
        <p:cNvGrpSpPr/>
        <p:nvPr/>
      </p:nvGrpSpPr>
      <p:grpSpPr>
        <a:xfrm>
          <a:off x="0" y="0"/>
          <a:ext cx="0" cy="0"/>
          <a:chOff x="0" y="0"/>
          <a:chExt cx="0" cy="0"/>
        </a:xfrm>
      </p:grpSpPr>
      <p:sp>
        <p:nvSpPr>
          <p:cNvPr id="7" name="Espace réservé du texte 9">
            <a:extLst>
              <a:ext uri="{FF2B5EF4-FFF2-40B4-BE49-F238E27FC236}">
                <a16:creationId xmlns:a16="http://schemas.microsoft.com/office/drawing/2014/main" id="{DDD453F0-E628-DC40-846B-667DBC3201A0}"/>
              </a:ext>
            </a:extLst>
          </p:cNvPr>
          <p:cNvSpPr>
            <a:spLocks noGrp="1"/>
          </p:cNvSpPr>
          <p:nvPr>
            <p:ph type="body" sz="quarter" idx="11" hasCustomPrompt="1"/>
          </p:nvPr>
        </p:nvSpPr>
        <p:spPr>
          <a:xfrm>
            <a:off x="297735" y="6336511"/>
            <a:ext cx="6236142" cy="226945"/>
          </a:xfrm>
          <a:prstGeom prst="rect">
            <a:avLst/>
          </a:prstGeom>
        </p:spPr>
        <p:txBody>
          <a:bodyPr anchor="ctr">
            <a:noAutofit/>
          </a:bodyPr>
          <a:lstStyle>
            <a:lvl1pPr marL="0" indent="0" algn="l">
              <a:lnSpc>
                <a:spcPct val="100000"/>
              </a:lnSpc>
              <a:buFontTx/>
              <a:buNone/>
              <a:defRPr sz="800" b="0" spc="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fr-FR" dirty="0"/>
              <a:t>Titre  image   </a:t>
            </a:r>
          </a:p>
        </p:txBody>
      </p:sp>
      <p:grpSp>
        <p:nvGrpSpPr>
          <p:cNvPr id="19" name="Groupe 18">
            <a:extLst>
              <a:ext uri="{FF2B5EF4-FFF2-40B4-BE49-F238E27FC236}">
                <a16:creationId xmlns:a16="http://schemas.microsoft.com/office/drawing/2014/main" id="{EEAF466A-3769-4DAD-8844-361EBF366697}"/>
              </a:ext>
            </a:extLst>
          </p:cNvPr>
          <p:cNvGrpSpPr/>
          <p:nvPr userDrawn="1"/>
        </p:nvGrpSpPr>
        <p:grpSpPr>
          <a:xfrm>
            <a:off x="0" y="106050"/>
            <a:ext cx="4323018" cy="6756990"/>
            <a:chOff x="0" y="106050"/>
            <a:chExt cx="4323018" cy="6756990"/>
          </a:xfrm>
        </p:grpSpPr>
        <p:pic>
          <p:nvPicPr>
            <p:cNvPr id="20" name="Image 19">
              <a:extLst>
                <a:ext uri="{FF2B5EF4-FFF2-40B4-BE49-F238E27FC236}">
                  <a16:creationId xmlns:a16="http://schemas.microsoft.com/office/drawing/2014/main" id="{A1563812-7EEA-48F7-8D9F-AAF7D1B40EE2}"/>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21" name="Image 20">
              <a:extLst>
                <a:ext uri="{FF2B5EF4-FFF2-40B4-BE49-F238E27FC236}">
                  <a16:creationId xmlns:a16="http://schemas.microsoft.com/office/drawing/2014/main" id="{4E069088-48DB-4604-9ACF-3FEBBA0C5418}"/>
                </a:ext>
              </a:extLst>
            </p:cNvPr>
            <p:cNvPicPr>
              <a:picLocks noChangeAspect="1"/>
            </p:cNvPicPr>
            <p:nvPr/>
          </p:nvPicPr>
          <p:blipFill>
            <a:blip r:embed="rId3"/>
            <a:stretch>
              <a:fillRect/>
            </a:stretch>
          </p:blipFill>
          <p:spPr>
            <a:xfrm>
              <a:off x="444702" y="5588816"/>
              <a:ext cx="1156579" cy="985721"/>
            </a:xfrm>
            <a:prstGeom prst="rect">
              <a:avLst/>
            </a:prstGeom>
          </p:spPr>
        </p:pic>
        <p:sp>
          <p:nvSpPr>
            <p:cNvPr id="22" name="Rectangle 21">
              <a:extLst>
                <a:ext uri="{FF2B5EF4-FFF2-40B4-BE49-F238E27FC236}">
                  <a16:creationId xmlns:a16="http://schemas.microsoft.com/office/drawing/2014/main" id="{A1DE3959-8C3B-4212-8B27-6914B3443376}"/>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32AB2279-BB39-4562-B665-5DA931012C86}"/>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C4EFB7F5-034E-456D-9976-07E197BE0AF6}"/>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76EEB2EC-0458-404A-8C2B-46FBE16D4CA4}"/>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A160C66D-114F-4A5F-9B2F-98ACA68903AB}"/>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B876CB23-BF2D-4FF3-BB73-9E8C8AB3A834}"/>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C034A08C-ACA5-47FD-95F1-0DA15B14EBEB}"/>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90467DC2-C428-4C42-97EA-E21F0D732C08}"/>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36E03747-1F09-45E5-89DE-62B11A4635D3}"/>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E1AFF2CE-B05C-4218-A946-CFB3D6CE4B8C}"/>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844D30DD-329A-42BA-990C-57F753EE4F2B}"/>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F5CB6AB2-1F4F-4A0C-A399-429D23B36746}"/>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59A85D92-06F9-4156-828F-61E4E8FFB439}"/>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5" name="Rectangle 34">
              <a:extLst>
                <a:ext uri="{FF2B5EF4-FFF2-40B4-BE49-F238E27FC236}">
                  <a16:creationId xmlns:a16="http://schemas.microsoft.com/office/drawing/2014/main" id="{60DC9B38-372B-48F5-8CF9-B1F791C6F1D2}"/>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6" name="Rectangle 35">
              <a:extLst>
                <a:ext uri="{FF2B5EF4-FFF2-40B4-BE49-F238E27FC236}">
                  <a16:creationId xmlns:a16="http://schemas.microsoft.com/office/drawing/2014/main" id="{6ABA6408-1BD1-432B-82A3-0A5AB7DFF993}"/>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A658B6B8-9B70-4ED0-9CB8-C980BCC43A8F}"/>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8" name="Rectangle 37">
              <a:extLst>
                <a:ext uri="{FF2B5EF4-FFF2-40B4-BE49-F238E27FC236}">
                  <a16:creationId xmlns:a16="http://schemas.microsoft.com/office/drawing/2014/main" id="{025A1E42-F8E5-42F5-9DE8-EE8D8E776BC2}"/>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9" name="Rectangle 38">
              <a:extLst>
                <a:ext uri="{FF2B5EF4-FFF2-40B4-BE49-F238E27FC236}">
                  <a16:creationId xmlns:a16="http://schemas.microsoft.com/office/drawing/2014/main" id="{9C4CA391-1F0D-46B2-ABC8-0EFB1F70261D}"/>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215EE082-73DF-43C8-9E2C-E9876446F805}"/>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1" name="Rectangle 40">
              <a:extLst>
                <a:ext uri="{FF2B5EF4-FFF2-40B4-BE49-F238E27FC236}">
                  <a16:creationId xmlns:a16="http://schemas.microsoft.com/office/drawing/2014/main" id="{19D7E724-BFD7-4C97-8BAE-D4CF927AD5E4}"/>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2" name="Image 41" descr="Une image contenant texte, clipart&#10;&#10;Description générée automatiquement">
              <a:extLst>
                <a:ext uri="{FF2B5EF4-FFF2-40B4-BE49-F238E27FC236}">
                  <a16:creationId xmlns:a16="http://schemas.microsoft.com/office/drawing/2014/main" id="{9649D761-213F-4777-BADC-2481DDAA35A9}"/>
                </a:ext>
              </a:extLst>
            </p:cNvPr>
            <p:cNvPicPr>
              <a:picLocks noChangeAspect="1"/>
            </p:cNvPicPr>
            <p:nvPr/>
          </p:nvPicPr>
          <p:blipFill>
            <a:blip r:embed="rId4"/>
            <a:stretch>
              <a:fillRect/>
            </a:stretch>
          </p:blipFill>
          <p:spPr>
            <a:xfrm>
              <a:off x="0" y="106050"/>
              <a:ext cx="4323018" cy="869991"/>
            </a:xfrm>
            <a:prstGeom prst="rect">
              <a:avLst/>
            </a:prstGeom>
          </p:spPr>
        </p:pic>
        <p:sp>
          <p:nvSpPr>
            <p:cNvPr id="43" name="Rectangle 42">
              <a:extLst>
                <a:ext uri="{FF2B5EF4-FFF2-40B4-BE49-F238E27FC236}">
                  <a16:creationId xmlns:a16="http://schemas.microsoft.com/office/drawing/2014/main" id="{7CF207D9-3E17-40D2-8A7A-40AF916FE974}"/>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4AADE69F-AB1C-4AFB-847F-5295D1ACAB20}"/>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C1DEC696-FFD8-4F43-BF93-0B3FF31D3717}"/>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CB7C554F-04DA-427F-8427-C4E77768C000}"/>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2E98069A-B693-4505-A2F4-305E16083934}"/>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64347D4A-3ADA-49BB-B409-FF56CBBC7148}"/>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F1A742D2-C4D6-4DB1-A6E0-35EA80E9B69E}"/>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0" name="Rectangle 49">
              <a:extLst>
                <a:ext uri="{FF2B5EF4-FFF2-40B4-BE49-F238E27FC236}">
                  <a16:creationId xmlns:a16="http://schemas.microsoft.com/office/drawing/2014/main" id="{7B3E60BD-3830-4FBE-81F7-7D111E361890}"/>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1" name="Rectangle 50">
              <a:extLst>
                <a:ext uri="{FF2B5EF4-FFF2-40B4-BE49-F238E27FC236}">
                  <a16:creationId xmlns:a16="http://schemas.microsoft.com/office/drawing/2014/main" id="{8E809745-10C0-4E5A-9CD3-F16D6A09B625}"/>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4DC9E9BD-6135-4896-B2AB-99F258FDDFED}"/>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1D5910F9-D985-4918-B9E0-1F1395EF9AC7}"/>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82539DC5-C1FB-4437-ACFB-E4816B5F0496}"/>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303160D9-3B6A-4A44-B80E-F86B9495C5BD}"/>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6" name="Rectangle 55">
              <a:extLst>
                <a:ext uri="{FF2B5EF4-FFF2-40B4-BE49-F238E27FC236}">
                  <a16:creationId xmlns:a16="http://schemas.microsoft.com/office/drawing/2014/main" id="{F278B831-4000-46C5-B7E1-D4D1BF499568}"/>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57" name="Rectangle 56">
              <a:extLst>
                <a:ext uri="{FF2B5EF4-FFF2-40B4-BE49-F238E27FC236}">
                  <a16:creationId xmlns:a16="http://schemas.microsoft.com/office/drawing/2014/main" id="{DB4F5A55-73A8-42A6-A72A-8401C05D9377}"/>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2" name="Image 1">
            <a:extLst>
              <a:ext uri="{FF2B5EF4-FFF2-40B4-BE49-F238E27FC236}">
                <a16:creationId xmlns:a16="http://schemas.microsoft.com/office/drawing/2014/main" id="{A419D985-F0CF-4CF1-B75F-7E0C51840C1D}"/>
              </a:ext>
            </a:extLst>
          </p:cNvPr>
          <p:cNvPicPr>
            <a:picLocks noChangeAspect="1"/>
          </p:cNvPicPr>
          <p:nvPr userDrawn="1"/>
        </p:nvPicPr>
        <p:blipFill>
          <a:blip r:embed="rId5"/>
          <a:stretch>
            <a:fillRect/>
          </a:stretch>
        </p:blipFill>
        <p:spPr>
          <a:xfrm>
            <a:off x="12063973" y="548093"/>
            <a:ext cx="128027" cy="6309907"/>
          </a:xfrm>
          <a:prstGeom prst="rect">
            <a:avLst/>
          </a:prstGeom>
        </p:spPr>
      </p:pic>
      <p:sp>
        <p:nvSpPr>
          <p:cNvPr id="76" name="Espace réservé du numéro de diapositive 3">
            <a:extLst>
              <a:ext uri="{FF2B5EF4-FFF2-40B4-BE49-F238E27FC236}">
                <a16:creationId xmlns:a16="http://schemas.microsoft.com/office/drawing/2014/main" id="{4675FDDD-188A-43B9-AB63-57BD46D9469A}"/>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77" name="Espace réservé du texte 76">
            <a:extLst>
              <a:ext uri="{FF2B5EF4-FFF2-40B4-BE49-F238E27FC236}">
                <a16:creationId xmlns:a16="http://schemas.microsoft.com/office/drawing/2014/main" id="{4CCE3C64-EA22-400A-BBA0-16D690A9E85E}"/>
              </a:ext>
            </a:extLst>
          </p:cNvPr>
          <p:cNvSpPr>
            <a:spLocks noGrp="1"/>
          </p:cNvSpPr>
          <p:nvPr>
            <p:ph type="body" sz="quarter" idx="12" hasCustomPrompt="1"/>
          </p:nvPr>
        </p:nvSpPr>
        <p:spPr>
          <a:xfrm>
            <a:off x="5651500" y="547688"/>
            <a:ext cx="5022850" cy="801687"/>
          </a:xfrm>
          <a:ln>
            <a:solidFill>
              <a:srgbClr val="416FC3"/>
            </a:solidFill>
          </a:ln>
        </p:spPr>
        <p:txBody>
          <a:bodyPr anchor="ctr">
            <a:normAutofit/>
          </a:bodyPr>
          <a:lstStyle>
            <a:lvl1pPr algn="ctr">
              <a:defRPr sz="2000">
                <a:solidFill>
                  <a:srgbClr val="001B73"/>
                </a:solidFill>
                <a:cs typeface="Futura Condensed Medium" panose="020B0602020204020303"/>
              </a:defRPr>
            </a:lvl1pPr>
            <a:lvl2pPr>
              <a:defRPr>
                <a:solidFill>
                  <a:srgbClr val="FF6D22"/>
                </a:solidFill>
              </a:defRPr>
            </a:lvl2pPr>
            <a:lvl3pPr>
              <a:defRPr>
                <a:solidFill>
                  <a:srgbClr val="FF6D22"/>
                </a:solidFill>
              </a:defRPr>
            </a:lvl3pPr>
            <a:lvl4pPr>
              <a:defRPr>
                <a:solidFill>
                  <a:srgbClr val="FF6D22"/>
                </a:solidFill>
              </a:defRPr>
            </a:lvl4pPr>
            <a:lvl5pPr>
              <a:defRPr>
                <a:solidFill>
                  <a:srgbClr val="FF6D22"/>
                </a:solidFill>
              </a:defRPr>
            </a:lvl5pPr>
          </a:lstStyle>
          <a:p>
            <a:pPr lvl="0"/>
            <a:r>
              <a:rPr lang="fr-FR" dirty="0"/>
              <a:t>CLIQUEZ POUR MODIFIER LES STYLES DU TEXTE DU MASQUE</a:t>
            </a:r>
          </a:p>
        </p:txBody>
      </p:sp>
      <p:sp>
        <p:nvSpPr>
          <p:cNvPr id="79" name="Espace réservé du texte 78">
            <a:extLst>
              <a:ext uri="{FF2B5EF4-FFF2-40B4-BE49-F238E27FC236}">
                <a16:creationId xmlns:a16="http://schemas.microsoft.com/office/drawing/2014/main" id="{38B834E1-E244-4F04-BAF3-90528A91164B}"/>
              </a:ext>
            </a:extLst>
          </p:cNvPr>
          <p:cNvSpPr>
            <a:spLocks noGrp="1"/>
          </p:cNvSpPr>
          <p:nvPr>
            <p:ph type="body" sz="quarter" idx="13"/>
          </p:nvPr>
        </p:nvSpPr>
        <p:spPr>
          <a:xfrm>
            <a:off x="5651500" y="1579563"/>
            <a:ext cx="5062538" cy="4764087"/>
          </a:xfrm>
          <a:ln>
            <a:solidFill>
              <a:srgbClr val="416FC3"/>
            </a:solidFill>
          </a:ln>
        </p:spPr>
        <p:txBody>
          <a:bodyPr/>
          <a:lstStyle>
            <a:lvl1pPr marL="342900" indent="-342900">
              <a:buClr>
                <a:srgbClr val="FF6D22"/>
              </a:buClr>
              <a:buFont typeface="+mj-lt"/>
              <a:buAutoNum type="arabicPeriod"/>
              <a:defRPr>
                <a:solidFill>
                  <a:srgbClr val="001B73"/>
                </a:solidFill>
              </a:defRPr>
            </a:lvl1pPr>
            <a:lvl2pPr>
              <a:defRPr>
                <a:solidFill>
                  <a:srgbClr val="001B73"/>
                </a:solidFill>
              </a:defRPr>
            </a:lvl2pPr>
            <a:lvl3pPr>
              <a:defRPr>
                <a:solidFill>
                  <a:srgbClr val="001B73"/>
                </a:solidFill>
              </a:defRPr>
            </a:lvl3pPr>
            <a:lvl4pPr>
              <a:defRPr>
                <a:solidFill>
                  <a:srgbClr val="001B73"/>
                </a:solidFill>
              </a:defRPr>
            </a:lvl4pPr>
            <a:lvl5pPr>
              <a:defRPr>
                <a:solidFill>
                  <a:srgbClr val="001B73"/>
                </a:solidFill>
              </a:defRPr>
            </a:lvl5pPr>
          </a:lstStyle>
          <a:p>
            <a:pPr lvl="0"/>
            <a:r>
              <a:rPr lang="fr-FR"/>
              <a:t>Cliquez pour modifier les styles du texte du masque</a:t>
            </a:r>
          </a:p>
        </p:txBody>
      </p:sp>
    </p:spTree>
    <p:extLst>
      <p:ext uri="{BB962C8B-B14F-4D97-AF65-F5344CB8AC3E}">
        <p14:creationId xmlns:p14="http://schemas.microsoft.com/office/powerpoint/2010/main" val="40364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28" name="Groupe 27">
            <a:extLst>
              <a:ext uri="{FF2B5EF4-FFF2-40B4-BE49-F238E27FC236}">
                <a16:creationId xmlns:a16="http://schemas.microsoft.com/office/drawing/2014/main" id="{6A218B00-B1C3-4FB7-A847-1FCB3877B2B7}"/>
              </a:ext>
            </a:extLst>
          </p:cNvPr>
          <p:cNvGrpSpPr/>
          <p:nvPr userDrawn="1"/>
        </p:nvGrpSpPr>
        <p:grpSpPr>
          <a:xfrm>
            <a:off x="0" y="106050"/>
            <a:ext cx="4323018" cy="6756990"/>
            <a:chOff x="0" y="106050"/>
            <a:chExt cx="4323018" cy="6756990"/>
          </a:xfrm>
        </p:grpSpPr>
        <p:pic>
          <p:nvPicPr>
            <p:cNvPr id="29" name="Image 28">
              <a:extLst>
                <a:ext uri="{FF2B5EF4-FFF2-40B4-BE49-F238E27FC236}">
                  <a16:creationId xmlns:a16="http://schemas.microsoft.com/office/drawing/2014/main" id="{9D79FDF4-9A36-4231-AF0C-F59992D4B424}"/>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30" name="Image 29">
              <a:extLst>
                <a:ext uri="{FF2B5EF4-FFF2-40B4-BE49-F238E27FC236}">
                  <a16:creationId xmlns:a16="http://schemas.microsoft.com/office/drawing/2014/main" id="{108A7AFE-B9CD-43B3-B5DB-AD5109FD0E60}"/>
                </a:ext>
              </a:extLst>
            </p:cNvPr>
            <p:cNvPicPr>
              <a:picLocks noChangeAspect="1"/>
            </p:cNvPicPr>
            <p:nvPr/>
          </p:nvPicPr>
          <p:blipFill>
            <a:blip r:embed="rId3"/>
            <a:stretch>
              <a:fillRect/>
            </a:stretch>
          </p:blipFill>
          <p:spPr>
            <a:xfrm>
              <a:off x="444702" y="5588816"/>
              <a:ext cx="1156579" cy="985721"/>
            </a:xfrm>
            <a:prstGeom prst="rect">
              <a:avLst/>
            </a:prstGeom>
          </p:spPr>
        </p:pic>
        <p:sp>
          <p:nvSpPr>
            <p:cNvPr id="31" name="Rectangle 30">
              <a:extLst>
                <a:ext uri="{FF2B5EF4-FFF2-40B4-BE49-F238E27FC236}">
                  <a16:creationId xmlns:a16="http://schemas.microsoft.com/office/drawing/2014/main" id="{81BA9764-9D6E-4CCA-943F-A56441512FBA}"/>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B0EAE54C-B625-4A79-B7AA-AECC60DAF401}"/>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EDC6ED11-9F20-4323-B1B7-E7333A8000AB}"/>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FBFAB21D-1E2A-4F19-9E2F-81BCC8183548}"/>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8B642DBC-F677-497D-98A5-52F8DD7E1DE1}"/>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B0073278-824B-4246-A5B9-45D185199C2E}"/>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4EFD1C7D-D12B-4084-9108-A5B4846E0FA4}"/>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8ED7A77D-CC92-436C-B757-57D03EF14C79}"/>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01C4AD9A-3698-4CBF-9A2E-2375A1628918}"/>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4090B8C2-A4EC-4382-BFF4-407BDB5D91C1}"/>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0CA379C1-5F15-461D-8D23-855862622B7C}"/>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B55D1192-90E7-4FEF-9922-C31FC1304552}"/>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7" name="Rectangle 56">
              <a:extLst>
                <a:ext uri="{FF2B5EF4-FFF2-40B4-BE49-F238E27FC236}">
                  <a16:creationId xmlns:a16="http://schemas.microsoft.com/office/drawing/2014/main" id="{B7D98EC7-9F9E-4230-9BDC-D013F282FB24}"/>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8" name="Rectangle 57">
              <a:extLst>
                <a:ext uri="{FF2B5EF4-FFF2-40B4-BE49-F238E27FC236}">
                  <a16:creationId xmlns:a16="http://schemas.microsoft.com/office/drawing/2014/main" id="{5AA34F20-8216-43E6-B04D-2E5617607FBD}"/>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9" name="Rectangle 58">
              <a:extLst>
                <a:ext uri="{FF2B5EF4-FFF2-40B4-BE49-F238E27FC236}">
                  <a16:creationId xmlns:a16="http://schemas.microsoft.com/office/drawing/2014/main" id="{7B90F8DF-B1F4-4C96-9C34-580D4545675D}"/>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0" name="Rectangle 59">
              <a:extLst>
                <a:ext uri="{FF2B5EF4-FFF2-40B4-BE49-F238E27FC236}">
                  <a16:creationId xmlns:a16="http://schemas.microsoft.com/office/drawing/2014/main" id="{42A42C58-61EF-48B1-8AF3-6811D4078D87}"/>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1" name="Rectangle 60">
              <a:extLst>
                <a:ext uri="{FF2B5EF4-FFF2-40B4-BE49-F238E27FC236}">
                  <a16:creationId xmlns:a16="http://schemas.microsoft.com/office/drawing/2014/main" id="{CF91011C-73C8-4F2B-BBA7-C15BCD2C5CD8}"/>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2" name="Rectangle 61">
              <a:extLst>
                <a:ext uri="{FF2B5EF4-FFF2-40B4-BE49-F238E27FC236}">
                  <a16:creationId xmlns:a16="http://schemas.microsoft.com/office/drawing/2014/main" id="{1DB13E53-2378-40AA-B30C-AF36684E94DE}"/>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63" name="Rectangle 62">
              <a:extLst>
                <a:ext uri="{FF2B5EF4-FFF2-40B4-BE49-F238E27FC236}">
                  <a16:creationId xmlns:a16="http://schemas.microsoft.com/office/drawing/2014/main" id="{EEAFA74D-4F13-4175-BC37-75B865B92798}"/>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4" name="Rectangle 63">
              <a:extLst>
                <a:ext uri="{FF2B5EF4-FFF2-40B4-BE49-F238E27FC236}">
                  <a16:creationId xmlns:a16="http://schemas.microsoft.com/office/drawing/2014/main" id="{C0D804AA-02EF-435D-AE42-F9404541E3FA}"/>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65" name="Image 64" descr="Une image contenant texte, clipart&#10;&#10;Description générée automatiquement">
              <a:extLst>
                <a:ext uri="{FF2B5EF4-FFF2-40B4-BE49-F238E27FC236}">
                  <a16:creationId xmlns:a16="http://schemas.microsoft.com/office/drawing/2014/main" id="{141E5F94-EAD5-4739-B413-AB5BE9FD02B8}"/>
                </a:ext>
              </a:extLst>
            </p:cNvPr>
            <p:cNvPicPr>
              <a:picLocks noChangeAspect="1"/>
            </p:cNvPicPr>
            <p:nvPr/>
          </p:nvPicPr>
          <p:blipFill>
            <a:blip r:embed="rId4"/>
            <a:stretch>
              <a:fillRect/>
            </a:stretch>
          </p:blipFill>
          <p:spPr>
            <a:xfrm>
              <a:off x="0" y="106050"/>
              <a:ext cx="4323018" cy="869991"/>
            </a:xfrm>
            <a:prstGeom prst="rect">
              <a:avLst/>
            </a:prstGeom>
          </p:spPr>
        </p:pic>
        <p:sp>
          <p:nvSpPr>
            <p:cNvPr id="66" name="Rectangle 65">
              <a:extLst>
                <a:ext uri="{FF2B5EF4-FFF2-40B4-BE49-F238E27FC236}">
                  <a16:creationId xmlns:a16="http://schemas.microsoft.com/office/drawing/2014/main" id="{91BEB94A-963A-4B1B-99EC-CB9B85423E37}"/>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7" name="Rectangle 66">
              <a:extLst>
                <a:ext uri="{FF2B5EF4-FFF2-40B4-BE49-F238E27FC236}">
                  <a16:creationId xmlns:a16="http://schemas.microsoft.com/office/drawing/2014/main" id="{C6355A72-6031-4286-965A-212303CF9E52}"/>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68" name="Rectangle 67">
              <a:extLst>
                <a:ext uri="{FF2B5EF4-FFF2-40B4-BE49-F238E27FC236}">
                  <a16:creationId xmlns:a16="http://schemas.microsoft.com/office/drawing/2014/main" id="{B952C24E-13D8-4D85-9BA9-CDBA859B733D}"/>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69" name="Rectangle 68">
              <a:extLst>
                <a:ext uri="{FF2B5EF4-FFF2-40B4-BE49-F238E27FC236}">
                  <a16:creationId xmlns:a16="http://schemas.microsoft.com/office/drawing/2014/main" id="{BE340CA2-E608-4742-93E2-0CCEEE442B82}"/>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70" name="Rectangle 69">
              <a:extLst>
                <a:ext uri="{FF2B5EF4-FFF2-40B4-BE49-F238E27FC236}">
                  <a16:creationId xmlns:a16="http://schemas.microsoft.com/office/drawing/2014/main" id="{EF2AE68A-18B0-4BC7-9C48-2871FE0AF860}"/>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1" name="Rectangle 70">
              <a:extLst>
                <a:ext uri="{FF2B5EF4-FFF2-40B4-BE49-F238E27FC236}">
                  <a16:creationId xmlns:a16="http://schemas.microsoft.com/office/drawing/2014/main" id="{43D626A3-94BC-4ABE-A4DB-BBBCC2299502}"/>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2" name="Rectangle 71">
              <a:extLst>
                <a:ext uri="{FF2B5EF4-FFF2-40B4-BE49-F238E27FC236}">
                  <a16:creationId xmlns:a16="http://schemas.microsoft.com/office/drawing/2014/main" id="{FC698FCD-B8A3-4A3D-B287-B7F9C34AF405}"/>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3" name="Rectangle 72">
              <a:extLst>
                <a:ext uri="{FF2B5EF4-FFF2-40B4-BE49-F238E27FC236}">
                  <a16:creationId xmlns:a16="http://schemas.microsoft.com/office/drawing/2014/main" id="{48469B40-F99B-4290-A8F0-6A3F17FA0BCF}"/>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74" name="Rectangle 73">
              <a:extLst>
                <a:ext uri="{FF2B5EF4-FFF2-40B4-BE49-F238E27FC236}">
                  <a16:creationId xmlns:a16="http://schemas.microsoft.com/office/drawing/2014/main" id="{90C53DE3-738B-4F1F-A4BB-EBA0A066E981}"/>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5" name="Rectangle 74">
              <a:extLst>
                <a:ext uri="{FF2B5EF4-FFF2-40B4-BE49-F238E27FC236}">
                  <a16:creationId xmlns:a16="http://schemas.microsoft.com/office/drawing/2014/main" id="{8B3B9A0C-1C13-40A2-901E-D213EE9421B0}"/>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76" name="Rectangle 75">
              <a:extLst>
                <a:ext uri="{FF2B5EF4-FFF2-40B4-BE49-F238E27FC236}">
                  <a16:creationId xmlns:a16="http://schemas.microsoft.com/office/drawing/2014/main" id="{58110E44-D919-4E1F-A044-4959F70D9BEE}"/>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7" name="Rectangle 76">
              <a:extLst>
                <a:ext uri="{FF2B5EF4-FFF2-40B4-BE49-F238E27FC236}">
                  <a16:creationId xmlns:a16="http://schemas.microsoft.com/office/drawing/2014/main" id="{CD40C5E0-F660-4499-B637-8C5D05A6D8E7}"/>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8" name="Rectangle 77">
              <a:extLst>
                <a:ext uri="{FF2B5EF4-FFF2-40B4-BE49-F238E27FC236}">
                  <a16:creationId xmlns:a16="http://schemas.microsoft.com/office/drawing/2014/main" id="{D346F451-3B63-4467-8CD8-59D4A85501B9}"/>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79" name="Rectangle 78">
              <a:extLst>
                <a:ext uri="{FF2B5EF4-FFF2-40B4-BE49-F238E27FC236}">
                  <a16:creationId xmlns:a16="http://schemas.microsoft.com/office/drawing/2014/main" id="{5003949B-71DF-4F55-A998-AFD2CE8271B8}"/>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80" name="Rectangle 79">
              <a:extLst>
                <a:ext uri="{FF2B5EF4-FFF2-40B4-BE49-F238E27FC236}">
                  <a16:creationId xmlns:a16="http://schemas.microsoft.com/office/drawing/2014/main" id="{F7FD05B0-4EEF-4B4C-8907-2614F52A6F0C}"/>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81" name="Image 80">
            <a:extLst>
              <a:ext uri="{FF2B5EF4-FFF2-40B4-BE49-F238E27FC236}">
                <a16:creationId xmlns:a16="http://schemas.microsoft.com/office/drawing/2014/main" id="{C4FAA86B-B35D-47D3-A111-8BF384208FE2}"/>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84" name="Espace réservé du numéro de diapositive 3">
            <a:extLst>
              <a:ext uri="{FF2B5EF4-FFF2-40B4-BE49-F238E27FC236}">
                <a16:creationId xmlns:a16="http://schemas.microsoft.com/office/drawing/2014/main" id="{60233255-56C1-4957-B5A1-2FDBEFB60FEB}"/>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texte 2">
            <a:extLst>
              <a:ext uri="{FF2B5EF4-FFF2-40B4-BE49-F238E27FC236}">
                <a16:creationId xmlns:a16="http://schemas.microsoft.com/office/drawing/2014/main" id="{7F646A95-A7B1-4D1D-9AD2-E55116E1F422}"/>
              </a:ext>
            </a:extLst>
          </p:cNvPr>
          <p:cNvSpPr>
            <a:spLocks noGrp="1"/>
          </p:cNvSpPr>
          <p:nvPr>
            <p:ph type="body" sz="quarter" idx="10" hasCustomPrompt="1"/>
          </p:nvPr>
        </p:nvSpPr>
        <p:spPr>
          <a:xfrm>
            <a:off x="5672138" y="1905004"/>
            <a:ext cx="5010150" cy="2368550"/>
          </a:xfrm>
          <a:ln>
            <a:solidFill>
              <a:srgbClr val="001B73"/>
            </a:solidFill>
          </a:ln>
        </p:spPr>
        <p:txBody>
          <a:bodyPr anchor="ctr">
            <a:normAutofit/>
          </a:bodyPr>
          <a:lstStyle>
            <a:lvl1pPr algn="ctr">
              <a:defRPr sz="2800" b="0">
                <a:solidFill>
                  <a:srgbClr val="001B73"/>
                </a:solidFill>
                <a:cs typeface="Futura Condensed Medium" panose="020B0602020204020303"/>
              </a:defRPr>
            </a:lvl1pPr>
          </a:lstStyle>
          <a:p>
            <a:pPr lvl="0"/>
            <a:r>
              <a:rPr lang="fr-FR" dirty="0"/>
              <a:t>CLIQUEZ POUR MODIFIER LES STYLES DU TEXTE DU MASQUE</a:t>
            </a:r>
          </a:p>
        </p:txBody>
      </p:sp>
    </p:spTree>
    <p:extLst>
      <p:ext uri="{BB962C8B-B14F-4D97-AF65-F5344CB8AC3E}">
        <p14:creationId xmlns:p14="http://schemas.microsoft.com/office/powerpoint/2010/main" val="324461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ampagne - Intercalaire 1">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C3343A3-2916-4A2F-80D9-45553A4F9B6C}"/>
              </a:ext>
            </a:extLst>
          </p:cNvPr>
          <p:cNvGrpSpPr/>
          <p:nvPr userDrawn="1"/>
        </p:nvGrpSpPr>
        <p:grpSpPr>
          <a:xfrm>
            <a:off x="0" y="106050"/>
            <a:ext cx="4323018" cy="6756990"/>
            <a:chOff x="0" y="106050"/>
            <a:chExt cx="4323018" cy="6756990"/>
          </a:xfrm>
        </p:grpSpPr>
        <p:pic>
          <p:nvPicPr>
            <p:cNvPr id="19" name="Image 18">
              <a:extLst>
                <a:ext uri="{FF2B5EF4-FFF2-40B4-BE49-F238E27FC236}">
                  <a16:creationId xmlns:a16="http://schemas.microsoft.com/office/drawing/2014/main" id="{074D52A9-05B5-4405-982D-4A9AC1C9BD83}"/>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20" name="Image 19">
              <a:extLst>
                <a:ext uri="{FF2B5EF4-FFF2-40B4-BE49-F238E27FC236}">
                  <a16:creationId xmlns:a16="http://schemas.microsoft.com/office/drawing/2014/main" id="{62A82DB8-69E0-4449-A7A0-C89353FC2FA8}"/>
                </a:ext>
              </a:extLst>
            </p:cNvPr>
            <p:cNvPicPr>
              <a:picLocks noChangeAspect="1"/>
            </p:cNvPicPr>
            <p:nvPr/>
          </p:nvPicPr>
          <p:blipFill>
            <a:blip r:embed="rId3"/>
            <a:stretch>
              <a:fillRect/>
            </a:stretch>
          </p:blipFill>
          <p:spPr>
            <a:xfrm>
              <a:off x="444702" y="5588816"/>
              <a:ext cx="1156579" cy="985721"/>
            </a:xfrm>
            <a:prstGeom prst="rect">
              <a:avLst/>
            </a:prstGeom>
          </p:spPr>
        </p:pic>
        <p:sp>
          <p:nvSpPr>
            <p:cNvPr id="21" name="Rectangle 20">
              <a:extLst>
                <a:ext uri="{FF2B5EF4-FFF2-40B4-BE49-F238E27FC236}">
                  <a16:creationId xmlns:a16="http://schemas.microsoft.com/office/drawing/2014/main" id="{A3F070AB-61C6-46CB-AD2F-143D7B1DBC6A}"/>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2" name="Rectangle 21">
              <a:extLst>
                <a:ext uri="{FF2B5EF4-FFF2-40B4-BE49-F238E27FC236}">
                  <a16:creationId xmlns:a16="http://schemas.microsoft.com/office/drawing/2014/main" id="{EA01A286-A7A6-4683-A2F5-2164C437011F}"/>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27FB7EFF-4B3B-4AD8-83BE-8486AC9E4F81}"/>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96111086-3699-4C02-B39A-BE4CFB6F04FF}"/>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A089ACDF-3F0B-4325-A13C-A068971EB80F}"/>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20F7888B-DE1A-49DF-8009-A4DC548AD52B}"/>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16C56D6C-0690-4EBF-8ABF-3B69F8B07427}"/>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0E04FBA4-58E6-494C-BC89-4EA1E3CCF794}"/>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0BCB5712-30DA-419F-8D7C-09FA4B972EE7}"/>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36E6F01A-77FC-4B97-BA7F-DE26D49F02FD}"/>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1B612AE5-8BB2-47B5-809C-3F259D8250C9}"/>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73D64AB7-7C48-4907-81AD-4BC9ED9A883A}"/>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9C10D45E-0976-4D7A-A414-3F4429E3EB4D}"/>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4" name="Rectangle 33">
              <a:extLst>
                <a:ext uri="{FF2B5EF4-FFF2-40B4-BE49-F238E27FC236}">
                  <a16:creationId xmlns:a16="http://schemas.microsoft.com/office/drawing/2014/main" id="{29BCE90E-E409-4117-8A60-E1A59F4EBF98}"/>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5" name="Rectangle 34">
              <a:extLst>
                <a:ext uri="{FF2B5EF4-FFF2-40B4-BE49-F238E27FC236}">
                  <a16:creationId xmlns:a16="http://schemas.microsoft.com/office/drawing/2014/main" id="{7E115CB2-ADB8-4C0A-AA82-AF283DE905B8}"/>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6" name="Rectangle 35">
              <a:extLst>
                <a:ext uri="{FF2B5EF4-FFF2-40B4-BE49-F238E27FC236}">
                  <a16:creationId xmlns:a16="http://schemas.microsoft.com/office/drawing/2014/main" id="{938F1F80-D48C-4D9D-AB3B-01C514D43615}"/>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7" name="Rectangle 36">
              <a:extLst>
                <a:ext uri="{FF2B5EF4-FFF2-40B4-BE49-F238E27FC236}">
                  <a16:creationId xmlns:a16="http://schemas.microsoft.com/office/drawing/2014/main" id="{9567F0D4-B36E-44B5-BA66-9926BB26A84A}"/>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8" name="Rectangle 37">
              <a:extLst>
                <a:ext uri="{FF2B5EF4-FFF2-40B4-BE49-F238E27FC236}">
                  <a16:creationId xmlns:a16="http://schemas.microsoft.com/office/drawing/2014/main" id="{98155785-AD44-405C-9A70-84B033D0993D}"/>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9" name="Rectangle 38">
              <a:extLst>
                <a:ext uri="{FF2B5EF4-FFF2-40B4-BE49-F238E27FC236}">
                  <a16:creationId xmlns:a16="http://schemas.microsoft.com/office/drawing/2014/main" id="{91AA2B68-50BC-4743-87F9-10CD93616404}"/>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0" name="Rectangle 39">
              <a:extLst>
                <a:ext uri="{FF2B5EF4-FFF2-40B4-BE49-F238E27FC236}">
                  <a16:creationId xmlns:a16="http://schemas.microsoft.com/office/drawing/2014/main" id="{6543E69E-0533-43D3-A9E7-D28AB533F0D0}"/>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1" name="Image 40" descr="Une image contenant texte, clipart&#10;&#10;Description générée automatiquement">
              <a:extLst>
                <a:ext uri="{FF2B5EF4-FFF2-40B4-BE49-F238E27FC236}">
                  <a16:creationId xmlns:a16="http://schemas.microsoft.com/office/drawing/2014/main" id="{EA07203C-AB67-4C5B-ABE7-2C0DAE6CA406}"/>
                </a:ext>
              </a:extLst>
            </p:cNvPr>
            <p:cNvPicPr>
              <a:picLocks noChangeAspect="1"/>
            </p:cNvPicPr>
            <p:nvPr/>
          </p:nvPicPr>
          <p:blipFill>
            <a:blip r:embed="rId4"/>
            <a:stretch>
              <a:fillRect/>
            </a:stretch>
          </p:blipFill>
          <p:spPr>
            <a:xfrm>
              <a:off x="0" y="106050"/>
              <a:ext cx="4323018" cy="869991"/>
            </a:xfrm>
            <a:prstGeom prst="rect">
              <a:avLst/>
            </a:prstGeom>
          </p:spPr>
        </p:pic>
        <p:sp>
          <p:nvSpPr>
            <p:cNvPr id="42" name="Rectangle 41">
              <a:extLst>
                <a:ext uri="{FF2B5EF4-FFF2-40B4-BE49-F238E27FC236}">
                  <a16:creationId xmlns:a16="http://schemas.microsoft.com/office/drawing/2014/main" id="{9B9AF0FC-46FE-4FDC-95C2-A1CE69251636}"/>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772E64C0-FE55-45C6-A2C2-CC576F427B21}"/>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ED46754F-8FED-4B92-8188-A0E81E6B2B66}"/>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3FBFF978-7224-4559-B17D-C12290BCB2F9}"/>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1C649E85-6234-4D58-8AB6-D0DF7DE6123D}"/>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7" name="Rectangle 46">
              <a:extLst>
                <a:ext uri="{FF2B5EF4-FFF2-40B4-BE49-F238E27FC236}">
                  <a16:creationId xmlns:a16="http://schemas.microsoft.com/office/drawing/2014/main" id="{A5DA4543-9F24-4F69-BF92-59A2144C9E37}"/>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8" name="Rectangle 47">
              <a:extLst>
                <a:ext uri="{FF2B5EF4-FFF2-40B4-BE49-F238E27FC236}">
                  <a16:creationId xmlns:a16="http://schemas.microsoft.com/office/drawing/2014/main" id="{209274B8-A1C9-47E1-9C27-F49B88C58398}"/>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215281FB-1F78-4303-824E-B2D7EA9EBB0A}"/>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0" name="Rectangle 49">
              <a:extLst>
                <a:ext uri="{FF2B5EF4-FFF2-40B4-BE49-F238E27FC236}">
                  <a16:creationId xmlns:a16="http://schemas.microsoft.com/office/drawing/2014/main" id="{810DAF89-F170-4CBD-A350-F2405681E7DB}"/>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1" name="Rectangle 50">
              <a:extLst>
                <a:ext uri="{FF2B5EF4-FFF2-40B4-BE49-F238E27FC236}">
                  <a16:creationId xmlns:a16="http://schemas.microsoft.com/office/drawing/2014/main" id="{11369FA9-E34F-4DF0-BC9B-04C18138EE62}"/>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16AC43F4-5F91-41C2-9B96-886EA8133181}"/>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F46CDD24-9837-41FD-92C5-92B3BA076355}"/>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FAA6111C-3E78-482C-B7BE-5E871C4B105C}"/>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DB7F5BAA-AE5E-441A-A1CC-CD7F99FE6C47}"/>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56" name="Rectangle 55">
              <a:extLst>
                <a:ext uri="{FF2B5EF4-FFF2-40B4-BE49-F238E27FC236}">
                  <a16:creationId xmlns:a16="http://schemas.microsoft.com/office/drawing/2014/main" id="{8E381044-3193-41DD-B6B5-A1A539830D88}"/>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57" name="Image 56">
            <a:extLst>
              <a:ext uri="{FF2B5EF4-FFF2-40B4-BE49-F238E27FC236}">
                <a16:creationId xmlns:a16="http://schemas.microsoft.com/office/drawing/2014/main" id="{AA565D75-7FA9-47DC-B210-A319FFCD4223}"/>
              </a:ext>
            </a:extLst>
          </p:cNvPr>
          <p:cNvPicPr>
            <a:picLocks noChangeAspect="1"/>
          </p:cNvPicPr>
          <p:nvPr userDrawn="1"/>
        </p:nvPicPr>
        <p:blipFill>
          <a:blip r:embed="rId2"/>
          <a:stretch>
            <a:fillRect/>
          </a:stretch>
        </p:blipFill>
        <p:spPr>
          <a:xfrm>
            <a:off x="12078302" y="551220"/>
            <a:ext cx="126762" cy="6306780"/>
          </a:xfrm>
          <a:prstGeom prst="rect">
            <a:avLst/>
          </a:prstGeom>
        </p:spPr>
      </p:pic>
      <p:graphicFrame>
        <p:nvGraphicFramePr>
          <p:cNvPr id="58" name="Tableau 12">
            <a:extLst>
              <a:ext uri="{FF2B5EF4-FFF2-40B4-BE49-F238E27FC236}">
                <a16:creationId xmlns:a16="http://schemas.microsoft.com/office/drawing/2014/main" id="{83CBC59F-181D-4160-A777-01481EE133E8}"/>
              </a:ext>
            </a:extLst>
          </p:cNvPr>
          <p:cNvGraphicFramePr>
            <a:graphicFrameLocks noGrp="1"/>
          </p:cNvGraphicFramePr>
          <p:nvPr userDrawn="1">
            <p:extLst>
              <p:ext uri="{D42A27DB-BD31-4B8C-83A1-F6EECF244321}">
                <p14:modId xmlns:p14="http://schemas.microsoft.com/office/powerpoint/2010/main" val="2676133357"/>
              </p:ext>
            </p:extLst>
          </p:nvPr>
        </p:nvGraphicFramePr>
        <p:xfrm>
          <a:off x="5672187" y="2019120"/>
          <a:ext cx="4992414" cy="2368545"/>
        </p:xfrm>
        <a:graphic>
          <a:graphicData uri="http://schemas.openxmlformats.org/drawingml/2006/table">
            <a:tbl>
              <a:tblPr firstRow="1" bandRow="1">
                <a:tableStyleId>{5C22544A-7EE6-4342-B048-85BDC9FD1C3A}</a:tableStyleId>
              </a:tblPr>
              <a:tblGrid>
                <a:gridCol w="4992414">
                  <a:extLst>
                    <a:ext uri="{9D8B030D-6E8A-4147-A177-3AD203B41FA5}">
                      <a16:colId xmlns:a16="http://schemas.microsoft.com/office/drawing/2014/main" val="2307624500"/>
                    </a:ext>
                  </a:extLst>
                </a:gridCol>
              </a:tblGrid>
              <a:tr h="236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i="0" dirty="0">
                        <a:solidFill>
                          <a:schemeClr val="bg1"/>
                        </a:solidFill>
                        <a:latin typeface="Futura Condensed ExtraBold" panose="020B0602020204020303" pitchFamily="34" charset="-79"/>
                        <a:cs typeface="Futura Condensed ExtraBold" panose="020B0602020204020303" pitchFamily="34" charset="-79"/>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solidFill>
                      <a:srgbClr val="E46C0A"/>
                    </a:solidFill>
                  </a:tcPr>
                </a:tc>
                <a:extLst>
                  <a:ext uri="{0D108BD9-81ED-4DB2-BD59-A6C34878D82A}">
                    <a16:rowId xmlns:a16="http://schemas.microsoft.com/office/drawing/2014/main" val="2805634195"/>
                  </a:ext>
                </a:extLst>
              </a:tr>
            </a:tbl>
          </a:graphicData>
        </a:graphic>
      </p:graphicFrame>
      <p:sp>
        <p:nvSpPr>
          <p:cNvPr id="60" name="Espace réservé du numéro de diapositive 3">
            <a:extLst>
              <a:ext uri="{FF2B5EF4-FFF2-40B4-BE49-F238E27FC236}">
                <a16:creationId xmlns:a16="http://schemas.microsoft.com/office/drawing/2014/main" id="{0DDD45F8-E7BA-49DF-9045-2731C6CD06DB}"/>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contenu 2">
            <a:extLst>
              <a:ext uri="{FF2B5EF4-FFF2-40B4-BE49-F238E27FC236}">
                <a16:creationId xmlns:a16="http://schemas.microsoft.com/office/drawing/2014/main" id="{A9C183EF-B364-4FFC-94FC-27DF9F9AF428}"/>
              </a:ext>
            </a:extLst>
          </p:cNvPr>
          <p:cNvSpPr>
            <a:spLocks noGrp="1"/>
          </p:cNvSpPr>
          <p:nvPr>
            <p:ph sz="quarter" idx="10" hasCustomPrompt="1"/>
          </p:nvPr>
        </p:nvSpPr>
        <p:spPr>
          <a:xfrm>
            <a:off x="5672138" y="2019300"/>
            <a:ext cx="4992687" cy="2368550"/>
          </a:xfrm>
          <a:solidFill>
            <a:srgbClr val="FF6D22"/>
          </a:solidFill>
        </p:spPr>
        <p:txBody>
          <a:bodyPr anchor="ctr">
            <a:normAutofit/>
          </a:bodyPr>
          <a:lstStyle>
            <a:lvl1pPr algn="ctr">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65663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mpagne - Intercalaire 2">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9DE8DB5-EB26-034A-8190-18403D1FD85B}"/>
              </a:ext>
            </a:extLst>
          </p:cNvPr>
          <p:cNvSpPr txBox="1"/>
          <p:nvPr userDrawn="1"/>
        </p:nvSpPr>
        <p:spPr>
          <a:xfrm>
            <a:off x="-1000117" y="308063"/>
            <a:ext cx="3471863" cy="461665"/>
          </a:xfrm>
          <a:prstGeom prst="rect">
            <a:avLst/>
          </a:prstGeom>
          <a:noFill/>
        </p:spPr>
        <p:txBody>
          <a:bodyPr wrap="square" rtlCol="0">
            <a:spAutoFit/>
          </a:bodyPr>
          <a:lstStyle/>
          <a:p>
            <a:pPr algn="r"/>
            <a:r>
              <a:rPr lang="fr-FR" sz="1200" dirty="0">
                <a:solidFill>
                  <a:schemeClr val="bg1"/>
                </a:solidFill>
                <a:latin typeface="Arial" panose="020B0604020202020204" pitchFamily="34" charset="0"/>
                <a:ea typeface="Helvetica Neue" panose="02000503000000020004" pitchFamily="2" charset="0"/>
                <a:cs typeface="Arial" panose="020B0604020202020204" pitchFamily="34" charset="0"/>
              </a:rPr>
              <a:t>LES MÉTIERS DES TP</a:t>
            </a:r>
          </a:p>
          <a:p>
            <a:pPr algn="r"/>
            <a:r>
              <a:rPr lang="fr-FR" sz="1200" b="0" i="0" dirty="0">
                <a:solidFill>
                  <a:schemeClr val="bg1"/>
                </a:solidFill>
                <a:latin typeface="Arial" panose="020B0604020202020204" pitchFamily="34" charset="0"/>
                <a:ea typeface="Helvetica Neue Medium" panose="02000503000000020004" pitchFamily="2" charset="0"/>
                <a:cs typeface="Arial" panose="020B0604020202020204" pitchFamily="34" charset="0"/>
              </a:rPr>
              <a:t>#FRANCHEMENT</a:t>
            </a:r>
            <a:r>
              <a:rPr lang="fr-FR" sz="1200" b="1" i="0" dirty="0">
                <a:solidFill>
                  <a:schemeClr val="bg1"/>
                </a:solidFill>
                <a:latin typeface="Arial" panose="020B0604020202020204" pitchFamily="34" charset="0"/>
                <a:ea typeface="Helvetica Neue" panose="02000503000000020004" pitchFamily="2" charset="0"/>
                <a:cs typeface="Arial" panose="020B0604020202020204" pitchFamily="34" charset="0"/>
              </a:rPr>
              <a:t>RESPECT</a:t>
            </a:r>
          </a:p>
        </p:txBody>
      </p:sp>
      <p:grpSp>
        <p:nvGrpSpPr>
          <p:cNvPr id="16" name="Groupe 15">
            <a:extLst>
              <a:ext uri="{FF2B5EF4-FFF2-40B4-BE49-F238E27FC236}">
                <a16:creationId xmlns:a16="http://schemas.microsoft.com/office/drawing/2014/main" id="{562C78E8-5353-48C6-A842-612336E54A04}"/>
              </a:ext>
            </a:extLst>
          </p:cNvPr>
          <p:cNvGrpSpPr/>
          <p:nvPr userDrawn="1"/>
        </p:nvGrpSpPr>
        <p:grpSpPr>
          <a:xfrm>
            <a:off x="0" y="106050"/>
            <a:ext cx="4323018" cy="6756990"/>
            <a:chOff x="0" y="106050"/>
            <a:chExt cx="4323018" cy="6756990"/>
          </a:xfrm>
        </p:grpSpPr>
        <p:pic>
          <p:nvPicPr>
            <p:cNvPr id="17" name="Image 16">
              <a:extLst>
                <a:ext uri="{FF2B5EF4-FFF2-40B4-BE49-F238E27FC236}">
                  <a16:creationId xmlns:a16="http://schemas.microsoft.com/office/drawing/2014/main" id="{C8DE7CE2-EF00-4B0B-A050-5A3B5F9837BF}"/>
                </a:ext>
              </a:extLst>
            </p:cNvPr>
            <p:cNvPicPr>
              <a:picLocks noChangeAspect="1"/>
            </p:cNvPicPr>
            <p:nvPr/>
          </p:nvPicPr>
          <p:blipFill>
            <a:blip r:embed="rId2"/>
            <a:stretch>
              <a:fillRect/>
            </a:stretch>
          </p:blipFill>
          <p:spPr>
            <a:xfrm flipV="1">
              <a:off x="0" y="485290"/>
              <a:ext cx="4323018" cy="6377750"/>
            </a:xfrm>
            <a:prstGeom prst="rect">
              <a:avLst/>
            </a:prstGeom>
          </p:spPr>
        </p:pic>
        <p:pic>
          <p:nvPicPr>
            <p:cNvPr id="18" name="Image 17">
              <a:extLst>
                <a:ext uri="{FF2B5EF4-FFF2-40B4-BE49-F238E27FC236}">
                  <a16:creationId xmlns:a16="http://schemas.microsoft.com/office/drawing/2014/main" id="{9ECF0678-AA7A-4640-9D62-D90E467BE48B}"/>
                </a:ext>
              </a:extLst>
            </p:cNvPr>
            <p:cNvPicPr>
              <a:picLocks noChangeAspect="1"/>
            </p:cNvPicPr>
            <p:nvPr/>
          </p:nvPicPr>
          <p:blipFill>
            <a:blip r:embed="rId3"/>
            <a:stretch>
              <a:fillRect/>
            </a:stretch>
          </p:blipFill>
          <p:spPr>
            <a:xfrm>
              <a:off x="444702" y="5588816"/>
              <a:ext cx="1156579" cy="985721"/>
            </a:xfrm>
            <a:prstGeom prst="rect">
              <a:avLst/>
            </a:prstGeom>
          </p:spPr>
        </p:pic>
        <p:sp>
          <p:nvSpPr>
            <p:cNvPr id="19" name="Rectangle 18">
              <a:extLst>
                <a:ext uri="{FF2B5EF4-FFF2-40B4-BE49-F238E27FC236}">
                  <a16:creationId xmlns:a16="http://schemas.microsoft.com/office/drawing/2014/main" id="{B4980576-6857-4305-90DD-718DA997139B}"/>
                </a:ext>
              </a:extLst>
            </p:cNvPr>
            <p:cNvSpPr/>
            <p:nvPr/>
          </p:nvSpPr>
          <p:spPr>
            <a:xfrm>
              <a:off x="179919" y="4880868"/>
              <a:ext cx="1422697" cy="400110"/>
            </a:xfrm>
            <a:prstGeom prst="rect">
              <a:avLst/>
            </a:prstGeom>
          </p:spPr>
          <p:txBody>
            <a:bodyPr wrap="none">
              <a:spAutoFit/>
            </a:bodyPr>
            <a:lstStyle/>
            <a:p>
              <a:r>
                <a:rPr lang="fr-FR" sz="2000" dirty="0">
                  <a:solidFill>
                    <a:srgbClr val="5F95D7"/>
                  </a:solidFill>
                  <a:latin typeface="Futura Condensed Medium" panose="020B0602020204020303" pitchFamily="34" charset="-79"/>
                  <a:cs typeface="Futura Condensed Medium" panose="020B0602020204020303" pitchFamily="34" charset="-79"/>
                </a:rPr>
                <a:t>réglementation</a:t>
              </a:r>
              <a:endParaRPr lang="fr-FR" sz="20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0" name="Rectangle 19">
              <a:extLst>
                <a:ext uri="{FF2B5EF4-FFF2-40B4-BE49-F238E27FC236}">
                  <a16:creationId xmlns:a16="http://schemas.microsoft.com/office/drawing/2014/main" id="{0D36333C-CAD4-4720-AECE-527EC96A44F6}"/>
                </a:ext>
              </a:extLst>
            </p:cNvPr>
            <p:cNvSpPr/>
            <p:nvPr/>
          </p:nvSpPr>
          <p:spPr>
            <a:xfrm>
              <a:off x="1998359" y="3655954"/>
              <a:ext cx="1320041"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assistance</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1" name="Rectangle 20">
              <a:extLst>
                <a:ext uri="{FF2B5EF4-FFF2-40B4-BE49-F238E27FC236}">
                  <a16:creationId xmlns:a16="http://schemas.microsoft.com/office/drawing/2014/main" id="{70883657-ACA9-4A83-8561-A6F385D624F9}"/>
                </a:ext>
              </a:extLst>
            </p:cNvPr>
            <p:cNvSpPr/>
            <p:nvPr/>
          </p:nvSpPr>
          <p:spPr>
            <a:xfrm>
              <a:off x="142595" y="1698462"/>
              <a:ext cx="461665" cy="898644"/>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publication</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2" name="Rectangle 21">
              <a:extLst>
                <a:ext uri="{FF2B5EF4-FFF2-40B4-BE49-F238E27FC236}">
                  <a16:creationId xmlns:a16="http://schemas.microsoft.com/office/drawing/2014/main" id="{52CF85C6-AE9C-4D0F-B541-5F122672C97B}"/>
                </a:ext>
              </a:extLst>
            </p:cNvPr>
            <p:cNvSpPr/>
            <p:nvPr/>
          </p:nvSpPr>
          <p:spPr>
            <a:xfrm>
              <a:off x="209974" y="1127554"/>
              <a:ext cx="822020" cy="492443"/>
            </a:xfrm>
            <a:prstGeom prst="rect">
              <a:avLst/>
            </a:prstGeom>
          </p:spPr>
          <p:txBody>
            <a:bodyPr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décret</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3" name="Rectangle 22">
              <a:extLst>
                <a:ext uri="{FF2B5EF4-FFF2-40B4-BE49-F238E27FC236}">
                  <a16:creationId xmlns:a16="http://schemas.microsoft.com/office/drawing/2014/main" id="{26C20B31-829A-47C2-B97D-D4A400FDACA0}"/>
                </a:ext>
              </a:extLst>
            </p:cNvPr>
            <p:cNvSpPr/>
            <p:nvPr/>
          </p:nvSpPr>
          <p:spPr>
            <a:xfrm>
              <a:off x="209974" y="2954240"/>
              <a:ext cx="1221425" cy="553998"/>
            </a:xfrm>
            <a:prstGeom prst="rect">
              <a:avLst/>
            </a:prstGeom>
          </p:spPr>
          <p:txBody>
            <a:bodyPr wrap="none">
              <a:spAutoFit/>
            </a:bodyPr>
            <a:lstStyle/>
            <a:p>
              <a:pPr algn="ctr"/>
              <a:r>
                <a:rPr lang="fr-FR" sz="3000" dirty="0">
                  <a:solidFill>
                    <a:schemeClr val="bg1"/>
                  </a:solidFill>
                  <a:latin typeface="Futura Condensed Medium" panose="020B0602020204020303" pitchFamily="34" charset="-79"/>
                  <a:cs typeface="Futura Condensed Medium" panose="020B0602020204020303" pitchFamily="34" charset="-79"/>
                </a:rPr>
                <a:t>actualité</a:t>
              </a:r>
              <a:endParaRPr lang="fr-FR" sz="30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4" name="Rectangle 23">
              <a:extLst>
                <a:ext uri="{FF2B5EF4-FFF2-40B4-BE49-F238E27FC236}">
                  <a16:creationId xmlns:a16="http://schemas.microsoft.com/office/drawing/2014/main" id="{587D3BE1-5E9D-43C8-B113-9080107E6719}"/>
                </a:ext>
              </a:extLst>
            </p:cNvPr>
            <p:cNvSpPr/>
            <p:nvPr/>
          </p:nvSpPr>
          <p:spPr>
            <a:xfrm>
              <a:off x="1194478" y="1131803"/>
              <a:ext cx="1235275" cy="492443"/>
            </a:xfrm>
            <a:prstGeom prst="rect">
              <a:avLst/>
            </a:prstGeom>
          </p:spPr>
          <p:txBody>
            <a:bodyPr wrap="none">
              <a:spAutoFit/>
            </a:bodyPr>
            <a:lstStyle/>
            <a:p>
              <a:pPr algn="ctr"/>
              <a:r>
                <a:rPr lang="fr-FR" sz="2600" dirty="0">
                  <a:solidFill>
                    <a:srgbClr val="5F95D7"/>
                  </a:solidFill>
                  <a:latin typeface="Futura Condensed Medium" panose="020B0602020204020303" pitchFamily="34" charset="-79"/>
                  <a:cs typeface="Futura Condensed Medium" panose="020B0602020204020303" pitchFamily="34" charset="-79"/>
                </a:rPr>
                <a:t>calendrier</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5" name="Rectangle 24">
              <a:extLst>
                <a:ext uri="{FF2B5EF4-FFF2-40B4-BE49-F238E27FC236}">
                  <a16:creationId xmlns:a16="http://schemas.microsoft.com/office/drawing/2014/main" id="{B346EAED-5147-459F-A165-7C69E7C8E462}"/>
                </a:ext>
              </a:extLst>
            </p:cNvPr>
            <p:cNvSpPr/>
            <p:nvPr/>
          </p:nvSpPr>
          <p:spPr>
            <a:xfrm>
              <a:off x="1338506" y="2045036"/>
              <a:ext cx="523220" cy="1388970"/>
            </a:xfrm>
            <a:prstGeom prst="rect">
              <a:avLst/>
            </a:prstGeom>
          </p:spPr>
          <p:txBody>
            <a:bodyPr vert="vert270" wrap="none">
              <a:spAutoFit/>
            </a:bodyPr>
            <a:lstStyle/>
            <a:p>
              <a:r>
                <a:rPr lang="fr-FR" sz="2200" dirty="0">
                  <a:solidFill>
                    <a:schemeClr val="bg1"/>
                  </a:solidFill>
                  <a:latin typeface="Futura Condensed Medium" panose="020B0602020204020303" pitchFamily="34" charset="-79"/>
                  <a:cs typeface="Futura Condensed Medium" panose="020B0602020204020303" pitchFamily="34" charset="-79"/>
                </a:rPr>
                <a:t>administration</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26" name="Rectangle 25">
              <a:extLst>
                <a:ext uri="{FF2B5EF4-FFF2-40B4-BE49-F238E27FC236}">
                  <a16:creationId xmlns:a16="http://schemas.microsoft.com/office/drawing/2014/main" id="{8FFA35A6-E18D-4D6F-A164-3381AD946ACB}"/>
                </a:ext>
              </a:extLst>
            </p:cNvPr>
            <p:cNvSpPr/>
            <p:nvPr/>
          </p:nvSpPr>
          <p:spPr>
            <a:xfrm>
              <a:off x="3572584" y="1250048"/>
              <a:ext cx="584775" cy="1543692"/>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normalisation</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7" name="Rectangle 26">
              <a:extLst>
                <a:ext uri="{FF2B5EF4-FFF2-40B4-BE49-F238E27FC236}">
                  <a16:creationId xmlns:a16="http://schemas.microsoft.com/office/drawing/2014/main" id="{1A9A27E0-77A3-4970-B374-183D7FCE740B}"/>
                </a:ext>
              </a:extLst>
            </p:cNvPr>
            <p:cNvSpPr/>
            <p:nvPr/>
          </p:nvSpPr>
          <p:spPr>
            <a:xfrm>
              <a:off x="2388973" y="5550859"/>
              <a:ext cx="584775" cy="74373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article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28" name="Rectangle 27">
              <a:extLst>
                <a:ext uri="{FF2B5EF4-FFF2-40B4-BE49-F238E27FC236}">
                  <a16:creationId xmlns:a16="http://schemas.microsoft.com/office/drawing/2014/main" id="{B2C388D6-7617-40AE-8B80-D6AC67A89070}"/>
                </a:ext>
              </a:extLst>
            </p:cNvPr>
            <p:cNvSpPr/>
            <p:nvPr/>
          </p:nvSpPr>
          <p:spPr>
            <a:xfrm rot="5400000">
              <a:off x="724166" y="1994779"/>
              <a:ext cx="584775" cy="725199"/>
            </a:xfrm>
            <a:prstGeom prst="rect">
              <a:avLst/>
            </a:prstGeom>
          </p:spPr>
          <p:txBody>
            <a:bodyPr vert="vert270" wrap="none">
              <a:spAutoFit/>
            </a:bodyPr>
            <a:lstStyle/>
            <a:p>
              <a:r>
                <a:rPr lang="fr-FR" sz="2600" dirty="0">
                  <a:solidFill>
                    <a:srgbClr val="6AA3D7"/>
                  </a:solidFill>
                  <a:latin typeface="Futura Condensed Medium" panose="020B0602020204020303" pitchFamily="34" charset="-79"/>
                  <a:cs typeface="Futura Condensed Medium" panose="020B0602020204020303" pitchFamily="34" charset="-79"/>
                </a:rPr>
                <a:t>arrêté</a:t>
              </a:r>
              <a:endParaRPr lang="fr-FR" sz="26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29" name="Rectangle 28">
              <a:extLst>
                <a:ext uri="{FF2B5EF4-FFF2-40B4-BE49-F238E27FC236}">
                  <a16:creationId xmlns:a16="http://schemas.microsoft.com/office/drawing/2014/main" id="{67E20691-6C9B-43FC-9979-5A9E6E01D598}"/>
                </a:ext>
              </a:extLst>
            </p:cNvPr>
            <p:cNvSpPr/>
            <p:nvPr/>
          </p:nvSpPr>
          <p:spPr>
            <a:xfrm>
              <a:off x="394693" y="2621178"/>
              <a:ext cx="1035155"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compétence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0" name="Rectangle 29">
              <a:extLst>
                <a:ext uri="{FF2B5EF4-FFF2-40B4-BE49-F238E27FC236}">
                  <a16:creationId xmlns:a16="http://schemas.microsoft.com/office/drawing/2014/main" id="{8DF49B43-E7E5-422D-9888-49D5B6A06030}"/>
                </a:ext>
              </a:extLst>
            </p:cNvPr>
            <p:cNvSpPr/>
            <p:nvPr/>
          </p:nvSpPr>
          <p:spPr>
            <a:xfrm>
              <a:off x="1973384" y="4189371"/>
              <a:ext cx="952954"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calendrier</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1" name="Rectangle 30">
              <a:extLst>
                <a:ext uri="{FF2B5EF4-FFF2-40B4-BE49-F238E27FC236}">
                  <a16:creationId xmlns:a16="http://schemas.microsoft.com/office/drawing/2014/main" id="{3AAD91AF-87BC-4215-A91E-05A2B7D6A375}"/>
                </a:ext>
              </a:extLst>
            </p:cNvPr>
            <p:cNvSpPr/>
            <p:nvPr/>
          </p:nvSpPr>
          <p:spPr>
            <a:xfrm>
              <a:off x="2532394" y="1595037"/>
              <a:ext cx="1106137" cy="477054"/>
            </a:xfrm>
            <a:prstGeom prst="rect">
              <a:avLst/>
            </a:prstGeom>
          </p:spPr>
          <p:txBody>
            <a:bodyPr wrap="none">
              <a:spAutoFit/>
            </a:bodyPr>
            <a:lstStyle/>
            <a:p>
              <a:pPr algn="ctr"/>
              <a:r>
                <a:rPr lang="fr-FR" sz="2500" dirty="0">
                  <a:solidFill>
                    <a:srgbClr val="89C4FF"/>
                  </a:solidFill>
                  <a:latin typeface="Futura Condensed Medium" panose="020B0602020204020303" pitchFamily="34" charset="-79"/>
                  <a:cs typeface="Futura Condensed Medium" panose="020B0602020204020303" pitchFamily="34" charset="-79"/>
                </a:rPr>
                <a:t>expertise</a:t>
              </a:r>
              <a:endParaRPr lang="fr-FR" sz="25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32" name="Rectangle 31">
              <a:extLst>
                <a:ext uri="{FF2B5EF4-FFF2-40B4-BE49-F238E27FC236}">
                  <a16:creationId xmlns:a16="http://schemas.microsoft.com/office/drawing/2014/main" id="{DE995DA5-2BA1-4DD8-ABFB-E5F1DA53498F}"/>
                </a:ext>
              </a:extLst>
            </p:cNvPr>
            <p:cNvSpPr/>
            <p:nvPr/>
          </p:nvSpPr>
          <p:spPr>
            <a:xfrm>
              <a:off x="570295" y="1585888"/>
              <a:ext cx="126739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prospective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33" name="Rectangle 32">
              <a:extLst>
                <a:ext uri="{FF2B5EF4-FFF2-40B4-BE49-F238E27FC236}">
                  <a16:creationId xmlns:a16="http://schemas.microsoft.com/office/drawing/2014/main" id="{CEBC4560-E0A2-4153-9F0E-7AFBADD152DA}"/>
                </a:ext>
              </a:extLst>
            </p:cNvPr>
            <p:cNvSpPr/>
            <p:nvPr/>
          </p:nvSpPr>
          <p:spPr>
            <a:xfrm>
              <a:off x="3705422" y="3497217"/>
              <a:ext cx="461665" cy="431272"/>
            </a:xfrm>
            <a:prstGeom prst="rect">
              <a:avLst/>
            </a:prstGeom>
          </p:spPr>
          <p:txBody>
            <a:bodyPr vert="vert270" wrap="none">
              <a:spAutoFit/>
            </a:bodyPr>
            <a:lstStyle/>
            <a:p>
              <a:r>
                <a:rPr lang="fr-FR" dirty="0">
                  <a:solidFill>
                    <a:schemeClr val="bg1"/>
                  </a:solidFill>
                  <a:latin typeface="Futura Condensed Medium" panose="020B0602020204020303" pitchFamily="34" charset="-79"/>
                  <a:cs typeface="Futura Condensed Medium" panose="020B0602020204020303" pitchFamily="34" charset="-79"/>
                </a:rPr>
                <a:t>droit</a:t>
              </a:r>
              <a:endParaRPr lang="fr-FR"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2" name="Rectangle 41">
              <a:extLst>
                <a:ext uri="{FF2B5EF4-FFF2-40B4-BE49-F238E27FC236}">
                  <a16:creationId xmlns:a16="http://schemas.microsoft.com/office/drawing/2014/main" id="{8439E724-5E4E-47A8-98EB-90C3A6CC7532}"/>
                </a:ext>
              </a:extLst>
            </p:cNvPr>
            <p:cNvSpPr/>
            <p:nvPr/>
          </p:nvSpPr>
          <p:spPr>
            <a:xfrm>
              <a:off x="2496534" y="6233143"/>
              <a:ext cx="1495473" cy="461665"/>
            </a:xfrm>
            <a:prstGeom prst="rect">
              <a:avLst/>
            </a:prstGeom>
          </p:spPr>
          <p:txBody>
            <a:bodyPr wrap="none">
              <a:spAutoFit/>
            </a:bodyPr>
            <a:lstStyle/>
            <a:p>
              <a:pPr algn="ctr"/>
              <a:r>
                <a:rPr lang="fr-FR" sz="2400" dirty="0">
                  <a:solidFill>
                    <a:srgbClr val="89C4FF"/>
                  </a:solidFill>
                  <a:latin typeface="Futura Condensed Medium" panose="020B0602020204020303" pitchFamily="34" charset="-79"/>
                  <a:cs typeface="Futura Condensed Medium" panose="020B0602020204020303" pitchFamily="34" charset="-79"/>
                </a:rPr>
                <a:t>jurisprudence</a:t>
              </a:r>
              <a:endParaRPr lang="fr-FR" sz="24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3" name="Rectangle 42">
              <a:extLst>
                <a:ext uri="{FF2B5EF4-FFF2-40B4-BE49-F238E27FC236}">
                  <a16:creationId xmlns:a16="http://schemas.microsoft.com/office/drawing/2014/main" id="{6971F389-6401-4D43-BB9C-613CD81C2F9A}"/>
                </a:ext>
              </a:extLst>
            </p:cNvPr>
            <p:cNvSpPr/>
            <p:nvPr/>
          </p:nvSpPr>
          <p:spPr>
            <a:xfrm>
              <a:off x="310377" y="3985214"/>
              <a:ext cx="1260858" cy="461665"/>
            </a:xfrm>
            <a:prstGeom prst="rect">
              <a:avLst/>
            </a:prstGeom>
          </p:spPr>
          <p:txBody>
            <a:bodyPr wrap="none">
              <a:spAutoFit/>
            </a:bodyPr>
            <a:lstStyle/>
            <a:p>
              <a:pPr algn="ctr"/>
              <a:r>
                <a:rPr lang="fr-FR" sz="2400" dirty="0">
                  <a:solidFill>
                    <a:schemeClr val="bg1"/>
                  </a:solidFill>
                  <a:latin typeface="Futura Condensed Medium" panose="020B0602020204020303" pitchFamily="34" charset="-79"/>
                  <a:cs typeface="Futura Condensed Medium" panose="020B0602020204020303" pitchFamily="34" charset="-79"/>
                </a:rPr>
                <a:t>décryptage</a:t>
              </a:r>
              <a:endParaRPr lang="fr-FR" sz="24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4" name="Rectangle 43">
              <a:extLst>
                <a:ext uri="{FF2B5EF4-FFF2-40B4-BE49-F238E27FC236}">
                  <a16:creationId xmlns:a16="http://schemas.microsoft.com/office/drawing/2014/main" id="{2F3BB260-B2EB-40E9-BD3C-2524506863D5}"/>
                </a:ext>
              </a:extLst>
            </p:cNvPr>
            <p:cNvSpPr/>
            <p:nvPr/>
          </p:nvSpPr>
          <p:spPr>
            <a:xfrm>
              <a:off x="2973748" y="5892289"/>
              <a:ext cx="1003287" cy="384721"/>
            </a:xfrm>
            <a:prstGeom prst="rect">
              <a:avLst/>
            </a:prstGeom>
          </p:spPr>
          <p:txBody>
            <a:bodyPr wrap="none">
              <a:spAutoFit/>
            </a:bodyPr>
            <a:lstStyle/>
            <a:p>
              <a:pPr algn="ctr"/>
              <a:r>
                <a:rPr lang="fr-FR" sz="1900" dirty="0">
                  <a:solidFill>
                    <a:schemeClr val="bg1"/>
                  </a:solidFill>
                  <a:latin typeface="Futura Condensed Medium" panose="020B0602020204020303" pitchFamily="34" charset="-79"/>
                  <a:cs typeface="Futura Condensed Medium" panose="020B0602020204020303" pitchFamily="34" charset="-79"/>
                </a:rPr>
                <a:t>prévention</a:t>
              </a:r>
              <a:endParaRPr lang="fr-FR" sz="1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45" name="Rectangle 44">
              <a:extLst>
                <a:ext uri="{FF2B5EF4-FFF2-40B4-BE49-F238E27FC236}">
                  <a16:creationId xmlns:a16="http://schemas.microsoft.com/office/drawing/2014/main" id="{6CF10BFD-B817-4A69-95B4-6C1399418C7C}"/>
                </a:ext>
              </a:extLst>
            </p:cNvPr>
            <p:cNvSpPr/>
            <p:nvPr/>
          </p:nvSpPr>
          <p:spPr>
            <a:xfrm>
              <a:off x="603452" y="4485126"/>
              <a:ext cx="944489"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instruction</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46" name="Rectangle 45">
              <a:extLst>
                <a:ext uri="{FF2B5EF4-FFF2-40B4-BE49-F238E27FC236}">
                  <a16:creationId xmlns:a16="http://schemas.microsoft.com/office/drawing/2014/main" id="{B5F5F2F3-7C98-4E3F-B7D6-D37A6D2529D9}"/>
                </a:ext>
              </a:extLst>
            </p:cNvPr>
            <p:cNvSpPr/>
            <p:nvPr/>
          </p:nvSpPr>
          <p:spPr>
            <a:xfrm>
              <a:off x="2827294" y="3274333"/>
              <a:ext cx="958596" cy="523220"/>
            </a:xfrm>
            <a:prstGeom prst="rect">
              <a:avLst/>
            </a:prstGeom>
          </p:spPr>
          <p:txBody>
            <a:bodyPr wrap="none">
              <a:spAutoFit/>
            </a:bodyPr>
            <a:lstStyle/>
            <a:p>
              <a:pPr algn="ctr"/>
              <a:r>
                <a:rPr lang="fr-FR" sz="2800" dirty="0">
                  <a:solidFill>
                    <a:srgbClr val="89C4FF"/>
                  </a:solidFill>
                  <a:latin typeface="Futura Condensed Medium" panose="020B0602020204020303" pitchFamily="34" charset="-79"/>
                  <a:cs typeface="Futura Condensed Medium" panose="020B0602020204020303" pitchFamily="34" charset="-79"/>
                </a:rPr>
                <a:t>service</a:t>
              </a:r>
              <a:endParaRPr lang="fr-FR" sz="2800" dirty="0">
                <a:solidFill>
                  <a:srgbClr val="89C4FF"/>
                </a:solidFill>
                <a:effectLst/>
                <a:latin typeface="Futura Condensed Medium" panose="020B0602020204020303" pitchFamily="34" charset="-79"/>
                <a:cs typeface="Futura Condensed Medium" panose="020B0602020204020303" pitchFamily="34" charset="-79"/>
              </a:endParaRPr>
            </a:p>
          </p:txBody>
        </p:sp>
        <p:pic>
          <p:nvPicPr>
            <p:cNvPr id="47" name="Image 46" descr="Une image contenant texte, clipart&#10;&#10;Description générée automatiquement">
              <a:extLst>
                <a:ext uri="{FF2B5EF4-FFF2-40B4-BE49-F238E27FC236}">
                  <a16:creationId xmlns:a16="http://schemas.microsoft.com/office/drawing/2014/main" id="{2461DB1B-7BA9-4742-889B-F6491196F591}"/>
                </a:ext>
              </a:extLst>
            </p:cNvPr>
            <p:cNvPicPr>
              <a:picLocks noChangeAspect="1"/>
            </p:cNvPicPr>
            <p:nvPr/>
          </p:nvPicPr>
          <p:blipFill>
            <a:blip r:embed="rId4"/>
            <a:stretch>
              <a:fillRect/>
            </a:stretch>
          </p:blipFill>
          <p:spPr>
            <a:xfrm>
              <a:off x="0" y="106050"/>
              <a:ext cx="4323018" cy="869991"/>
            </a:xfrm>
            <a:prstGeom prst="rect">
              <a:avLst/>
            </a:prstGeom>
          </p:spPr>
        </p:pic>
        <p:sp>
          <p:nvSpPr>
            <p:cNvPr id="48" name="Rectangle 47">
              <a:extLst>
                <a:ext uri="{FF2B5EF4-FFF2-40B4-BE49-F238E27FC236}">
                  <a16:creationId xmlns:a16="http://schemas.microsoft.com/office/drawing/2014/main" id="{6728C94D-E8EC-49D8-BA4B-100F6E2806AF}"/>
                </a:ext>
              </a:extLst>
            </p:cNvPr>
            <p:cNvSpPr/>
            <p:nvPr/>
          </p:nvSpPr>
          <p:spPr>
            <a:xfrm rot="5400000">
              <a:off x="3329527" y="5422007"/>
              <a:ext cx="584775" cy="544380"/>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aide</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49" name="Rectangle 48">
              <a:extLst>
                <a:ext uri="{FF2B5EF4-FFF2-40B4-BE49-F238E27FC236}">
                  <a16:creationId xmlns:a16="http://schemas.microsoft.com/office/drawing/2014/main" id="{FC108D1D-980F-4394-A504-4B9F7FB1AE57}"/>
                </a:ext>
              </a:extLst>
            </p:cNvPr>
            <p:cNvSpPr/>
            <p:nvPr/>
          </p:nvSpPr>
          <p:spPr>
            <a:xfrm>
              <a:off x="206519" y="3434105"/>
              <a:ext cx="1637756" cy="553998"/>
            </a:xfrm>
            <a:prstGeom prst="rect">
              <a:avLst/>
            </a:prstGeom>
          </p:spPr>
          <p:txBody>
            <a:bodyPr wrap="none">
              <a:spAutoFit/>
            </a:bodyPr>
            <a:lstStyle/>
            <a:p>
              <a:pPr algn="ctr"/>
              <a:r>
                <a:rPr lang="fr-FR" sz="3000" dirty="0">
                  <a:solidFill>
                    <a:srgbClr val="6AA3D7"/>
                  </a:solidFill>
                  <a:latin typeface="Futura Condensed Medium" panose="020B0602020204020303" pitchFamily="34" charset="-79"/>
                  <a:cs typeface="Futura Condensed Medium" panose="020B0602020204020303" pitchFamily="34" charset="-79"/>
                </a:rPr>
                <a:t>contribution</a:t>
              </a:r>
              <a:endParaRPr lang="fr-FR" sz="3000" dirty="0">
                <a:solidFill>
                  <a:srgbClr val="6AA3D7"/>
                </a:solidFill>
                <a:effectLst/>
                <a:latin typeface="Futura Condensed Medium" panose="020B0602020204020303" pitchFamily="34" charset="-79"/>
                <a:cs typeface="Futura Condensed Medium" panose="020B0602020204020303" pitchFamily="34" charset="-79"/>
              </a:endParaRPr>
            </a:p>
          </p:txBody>
        </p:sp>
        <p:sp>
          <p:nvSpPr>
            <p:cNvPr id="50" name="Rectangle 49">
              <a:extLst>
                <a:ext uri="{FF2B5EF4-FFF2-40B4-BE49-F238E27FC236}">
                  <a16:creationId xmlns:a16="http://schemas.microsoft.com/office/drawing/2014/main" id="{4923058F-CF2B-42E4-B8D8-2739E1DC83CB}"/>
                </a:ext>
              </a:extLst>
            </p:cNvPr>
            <p:cNvSpPr/>
            <p:nvPr/>
          </p:nvSpPr>
          <p:spPr>
            <a:xfrm>
              <a:off x="1812115" y="3278569"/>
              <a:ext cx="553613" cy="369332"/>
            </a:xfrm>
            <a:prstGeom prst="rect">
              <a:avLst/>
            </a:prstGeom>
          </p:spPr>
          <p:txBody>
            <a:bodyPr wrap="none">
              <a:spAutoFit/>
            </a:bodyPr>
            <a:lstStyle/>
            <a:p>
              <a:pPr algn="ctr"/>
              <a:r>
                <a:rPr lang="fr-FR" dirty="0">
                  <a:solidFill>
                    <a:srgbClr val="89C4FF"/>
                  </a:solidFill>
                  <a:latin typeface="Futura Condensed Medium" panose="020B0602020204020303" pitchFamily="34" charset="-79"/>
                  <a:cs typeface="Futura Condensed Medium" panose="020B0602020204020303" pitchFamily="34" charset="-79"/>
                </a:rPr>
                <a:t>règle</a:t>
              </a:r>
              <a:endParaRPr lang="fr-FR"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1" name="Rectangle 50">
              <a:extLst>
                <a:ext uri="{FF2B5EF4-FFF2-40B4-BE49-F238E27FC236}">
                  <a16:creationId xmlns:a16="http://schemas.microsoft.com/office/drawing/2014/main" id="{0E7EA5A1-CB46-4354-AC58-395A26B99261}"/>
                </a:ext>
              </a:extLst>
            </p:cNvPr>
            <p:cNvSpPr/>
            <p:nvPr/>
          </p:nvSpPr>
          <p:spPr>
            <a:xfrm>
              <a:off x="2965331" y="2545767"/>
              <a:ext cx="644279" cy="353943"/>
            </a:xfrm>
            <a:prstGeom prst="rect">
              <a:avLst/>
            </a:prstGeom>
          </p:spPr>
          <p:txBody>
            <a:bodyPr wrap="none">
              <a:spAutoFit/>
            </a:bodyPr>
            <a:lstStyle/>
            <a:p>
              <a:pPr algn="ctr"/>
              <a:r>
                <a:rPr lang="fr-FR" sz="1700" dirty="0">
                  <a:solidFill>
                    <a:srgbClr val="89C4FF"/>
                  </a:solidFill>
                  <a:latin typeface="Futura Condensed Medium" panose="020B0602020204020303" pitchFamily="34" charset="-79"/>
                  <a:cs typeface="Futura Condensed Medium" panose="020B0602020204020303" pitchFamily="34" charset="-79"/>
                </a:rPr>
                <a:t>impact</a:t>
              </a:r>
              <a:endParaRPr lang="fr-FR" sz="1700" dirty="0">
                <a:solidFill>
                  <a:srgbClr val="89C4FF"/>
                </a:solidFill>
                <a:effectLst/>
                <a:latin typeface="Futura Condensed Medium" panose="020B0602020204020303" pitchFamily="34" charset="-79"/>
                <a:cs typeface="Futura Condensed Medium" panose="020B0602020204020303" pitchFamily="34" charset="-79"/>
              </a:endParaRPr>
            </a:p>
          </p:txBody>
        </p:sp>
        <p:sp>
          <p:nvSpPr>
            <p:cNvPr id="52" name="Rectangle 51">
              <a:extLst>
                <a:ext uri="{FF2B5EF4-FFF2-40B4-BE49-F238E27FC236}">
                  <a16:creationId xmlns:a16="http://schemas.microsoft.com/office/drawing/2014/main" id="{C8FD6C3F-C8FA-43CB-9BD5-377686293262}"/>
                </a:ext>
              </a:extLst>
            </p:cNvPr>
            <p:cNvSpPr/>
            <p:nvPr/>
          </p:nvSpPr>
          <p:spPr>
            <a:xfrm>
              <a:off x="2888894" y="2111519"/>
              <a:ext cx="722506" cy="430887"/>
            </a:xfrm>
            <a:prstGeom prst="rect">
              <a:avLst/>
            </a:prstGeom>
          </p:spPr>
          <p:txBody>
            <a:bodyPr wrap="none">
              <a:spAutoFit/>
            </a:bodyPr>
            <a:lstStyle/>
            <a:p>
              <a:pPr algn="ctr"/>
              <a:r>
                <a:rPr lang="fr-FR" sz="2200" dirty="0">
                  <a:solidFill>
                    <a:schemeClr val="bg1"/>
                  </a:solidFill>
                  <a:latin typeface="Futura Condensed Medium" panose="020B0602020204020303" pitchFamily="34" charset="-79"/>
                  <a:cs typeface="Futura Condensed Medium" panose="020B0602020204020303" pitchFamily="34" charset="-79"/>
                </a:rPr>
                <a:t>décret</a:t>
              </a:r>
              <a:endParaRPr lang="fr-FR" sz="22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3" name="Rectangle 52">
              <a:extLst>
                <a:ext uri="{FF2B5EF4-FFF2-40B4-BE49-F238E27FC236}">
                  <a16:creationId xmlns:a16="http://schemas.microsoft.com/office/drawing/2014/main" id="{85B330DE-D90A-4682-9CC3-EF22812B1212}"/>
                </a:ext>
              </a:extLst>
            </p:cNvPr>
            <p:cNvSpPr/>
            <p:nvPr/>
          </p:nvSpPr>
          <p:spPr>
            <a:xfrm>
              <a:off x="1487905" y="3951335"/>
              <a:ext cx="553998" cy="1251112"/>
            </a:xfrm>
            <a:prstGeom prst="rect">
              <a:avLst/>
            </a:prstGeom>
          </p:spPr>
          <p:txBody>
            <a:bodyPr vert="vert270"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exonération</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4" name="Rectangle 53">
              <a:extLst>
                <a:ext uri="{FF2B5EF4-FFF2-40B4-BE49-F238E27FC236}">
                  <a16:creationId xmlns:a16="http://schemas.microsoft.com/office/drawing/2014/main" id="{E9AEC335-BA1F-4DFC-9327-D9AA65DD6541}"/>
                </a:ext>
              </a:extLst>
            </p:cNvPr>
            <p:cNvSpPr/>
            <p:nvPr/>
          </p:nvSpPr>
          <p:spPr>
            <a:xfrm>
              <a:off x="1867219" y="5559973"/>
              <a:ext cx="630942" cy="1143903"/>
            </a:xfrm>
            <a:prstGeom prst="rect">
              <a:avLst/>
            </a:prstGeom>
          </p:spPr>
          <p:txBody>
            <a:bodyPr vert="vert270" wrap="none">
              <a:spAutoFit/>
            </a:bodyPr>
            <a:lstStyle/>
            <a:p>
              <a:r>
                <a:rPr lang="fr-FR" sz="2900" dirty="0">
                  <a:solidFill>
                    <a:schemeClr val="bg1"/>
                  </a:solidFill>
                  <a:latin typeface="Futura Condensed Medium" panose="020B0602020204020303" pitchFamily="34" charset="-79"/>
                  <a:cs typeface="Futura Condensed Medium" panose="020B0602020204020303" pitchFamily="34" charset="-79"/>
                </a:rPr>
                <a:t>dispositif</a:t>
              </a:r>
              <a:endParaRPr lang="fr-FR" sz="29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5" name="Rectangle 54">
              <a:extLst>
                <a:ext uri="{FF2B5EF4-FFF2-40B4-BE49-F238E27FC236}">
                  <a16:creationId xmlns:a16="http://schemas.microsoft.com/office/drawing/2014/main" id="{3BEC218A-FA83-49CF-81E6-360611EB3D14}"/>
                </a:ext>
              </a:extLst>
            </p:cNvPr>
            <p:cNvSpPr/>
            <p:nvPr/>
          </p:nvSpPr>
          <p:spPr>
            <a:xfrm>
              <a:off x="1849966" y="1678133"/>
              <a:ext cx="584775" cy="1507785"/>
            </a:xfrm>
            <a:prstGeom prst="rect">
              <a:avLst/>
            </a:prstGeom>
          </p:spPr>
          <p:txBody>
            <a:bodyPr vert="vert270" wrap="none">
              <a:spAutoFit/>
            </a:bodyPr>
            <a:lstStyle/>
            <a:p>
              <a:r>
                <a:rPr lang="fr-FR" sz="2600" dirty="0">
                  <a:solidFill>
                    <a:srgbClr val="6AA3D7"/>
                  </a:solidFill>
                  <a:latin typeface="Futura" panose="020B0602020204020303" pitchFamily="34" charset="-79"/>
                  <a:cs typeface="Futura" panose="020B0602020204020303" pitchFamily="34" charset="-79"/>
                </a:rPr>
                <a:t>utilisation</a:t>
              </a:r>
              <a:endParaRPr lang="fr-FR" sz="2600" dirty="0">
                <a:solidFill>
                  <a:srgbClr val="6AA3D7"/>
                </a:solidFill>
                <a:effectLst/>
                <a:latin typeface="Futura" panose="020B0602020204020303" pitchFamily="34" charset="-79"/>
                <a:cs typeface="Futura" panose="020B0602020204020303" pitchFamily="34" charset="-79"/>
              </a:endParaRPr>
            </a:p>
          </p:txBody>
        </p:sp>
        <p:sp>
          <p:nvSpPr>
            <p:cNvPr id="56" name="Rectangle 55">
              <a:extLst>
                <a:ext uri="{FF2B5EF4-FFF2-40B4-BE49-F238E27FC236}">
                  <a16:creationId xmlns:a16="http://schemas.microsoft.com/office/drawing/2014/main" id="{B1DB95B1-0137-485B-816E-2AEE4C62DA27}"/>
                </a:ext>
              </a:extLst>
            </p:cNvPr>
            <p:cNvSpPr/>
            <p:nvPr/>
          </p:nvSpPr>
          <p:spPr>
            <a:xfrm>
              <a:off x="2796229" y="2867658"/>
              <a:ext cx="1181414"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modalité</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7" name="Rectangle 56">
              <a:extLst>
                <a:ext uri="{FF2B5EF4-FFF2-40B4-BE49-F238E27FC236}">
                  <a16:creationId xmlns:a16="http://schemas.microsoft.com/office/drawing/2014/main" id="{BA82CB23-CF4E-49B2-AD85-93FA021C50F2}"/>
                </a:ext>
              </a:extLst>
            </p:cNvPr>
            <p:cNvSpPr/>
            <p:nvPr/>
          </p:nvSpPr>
          <p:spPr>
            <a:xfrm>
              <a:off x="1970218" y="4962211"/>
              <a:ext cx="2099678" cy="523220"/>
            </a:xfrm>
            <a:prstGeom prst="rect">
              <a:avLst/>
            </a:prstGeom>
          </p:spPr>
          <p:txBody>
            <a:bodyPr wrap="none">
              <a:spAutoFit/>
            </a:bodyPr>
            <a:lstStyle/>
            <a:p>
              <a:pPr algn="ctr"/>
              <a:r>
                <a:rPr lang="fr-FR" sz="2800" dirty="0">
                  <a:solidFill>
                    <a:schemeClr val="bg1"/>
                  </a:solidFill>
                  <a:latin typeface="Futura Condensed Medium" panose="020B0602020204020303" pitchFamily="34" charset="-79"/>
                  <a:cs typeface="Futura Condensed Medium" panose="020B0602020204020303" pitchFamily="34" charset="-79"/>
                </a:rPr>
                <a:t>recommandation</a:t>
              </a:r>
              <a:endParaRPr lang="fr-FR" sz="2800" dirty="0">
                <a:solidFill>
                  <a:schemeClr val="bg1"/>
                </a:solidFill>
                <a:effectLst/>
                <a:latin typeface="Futura Condensed Medium" panose="020B0602020204020303" pitchFamily="34" charset="-79"/>
                <a:cs typeface="Futura Condensed Medium" panose="020B0602020204020303" pitchFamily="34" charset="-79"/>
              </a:endParaRPr>
            </a:p>
          </p:txBody>
        </p:sp>
        <p:sp>
          <p:nvSpPr>
            <p:cNvPr id="58" name="Rectangle 57">
              <a:extLst>
                <a:ext uri="{FF2B5EF4-FFF2-40B4-BE49-F238E27FC236}">
                  <a16:creationId xmlns:a16="http://schemas.microsoft.com/office/drawing/2014/main" id="{F4DDB276-E37E-4024-9EF7-C6123A232D34}"/>
                </a:ext>
              </a:extLst>
            </p:cNvPr>
            <p:cNvSpPr/>
            <p:nvPr/>
          </p:nvSpPr>
          <p:spPr>
            <a:xfrm>
              <a:off x="1986894" y="4578310"/>
              <a:ext cx="1585690" cy="461665"/>
            </a:xfrm>
            <a:prstGeom prst="rect">
              <a:avLst/>
            </a:prstGeom>
          </p:spPr>
          <p:txBody>
            <a:bodyPr wrap="none">
              <a:spAutoFit/>
            </a:bodyPr>
            <a:lstStyle/>
            <a:p>
              <a:r>
                <a:rPr lang="fr-FR" sz="2400" dirty="0">
                  <a:solidFill>
                    <a:srgbClr val="5F95D7"/>
                  </a:solidFill>
                  <a:latin typeface="Futura Condensed Medium" panose="020B0602020204020303" pitchFamily="34" charset="-79"/>
                  <a:cs typeface="Futura Condensed Medium" panose="020B0602020204020303" pitchFamily="34" charset="-79"/>
                </a:rPr>
                <a:t>aménagement</a:t>
              </a:r>
              <a:endParaRPr lang="fr-FR" sz="24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59" name="Rectangle 58">
              <a:extLst>
                <a:ext uri="{FF2B5EF4-FFF2-40B4-BE49-F238E27FC236}">
                  <a16:creationId xmlns:a16="http://schemas.microsoft.com/office/drawing/2014/main" id="{424892A1-4562-45E2-8BE3-EEB0AF4C1CDA}"/>
                </a:ext>
              </a:extLst>
            </p:cNvPr>
            <p:cNvSpPr/>
            <p:nvPr/>
          </p:nvSpPr>
          <p:spPr>
            <a:xfrm>
              <a:off x="2276082" y="2305400"/>
              <a:ext cx="584775" cy="1220527"/>
            </a:xfrm>
            <a:prstGeom prst="rect">
              <a:avLst/>
            </a:prstGeom>
          </p:spPr>
          <p:txBody>
            <a:bodyPr vert="vert270" wrap="none">
              <a:spAutoFit/>
            </a:bodyPr>
            <a:lstStyle/>
            <a:p>
              <a:r>
                <a:rPr lang="fr-FR" sz="2600" dirty="0">
                  <a:solidFill>
                    <a:srgbClr val="5F95D7"/>
                  </a:solidFill>
                  <a:latin typeface="Futura Condensed Medium" panose="020B0602020204020303" pitchFamily="34" charset="-79"/>
                  <a:cs typeface="Futura Condensed Medium" panose="020B0602020204020303" pitchFamily="34" charset="-79"/>
                </a:rPr>
                <a:t>convention</a:t>
              </a:r>
              <a:endParaRPr lang="fr-FR" sz="26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0" name="Rectangle 59">
              <a:extLst>
                <a:ext uri="{FF2B5EF4-FFF2-40B4-BE49-F238E27FC236}">
                  <a16:creationId xmlns:a16="http://schemas.microsoft.com/office/drawing/2014/main" id="{4E2903FA-2620-4FD2-A945-102563C76356}"/>
                </a:ext>
              </a:extLst>
            </p:cNvPr>
            <p:cNvSpPr/>
            <p:nvPr/>
          </p:nvSpPr>
          <p:spPr>
            <a:xfrm>
              <a:off x="3643867" y="4064261"/>
              <a:ext cx="523220" cy="913327"/>
            </a:xfrm>
            <a:prstGeom prst="rect">
              <a:avLst/>
            </a:prstGeom>
          </p:spPr>
          <p:txBody>
            <a:bodyPr vert="vert270" wrap="none">
              <a:spAutoFit/>
            </a:bodyPr>
            <a:lstStyle/>
            <a:p>
              <a:r>
                <a:rPr lang="fr-FR" sz="2200" dirty="0">
                  <a:solidFill>
                    <a:srgbClr val="5F95D7"/>
                  </a:solidFill>
                  <a:latin typeface="Futura Condensed Medium" panose="020B0602020204020303" pitchFamily="34" charset="-79"/>
                  <a:cs typeface="Futura Condensed Medium" panose="020B0602020204020303" pitchFamily="34" charset="-79"/>
                </a:rPr>
                <a:t>incitation</a:t>
              </a:r>
              <a:endParaRPr lang="fr-FR" sz="2200" dirty="0">
                <a:solidFill>
                  <a:srgbClr val="5F95D7"/>
                </a:solidFill>
                <a:effectLst/>
                <a:latin typeface="Futura Condensed Medium" panose="020B0602020204020303" pitchFamily="34" charset="-79"/>
                <a:cs typeface="Futura Condensed Medium" panose="020B0602020204020303" pitchFamily="34" charset="-79"/>
              </a:endParaRPr>
            </a:p>
          </p:txBody>
        </p:sp>
        <p:sp>
          <p:nvSpPr>
            <p:cNvPr id="61" name="Rectangle 60">
              <a:extLst>
                <a:ext uri="{FF2B5EF4-FFF2-40B4-BE49-F238E27FC236}">
                  <a16:creationId xmlns:a16="http://schemas.microsoft.com/office/drawing/2014/main" id="{A772B899-25CD-425E-B444-741867C328DB}"/>
                </a:ext>
              </a:extLst>
            </p:cNvPr>
            <p:cNvSpPr/>
            <p:nvPr/>
          </p:nvSpPr>
          <p:spPr>
            <a:xfrm>
              <a:off x="2988395" y="4062629"/>
              <a:ext cx="620684" cy="384721"/>
            </a:xfrm>
            <a:prstGeom prst="rect">
              <a:avLst/>
            </a:prstGeom>
          </p:spPr>
          <p:txBody>
            <a:bodyPr wrap="none">
              <a:spAutoFit/>
            </a:bodyPr>
            <a:lstStyle/>
            <a:p>
              <a:pPr algn="ctr"/>
              <a:r>
                <a:rPr lang="fr-FR" sz="1900" dirty="0">
                  <a:solidFill>
                    <a:srgbClr val="89C4FF"/>
                  </a:solidFill>
                  <a:effectLst/>
                  <a:latin typeface="Futura Condensed Medium" panose="020B0602020204020303" pitchFamily="34" charset="-79"/>
                  <a:cs typeface="Futura Condensed Medium" panose="020B0602020204020303" pitchFamily="34" charset="-79"/>
                </a:rPr>
                <a:t>appui</a:t>
              </a:r>
            </a:p>
          </p:txBody>
        </p:sp>
        <p:sp>
          <p:nvSpPr>
            <p:cNvPr id="62" name="Rectangle 61">
              <a:extLst>
                <a:ext uri="{FF2B5EF4-FFF2-40B4-BE49-F238E27FC236}">
                  <a16:creationId xmlns:a16="http://schemas.microsoft.com/office/drawing/2014/main" id="{59D21248-1F49-47E2-85A4-6BD6CE9C7F66}"/>
                </a:ext>
              </a:extLst>
            </p:cNvPr>
            <p:cNvSpPr/>
            <p:nvPr/>
          </p:nvSpPr>
          <p:spPr>
            <a:xfrm>
              <a:off x="2524578" y="1179736"/>
              <a:ext cx="1082348" cy="400110"/>
            </a:xfrm>
            <a:prstGeom prst="rect">
              <a:avLst/>
            </a:prstGeom>
          </p:spPr>
          <p:txBody>
            <a:bodyPr wrap="none">
              <a:spAutoFit/>
            </a:bodyPr>
            <a:lstStyle/>
            <a:p>
              <a:pPr algn="ctr"/>
              <a:r>
                <a:rPr lang="fr-FR" sz="2000" dirty="0">
                  <a:solidFill>
                    <a:schemeClr val="bg1"/>
                  </a:solidFill>
                  <a:latin typeface="Futura Condensed Medium" panose="020B0602020204020303" pitchFamily="34" charset="-79"/>
                  <a:cs typeface="Futura Condensed Medium" panose="020B0602020204020303" pitchFamily="34" charset="-79"/>
                </a:rPr>
                <a:t>Mise à jour</a:t>
              </a:r>
              <a:endParaRPr lang="fr-FR" sz="2000" dirty="0">
                <a:solidFill>
                  <a:schemeClr val="bg1"/>
                </a:solidFill>
                <a:effectLst/>
                <a:latin typeface="Futura Condensed Medium" panose="020B0602020204020303" pitchFamily="34" charset="-79"/>
                <a:cs typeface="Futura Condensed Medium" panose="020B0602020204020303" pitchFamily="34" charset="-79"/>
              </a:endParaRPr>
            </a:p>
          </p:txBody>
        </p:sp>
      </p:grpSp>
      <p:pic>
        <p:nvPicPr>
          <p:cNvPr id="63" name="Image 62">
            <a:extLst>
              <a:ext uri="{FF2B5EF4-FFF2-40B4-BE49-F238E27FC236}">
                <a16:creationId xmlns:a16="http://schemas.microsoft.com/office/drawing/2014/main" id="{4D011B56-7A67-40E5-9A76-90D8A006B43F}"/>
              </a:ext>
            </a:extLst>
          </p:cNvPr>
          <p:cNvPicPr>
            <a:picLocks noChangeAspect="1"/>
          </p:cNvPicPr>
          <p:nvPr userDrawn="1"/>
        </p:nvPicPr>
        <p:blipFill>
          <a:blip r:embed="rId2"/>
          <a:stretch>
            <a:fillRect/>
          </a:stretch>
        </p:blipFill>
        <p:spPr>
          <a:xfrm>
            <a:off x="12078302" y="551220"/>
            <a:ext cx="126762" cy="6306780"/>
          </a:xfrm>
          <a:prstGeom prst="rect">
            <a:avLst/>
          </a:prstGeom>
        </p:spPr>
      </p:pic>
      <p:graphicFrame>
        <p:nvGraphicFramePr>
          <p:cNvPr id="64" name="Tableau 12">
            <a:extLst>
              <a:ext uri="{FF2B5EF4-FFF2-40B4-BE49-F238E27FC236}">
                <a16:creationId xmlns:a16="http://schemas.microsoft.com/office/drawing/2014/main" id="{4CE9908D-10D5-47AE-822F-7285F06EDEED}"/>
              </a:ext>
            </a:extLst>
          </p:cNvPr>
          <p:cNvGraphicFramePr>
            <a:graphicFrameLocks noGrp="1"/>
          </p:cNvGraphicFramePr>
          <p:nvPr userDrawn="1">
            <p:extLst>
              <p:ext uri="{D42A27DB-BD31-4B8C-83A1-F6EECF244321}">
                <p14:modId xmlns:p14="http://schemas.microsoft.com/office/powerpoint/2010/main" val="2147449137"/>
              </p:ext>
            </p:extLst>
          </p:nvPr>
        </p:nvGraphicFramePr>
        <p:xfrm>
          <a:off x="5672187" y="2019120"/>
          <a:ext cx="4992414" cy="2368545"/>
        </p:xfrm>
        <a:graphic>
          <a:graphicData uri="http://schemas.openxmlformats.org/drawingml/2006/table">
            <a:tbl>
              <a:tblPr firstRow="1" bandRow="1">
                <a:tableStyleId>{5C22544A-7EE6-4342-B048-85BDC9FD1C3A}</a:tableStyleId>
              </a:tblPr>
              <a:tblGrid>
                <a:gridCol w="4992414">
                  <a:extLst>
                    <a:ext uri="{9D8B030D-6E8A-4147-A177-3AD203B41FA5}">
                      <a16:colId xmlns:a16="http://schemas.microsoft.com/office/drawing/2014/main" val="2307624500"/>
                    </a:ext>
                  </a:extLst>
                </a:gridCol>
              </a:tblGrid>
              <a:tr h="2368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b="1" i="0" dirty="0">
                        <a:solidFill>
                          <a:schemeClr val="bg1"/>
                        </a:solidFill>
                        <a:latin typeface="Futura Condensed ExtraBold" panose="020B0602020204020303" pitchFamily="34" charset="-79"/>
                        <a:cs typeface="Futura Condensed ExtraBold" panose="020B0602020204020303" pitchFamily="34" charset="-79"/>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solidFill>
                      <a:srgbClr val="416FC3"/>
                    </a:solidFill>
                  </a:tcPr>
                </a:tc>
                <a:extLst>
                  <a:ext uri="{0D108BD9-81ED-4DB2-BD59-A6C34878D82A}">
                    <a16:rowId xmlns:a16="http://schemas.microsoft.com/office/drawing/2014/main" val="2805634195"/>
                  </a:ext>
                </a:extLst>
              </a:tr>
            </a:tbl>
          </a:graphicData>
        </a:graphic>
      </p:graphicFrame>
      <p:sp>
        <p:nvSpPr>
          <p:cNvPr id="66" name="Espace réservé du numéro de diapositive 3">
            <a:extLst>
              <a:ext uri="{FF2B5EF4-FFF2-40B4-BE49-F238E27FC236}">
                <a16:creationId xmlns:a16="http://schemas.microsoft.com/office/drawing/2014/main" id="{F353E2F9-5955-4312-B6AD-341BCFD45807}"/>
              </a:ext>
            </a:extLst>
          </p:cNvPr>
          <p:cNvSpPr txBox="1">
            <a:spLocks/>
          </p:cNvSpPr>
          <p:nvPr userDrawn="1"/>
        </p:nvSpPr>
        <p:spPr>
          <a:xfrm>
            <a:off x="11537064" y="6514890"/>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srgbClr val="001B73"/>
                </a:solidFill>
                <a:latin typeface="Calibri" panose="020F0502020204030204"/>
              </a:rPr>
              <a:pPr/>
              <a:t>‹N°›</a:t>
            </a:fld>
            <a:endParaRPr lang="fr-FR" dirty="0">
              <a:solidFill>
                <a:srgbClr val="001B73"/>
              </a:solidFill>
              <a:latin typeface="Calibri" panose="020F0502020204030204"/>
            </a:endParaRPr>
          </a:p>
        </p:txBody>
      </p:sp>
      <p:sp>
        <p:nvSpPr>
          <p:cNvPr id="3" name="Espace réservé du texte 2">
            <a:extLst>
              <a:ext uri="{FF2B5EF4-FFF2-40B4-BE49-F238E27FC236}">
                <a16:creationId xmlns:a16="http://schemas.microsoft.com/office/drawing/2014/main" id="{0A16B0D6-BD55-4F08-B936-2F39F39A79C6}"/>
              </a:ext>
            </a:extLst>
          </p:cNvPr>
          <p:cNvSpPr>
            <a:spLocks noGrp="1"/>
          </p:cNvSpPr>
          <p:nvPr>
            <p:ph type="body" sz="quarter" idx="10" hasCustomPrompt="1"/>
          </p:nvPr>
        </p:nvSpPr>
        <p:spPr>
          <a:xfrm>
            <a:off x="5672138" y="2019300"/>
            <a:ext cx="5010150" cy="2368550"/>
          </a:xfrm>
          <a:solidFill>
            <a:srgbClr val="416FC3"/>
          </a:solidFill>
        </p:spPr>
        <p:txBody>
          <a:bodyPr anchor="ctr">
            <a:normAutofit/>
          </a:bodyPr>
          <a:lstStyle>
            <a:lvl1pPr algn="ctr">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5124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bg>
      <p:bgPr>
        <a:solidFill>
          <a:srgbClr val="F7F9FB"/>
        </a:solidFill>
        <a:effectLst/>
      </p:bgPr>
    </p:bg>
    <p:spTree>
      <p:nvGrpSpPr>
        <p:cNvPr id="1" name=""/>
        <p:cNvGrpSpPr/>
        <p:nvPr/>
      </p:nvGrpSpPr>
      <p:grpSpPr>
        <a:xfrm>
          <a:off x="0" y="0"/>
          <a:ext cx="0" cy="0"/>
          <a:chOff x="0" y="0"/>
          <a:chExt cx="0" cy="0"/>
        </a:xfrm>
      </p:grpSpPr>
      <p:grpSp>
        <p:nvGrpSpPr>
          <p:cNvPr id="17" name="Groupe 16">
            <a:extLst>
              <a:ext uri="{FF2B5EF4-FFF2-40B4-BE49-F238E27FC236}">
                <a16:creationId xmlns:a16="http://schemas.microsoft.com/office/drawing/2014/main" id="{43624289-A7CA-423C-A187-032B619838C0}"/>
              </a:ext>
            </a:extLst>
          </p:cNvPr>
          <p:cNvGrpSpPr/>
          <p:nvPr userDrawn="1"/>
        </p:nvGrpSpPr>
        <p:grpSpPr>
          <a:xfrm>
            <a:off x="-1" y="376251"/>
            <a:ext cx="1661161" cy="6486789"/>
            <a:chOff x="-1" y="376251"/>
            <a:chExt cx="1661161" cy="6486789"/>
          </a:xfrm>
        </p:grpSpPr>
        <p:pic>
          <p:nvPicPr>
            <p:cNvPr id="18" name="Image 17">
              <a:extLst>
                <a:ext uri="{FF2B5EF4-FFF2-40B4-BE49-F238E27FC236}">
                  <a16:creationId xmlns:a16="http://schemas.microsoft.com/office/drawing/2014/main" id="{484F9C46-F0AD-4AC4-8B97-5E9F8DF8EC44}"/>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19" name="Image 18">
              <a:extLst>
                <a:ext uri="{FF2B5EF4-FFF2-40B4-BE49-F238E27FC236}">
                  <a16:creationId xmlns:a16="http://schemas.microsoft.com/office/drawing/2014/main" id="{255FCA9E-4500-4CEB-8D3A-A3B549D35F59}"/>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0" name="Image 19" descr="Une image contenant texte, clipart&#10;&#10;Description générée automatiquement">
              <a:extLst>
                <a:ext uri="{FF2B5EF4-FFF2-40B4-BE49-F238E27FC236}">
                  <a16:creationId xmlns:a16="http://schemas.microsoft.com/office/drawing/2014/main" id="{948D38D9-7CC1-46D6-B3F7-C1EAE44A6C51}"/>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21" name="Image 20">
            <a:extLst>
              <a:ext uri="{FF2B5EF4-FFF2-40B4-BE49-F238E27FC236}">
                <a16:creationId xmlns:a16="http://schemas.microsoft.com/office/drawing/2014/main" id="{FA2999FE-70AD-4EC2-8B04-132F42D8B55F}"/>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1" name="Espace réservé du numéro de diapositive 3">
            <a:extLst>
              <a:ext uri="{FF2B5EF4-FFF2-40B4-BE49-F238E27FC236}">
                <a16:creationId xmlns:a16="http://schemas.microsoft.com/office/drawing/2014/main" id="{F51DB067-0FC0-4E1E-AB7A-AC997A819E0A}"/>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3" name="Espace réservé du texte 2">
            <a:extLst>
              <a:ext uri="{FF2B5EF4-FFF2-40B4-BE49-F238E27FC236}">
                <a16:creationId xmlns:a16="http://schemas.microsoft.com/office/drawing/2014/main" id="{CEE593EE-2C45-4F5A-B39A-855F999D3468}"/>
              </a:ext>
            </a:extLst>
          </p:cNvPr>
          <p:cNvSpPr>
            <a:spLocks noGrp="1"/>
          </p:cNvSpPr>
          <p:nvPr>
            <p:ph type="body" sz="quarter" idx="10"/>
          </p:nvPr>
        </p:nvSpPr>
        <p:spPr>
          <a:xfrm>
            <a:off x="2070100" y="1681163"/>
            <a:ext cx="9523413" cy="4491037"/>
          </a:xfrm>
        </p:spPr>
        <p:txBody>
          <a:bodyPr/>
          <a:lstStyle>
            <a:lvl1pPr marL="285750" indent="-285750">
              <a:buClr>
                <a:schemeClr val="accent1"/>
              </a:buClr>
              <a:buFont typeface="Arial" panose="020B0604020202020204" pitchFamily="34" charset="0"/>
              <a:buChar char="•"/>
              <a:defRPr sz="2400">
                <a:solidFill>
                  <a:srgbClr val="001B73"/>
                </a:solidFill>
              </a:defRPr>
            </a:lvl1pPr>
            <a:lvl2pPr>
              <a:tabLst>
                <a:tab pos="358775" algn="l"/>
              </a:tabLst>
              <a:defRPr>
                <a:solidFill>
                  <a:srgbClr val="001B73"/>
                </a:solidFill>
              </a:defRPr>
            </a:lvl2pPr>
            <a:lvl5pPr>
              <a:defRPr>
                <a:solidFill>
                  <a:srgbClr val="001B73"/>
                </a:solidFill>
              </a:defRPr>
            </a:lvl5pPr>
          </a:lstStyle>
          <a:p>
            <a:pPr lvl="0"/>
            <a:r>
              <a:rPr lang="fr-FR"/>
              <a:t>Cliquez pour modifier les styles du texte du masque</a:t>
            </a:r>
          </a:p>
          <a:p>
            <a:pPr lvl="1"/>
            <a:r>
              <a:rPr lang="fr-FR"/>
              <a:t>Deuxième niveau</a:t>
            </a:r>
          </a:p>
          <a:p>
            <a:pPr lvl="2"/>
            <a:r>
              <a:rPr lang="fr-FR"/>
              <a:t>Troisième niveau</a:t>
            </a:r>
          </a:p>
        </p:txBody>
      </p:sp>
      <p:sp>
        <p:nvSpPr>
          <p:cNvPr id="5" name="Espace réservé du texte 4">
            <a:extLst>
              <a:ext uri="{FF2B5EF4-FFF2-40B4-BE49-F238E27FC236}">
                <a16:creationId xmlns:a16="http://schemas.microsoft.com/office/drawing/2014/main" id="{66BC6798-D84B-4025-AE08-E1D80587815E}"/>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298987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blanc 1">
    <p:bg>
      <p:bgPr>
        <a:solidFill>
          <a:srgbClr val="F7F9FB"/>
        </a:solidFill>
        <a:effectLst/>
      </p:bgPr>
    </p:bg>
    <p:spTree>
      <p:nvGrpSpPr>
        <p:cNvPr id="1" name=""/>
        <p:cNvGrpSpPr/>
        <p:nvPr/>
      </p:nvGrpSpPr>
      <p:grpSpPr>
        <a:xfrm>
          <a:off x="0" y="0"/>
          <a:ext cx="0" cy="0"/>
          <a:chOff x="0" y="0"/>
          <a:chExt cx="0" cy="0"/>
        </a:xfrm>
      </p:grpSpPr>
      <p:graphicFrame>
        <p:nvGraphicFramePr>
          <p:cNvPr id="17" name="Tableau 12">
            <a:extLst>
              <a:ext uri="{FF2B5EF4-FFF2-40B4-BE49-F238E27FC236}">
                <a16:creationId xmlns:a16="http://schemas.microsoft.com/office/drawing/2014/main" id="{1A95B188-589B-4C47-A266-C419A23F872C}"/>
              </a:ext>
            </a:extLst>
          </p:cNvPr>
          <p:cNvGraphicFramePr>
            <a:graphicFrameLocks noGrp="1"/>
          </p:cNvGraphicFramePr>
          <p:nvPr userDrawn="1">
            <p:extLst>
              <p:ext uri="{D42A27DB-BD31-4B8C-83A1-F6EECF244321}">
                <p14:modId xmlns:p14="http://schemas.microsoft.com/office/powerpoint/2010/main" val="2090970542"/>
              </p:ext>
            </p:extLst>
          </p:nvPr>
        </p:nvGraphicFramePr>
        <p:xfrm>
          <a:off x="2069951" y="263739"/>
          <a:ext cx="9523562" cy="826494"/>
        </p:xfrm>
        <a:graphic>
          <a:graphicData uri="http://schemas.openxmlformats.org/drawingml/2006/table">
            <a:tbl>
              <a:tblPr firstRow="1" bandRow="1">
                <a:tableStyleId>{5C22544A-7EE6-4342-B048-85BDC9FD1C3A}</a:tableStyleId>
              </a:tblPr>
              <a:tblGrid>
                <a:gridCol w="9523562">
                  <a:extLst>
                    <a:ext uri="{9D8B030D-6E8A-4147-A177-3AD203B41FA5}">
                      <a16:colId xmlns:a16="http://schemas.microsoft.com/office/drawing/2014/main" val="2307624500"/>
                    </a:ext>
                  </a:extLst>
                </a:gridCol>
              </a:tblGrid>
              <a:tr h="826494">
                <a:tc>
                  <a:txBody>
                    <a:bodyPr/>
                    <a:lstStyle/>
                    <a:p>
                      <a:pPr algn="ctr"/>
                      <a:endParaRPr lang="fr-FR" sz="3600" b="0" i="0" u="none" dirty="0">
                        <a:solidFill>
                          <a:srgbClr val="E77A39"/>
                        </a:solidFill>
                        <a:latin typeface="Arial" panose="020B0604020202020204" pitchFamily="34" charset="0"/>
                        <a:cs typeface="Arial" panose="020B0604020202020204" pitchFamily="34" charset="0"/>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grpSp>
        <p:nvGrpSpPr>
          <p:cNvPr id="18" name="Groupe 17">
            <a:extLst>
              <a:ext uri="{FF2B5EF4-FFF2-40B4-BE49-F238E27FC236}">
                <a16:creationId xmlns:a16="http://schemas.microsoft.com/office/drawing/2014/main" id="{F03CE51D-BDA7-4CC1-8014-5146CFF1B36A}"/>
              </a:ext>
            </a:extLst>
          </p:cNvPr>
          <p:cNvGrpSpPr/>
          <p:nvPr userDrawn="1"/>
        </p:nvGrpSpPr>
        <p:grpSpPr>
          <a:xfrm>
            <a:off x="-1" y="376251"/>
            <a:ext cx="1661161" cy="6486789"/>
            <a:chOff x="-1" y="376251"/>
            <a:chExt cx="1661161" cy="6486789"/>
          </a:xfrm>
        </p:grpSpPr>
        <p:pic>
          <p:nvPicPr>
            <p:cNvPr id="27" name="Image 26">
              <a:extLst>
                <a:ext uri="{FF2B5EF4-FFF2-40B4-BE49-F238E27FC236}">
                  <a16:creationId xmlns:a16="http://schemas.microsoft.com/office/drawing/2014/main" id="{F0EC7444-7922-4523-A37E-A79C0A3C53E1}"/>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8" name="Image 27">
              <a:extLst>
                <a:ext uri="{FF2B5EF4-FFF2-40B4-BE49-F238E27FC236}">
                  <a16:creationId xmlns:a16="http://schemas.microsoft.com/office/drawing/2014/main" id="{5160C359-1C9D-4297-BA47-746562F03D25}"/>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9" name="Image 28" descr="Une image contenant texte, clipart&#10;&#10;Description générée automatiquement">
              <a:extLst>
                <a:ext uri="{FF2B5EF4-FFF2-40B4-BE49-F238E27FC236}">
                  <a16:creationId xmlns:a16="http://schemas.microsoft.com/office/drawing/2014/main" id="{B38D21AE-6372-40EA-A60F-2B04DC0FF139}"/>
                </a:ext>
              </a:extLst>
            </p:cNvPr>
            <p:cNvPicPr>
              <a:picLocks noChangeAspect="1"/>
            </p:cNvPicPr>
            <p:nvPr/>
          </p:nvPicPr>
          <p:blipFill>
            <a:blip r:embed="rId4"/>
            <a:stretch>
              <a:fillRect/>
            </a:stretch>
          </p:blipFill>
          <p:spPr>
            <a:xfrm>
              <a:off x="-1" y="376251"/>
              <a:ext cx="1661161" cy="469838"/>
            </a:xfrm>
            <a:prstGeom prst="rect">
              <a:avLst/>
            </a:prstGeom>
          </p:spPr>
        </p:pic>
      </p:grpSp>
      <p:graphicFrame>
        <p:nvGraphicFramePr>
          <p:cNvPr id="30" name="Tableau 12">
            <a:extLst>
              <a:ext uri="{FF2B5EF4-FFF2-40B4-BE49-F238E27FC236}">
                <a16:creationId xmlns:a16="http://schemas.microsoft.com/office/drawing/2014/main" id="{5CFC8288-C621-4680-9097-B85E3141C3F2}"/>
              </a:ext>
            </a:extLst>
          </p:cNvPr>
          <p:cNvGraphicFramePr>
            <a:graphicFrameLocks noGrp="1"/>
          </p:cNvGraphicFramePr>
          <p:nvPr userDrawn="1">
            <p:extLst>
              <p:ext uri="{D42A27DB-BD31-4B8C-83A1-F6EECF244321}">
                <p14:modId xmlns:p14="http://schemas.microsoft.com/office/powerpoint/2010/main" val="2899911235"/>
              </p:ext>
            </p:extLst>
          </p:nvPr>
        </p:nvGraphicFramePr>
        <p:xfrm>
          <a:off x="2070339" y="1897811"/>
          <a:ext cx="9523561" cy="4701397"/>
        </p:xfrm>
        <a:graphic>
          <a:graphicData uri="http://schemas.openxmlformats.org/drawingml/2006/table">
            <a:tbl>
              <a:tblPr firstRow="1" bandRow="1">
                <a:tableStyleId>{5C22544A-7EE6-4342-B048-85BDC9FD1C3A}</a:tableStyleId>
              </a:tblPr>
              <a:tblGrid>
                <a:gridCol w="9523561">
                  <a:extLst>
                    <a:ext uri="{9D8B030D-6E8A-4147-A177-3AD203B41FA5}">
                      <a16:colId xmlns:a16="http://schemas.microsoft.com/office/drawing/2014/main" val="2307624500"/>
                    </a:ext>
                  </a:extLst>
                </a:gridCol>
              </a:tblGrid>
              <a:tr h="4701397">
                <a:tc>
                  <a:txBody>
                    <a:bodyPr/>
                    <a:lstStyle/>
                    <a:p>
                      <a:pPr marL="342900" indent="-342900" algn="l">
                        <a:buClr>
                          <a:srgbClr val="E77A39"/>
                        </a:buClr>
                        <a:buFont typeface="Arial" panose="020B0604020202020204" pitchFamily="34" charset="0"/>
                        <a:buChar char="•"/>
                      </a:pPr>
                      <a:endParaRPr lang="fr-FR" sz="2400" b="0" i="0" u="none" dirty="0">
                        <a:solidFill>
                          <a:srgbClr val="001B73"/>
                        </a:solidFill>
                        <a:latin typeface="Arial" panose="020B060402020202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pic>
        <p:nvPicPr>
          <p:cNvPr id="31" name="Image 30">
            <a:extLst>
              <a:ext uri="{FF2B5EF4-FFF2-40B4-BE49-F238E27FC236}">
                <a16:creationId xmlns:a16="http://schemas.microsoft.com/office/drawing/2014/main" id="{98A8D162-2A51-4D6C-B915-E5758F516183}"/>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EDBF7B35-1E4D-4787-AC3C-12672531D2E4}"/>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3" name="Espace réservé du texte 2">
            <a:extLst>
              <a:ext uri="{FF2B5EF4-FFF2-40B4-BE49-F238E27FC236}">
                <a16:creationId xmlns:a16="http://schemas.microsoft.com/office/drawing/2014/main" id="{0B5A911A-52B6-44CC-91D2-EDC525FC3CB0}"/>
              </a:ext>
            </a:extLst>
          </p:cNvPr>
          <p:cNvSpPr>
            <a:spLocks noGrp="1"/>
          </p:cNvSpPr>
          <p:nvPr>
            <p:ph type="body" sz="quarter" idx="10" hasCustomPrompt="1"/>
          </p:nvPr>
        </p:nvSpPr>
        <p:spPr>
          <a:xfrm>
            <a:off x="2069951" y="263442"/>
            <a:ext cx="9523413" cy="827087"/>
          </a:xfrm>
          <a:ln w="6350">
            <a:solidFill>
              <a:srgbClr val="001B73"/>
            </a:solidFill>
          </a:ln>
        </p:spPr>
        <p:txBody>
          <a:bodyPr anchor="ctr">
            <a:norm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131898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blanc 2">
    <p:bg>
      <p:bgPr>
        <a:solidFill>
          <a:srgbClr val="F7F9FB"/>
        </a:solidFill>
        <a:effectLst/>
      </p:bgPr>
    </p:bg>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id="{19ACFF31-9474-874F-AC8B-6040D4C4AB44}"/>
              </a:ext>
            </a:extLst>
          </p:cNvPr>
          <p:cNvSpPr>
            <a:spLocks noGrp="1"/>
          </p:cNvSpPr>
          <p:nvPr>
            <p:ph type="pic" sz="quarter" idx="18"/>
          </p:nvPr>
        </p:nvSpPr>
        <p:spPr>
          <a:xfrm>
            <a:off x="7995039" y="1825625"/>
            <a:ext cx="3598863" cy="4494930"/>
          </a:xfrm>
        </p:spPr>
        <p:txBody>
          <a:bodyPr anchor="ctr"/>
          <a:lstStyle>
            <a:lvl1pPr algn="ctr">
              <a:defRPr>
                <a:solidFill>
                  <a:schemeClr val="tx1">
                    <a:alpha val="20000"/>
                  </a:schemeClr>
                </a:solidFill>
              </a:defRPr>
            </a:lvl1pPr>
          </a:lstStyle>
          <a:p>
            <a:r>
              <a:rPr lang="fr-FR"/>
              <a:t>Cliquez sur l'icône pour ajouter une image</a:t>
            </a:r>
            <a:endParaRPr lang="en-US"/>
          </a:p>
        </p:txBody>
      </p:sp>
      <p:sp>
        <p:nvSpPr>
          <p:cNvPr id="10" name="Espace réservé du texte 9">
            <a:extLst>
              <a:ext uri="{FF2B5EF4-FFF2-40B4-BE49-F238E27FC236}">
                <a16:creationId xmlns:a16="http://schemas.microsoft.com/office/drawing/2014/main" id="{2D247EEC-9DBF-46AB-A1EE-24BD4D07D8A7}"/>
              </a:ext>
            </a:extLst>
          </p:cNvPr>
          <p:cNvSpPr>
            <a:spLocks noGrp="1"/>
          </p:cNvSpPr>
          <p:nvPr>
            <p:ph type="body" sz="quarter" idx="19"/>
          </p:nvPr>
        </p:nvSpPr>
        <p:spPr>
          <a:xfrm>
            <a:off x="1969949" y="1825624"/>
            <a:ext cx="5540689" cy="4494931"/>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aphicFrame>
        <p:nvGraphicFramePr>
          <p:cNvPr id="18" name="Tableau 12">
            <a:extLst>
              <a:ext uri="{FF2B5EF4-FFF2-40B4-BE49-F238E27FC236}">
                <a16:creationId xmlns:a16="http://schemas.microsoft.com/office/drawing/2014/main" id="{0B0A9B17-558F-43F8-9B8E-306B4FB11789}"/>
              </a:ext>
            </a:extLst>
          </p:cNvPr>
          <p:cNvGraphicFramePr>
            <a:graphicFrameLocks noGrp="1"/>
          </p:cNvGraphicFramePr>
          <p:nvPr userDrawn="1">
            <p:extLst>
              <p:ext uri="{D42A27DB-BD31-4B8C-83A1-F6EECF244321}">
                <p14:modId xmlns:p14="http://schemas.microsoft.com/office/powerpoint/2010/main" val="1075076964"/>
              </p:ext>
            </p:extLst>
          </p:nvPr>
        </p:nvGraphicFramePr>
        <p:xfrm>
          <a:off x="2070340" y="624016"/>
          <a:ext cx="9523562" cy="826494"/>
        </p:xfrm>
        <a:graphic>
          <a:graphicData uri="http://schemas.openxmlformats.org/drawingml/2006/table">
            <a:tbl>
              <a:tblPr firstRow="1" bandRow="1">
                <a:tableStyleId>{5C22544A-7EE6-4342-B048-85BDC9FD1C3A}</a:tableStyleId>
              </a:tblPr>
              <a:tblGrid>
                <a:gridCol w="9523562">
                  <a:extLst>
                    <a:ext uri="{9D8B030D-6E8A-4147-A177-3AD203B41FA5}">
                      <a16:colId xmlns:a16="http://schemas.microsoft.com/office/drawing/2014/main" val="2307624500"/>
                    </a:ext>
                  </a:extLst>
                </a:gridCol>
              </a:tblGrid>
              <a:tr h="826494">
                <a:tc>
                  <a:txBody>
                    <a:bodyPr/>
                    <a:lstStyle/>
                    <a:p>
                      <a:pPr algn="ctr"/>
                      <a:endParaRPr lang="fr-FR" sz="3600" b="0" i="0" u="none" dirty="0">
                        <a:solidFill>
                          <a:srgbClr val="E77A39"/>
                        </a:solidFill>
                        <a:latin typeface="Arial" panose="020B0604020202020204" pitchFamily="34" charset="0"/>
                        <a:cs typeface="Arial" panose="020B0604020202020204" pitchFamily="34" charset="0"/>
                      </a:endParaRPr>
                    </a:p>
                  </a:txBody>
                  <a:tcPr anchor="ctr">
                    <a:lnL w="6350" cap="flat" cmpd="sng" algn="ctr">
                      <a:solidFill>
                        <a:srgbClr val="001B73"/>
                      </a:solidFill>
                      <a:prstDash val="solid"/>
                      <a:round/>
                      <a:headEnd type="none" w="med" len="med"/>
                      <a:tailEnd type="none" w="med" len="med"/>
                    </a:lnL>
                    <a:lnR w="6350" cap="flat" cmpd="sng" algn="ctr">
                      <a:solidFill>
                        <a:srgbClr val="001B73"/>
                      </a:solidFill>
                      <a:prstDash val="solid"/>
                      <a:round/>
                      <a:headEnd type="none" w="med" len="med"/>
                      <a:tailEnd type="none" w="med" len="med"/>
                    </a:lnR>
                    <a:lnT w="6350" cap="flat" cmpd="sng" algn="ctr">
                      <a:solidFill>
                        <a:srgbClr val="001B73"/>
                      </a:solidFill>
                      <a:prstDash val="solid"/>
                      <a:round/>
                      <a:headEnd type="none" w="med" len="med"/>
                      <a:tailEnd type="none" w="med" len="med"/>
                    </a:lnT>
                    <a:lnB w="6350" cap="flat" cmpd="sng" algn="ctr">
                      <a:solidFill>
                        <a:srgbClr val="001B7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5634195"/>
                  </a:ext>
                </a:extLst>
              </a:tr>
            </a:tbl>
          </a:graphicData>
        </a:graphic>
      </p:graphicFrame>
      <p:grpSp>
        <p:nvGrpSpPr>
          <p:cNvPr id="19" name="Groupe 18">
            <a:extLst>
              <a:ext uri="{FF2B5EF4-FFF2-40B4-BE49-F238E27FC236}">
                <a16:creationId xmlns:a16="http://schemas.microsoft.com/office/drawing/2014/main" id="{317D8DF4-5F74-47D5-969A-9C93919D9E80}"/>
              </a:ext>
            </a:extLst>
          </p:cNvPr>
          <p:cNvGrpSpPr/>
          <p:nvPr userDrawn="1"/>
        </p:nvGrpSpPr>
        <p:grpSpPr>
          <a:xfrm>
            <a:off x="-1" y="376251"/>
            <a:ext cx="1661161" cy="6486789"/>
            <a:chOff x="-1" y="376251"/>
            <a:chExt cx="1661161" cy="6486789"/>
          </a:xfrm>
        </p:grpSpPr>
        <p:pic>
          <p:nvPicPr>
            <p:cNvPr id="20" name="Image 19">
              <a:extLst>
                <a:ext uri="{FF2B5EF4-FFF2-40B4-BE49-F238E27FC236}">
                  <a16:creationId xmlns:a16="http://schemas.microsoft.com/office/drawing/2014/main" id="{92D6AF5F-2DF3-4739-8FA3-343B929E8444}"/>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1" name="Image 20">
              <a:extLst>
                <a:ext uri="{FF2B5EF4-FFF2-40B4-BE49-F238E27FC236}">
                  <a16:creationId xmlns:a16="http://schemas.microsoft.com/office/drawing/2014/main" id="{A46182E3-69AF-478A-9E62-92847B9F3C1C}"/>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22" name="Image 21" descr="Une image contenant texte, clipart&#10;&#10;Description générée automatiquement">
              <a:extLst>
                <a:ext uri="{FF2B5EF4-FFF2-40B4-BE49-F238E27FC236}">
                  <a16:creationId xmlns:a16="http://schemas.microsoft.com/office/drawing/2014/main" id="{FC606BD9-5745-427A-A247-BB4FB247E5ED}"/>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1" name="Image 30">
            <a:extLst>
              <a:ext uri="{FF2B5EF4-FFF2-40B4-BE49-F238E27FC236}">
                <a16:creationId xmlns:a16="http://schemas.microsoft.com/office/drawing/2014/main" id="{6FED521B-B49A-40EF-8C55-0DEBD50210C6}"/>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3" name="Espace réservé du numéro de diapositive 3">
            <a:extLst>
              <a:ext uri="{FF2B5EF4-FFF2-40B4-BE49-F238E27FC236}">
                <a16:creationId xmlns:a16="http://schemas.microsoft.com/office/drawing/2014/main" id="{70207187-F567-4ADA-999E-4CBFCB6FABE7}"/>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2" name="Espace réservé du texte 2">
            <a:extLst>
              <a:ext uri="{FF2B5EF4-FFF2-40B4-BE49-F238E27FC236}">
                <a16:creationId xmlns:a16="http://schemas.microsoft.com/office/drawing/2014/main" id="{84F9E60F-3E29-4F58-80D3-811001B568F6}"/>
              </a:ext>
            </a:extLst>
          </p:cNvPr>
          <p:cNvSpPr>
            <a:spLocks noGrp="1"/>
          </p:cNvSpPr>
          <p:nvPr>
            <p:ph type="body" sz="quarter" idx="10" hasCustomPrompt="1"/>
          </p:nvPr>
        </p:nvSpPr>
        <p:spPr>
          <a:xfrm>
            <a:off x="2070100" y="623888"/>
            <a:ext cx="9523413" cy="827087"/>
          </a:xfrm>
          <a:ln w="6350">
            <a:solidFill>
              <a:srgbClr val="001B73"/>
            </a:solidFill>
          </a:ln>
        </p:spPr>
        <p:txBody>
          <a:bodyPr anchor="ctr">
            <a:norm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126078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blanc 3">
    <p:bg>
      <p:bgPr>
        <a:solidFill>
          <a:srgbClr val="F7F9FB"/>
        </a:solidFill>
        <a:effectLst/>
      </p:bgPr>
    </p:bg>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2D247EEC-9DBF-46AB-A1EE-24BD4D07D8A7}"/>
              </a:ext>
            </a:extLst>
          </p:cNvPr>
          <p:cNvSpPr>
            <a:spLocks noGrp="1"/>
          </p:cNvSpPr>
          <p:nvPr>
            <p:ph type="body" sz="quarter" idx="19"/>
          </p:nvPr>
        </p:nvSpPr>
        <p:spPr>
          <a:xfrm>
            <a:off x="2070339" y="1784804"/>
            <a:ext cx="2885382"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1" name="Espace réservé du texte 9">
            <a:extLst>
              <a:ext uri="{FF2B5EF4-FFF2-40B4-BE49-F238E27FC236}">
                <a16:creationId xmlns:a16="http://schemas.microsoft.com/office/drawing/2014/main" id="{9F519B58-D076-4DCE-A698-D6BC91269688}"/>
              </a:ext>
            </a:extLst>
          </p:cNvPr>
          <p:cNvSpPr>
            <a:spLocks noGrp="1"/>
          </p:cNvSpPr>
          <p:nvPr>
            <p:ph type="body" sz="quarter" idx="20"/>
          </p:nvPr>
        </p:nvSpPr>
        <p:spPr>
          <a:xfrm>
            <a:off x="5254411" y="1784804"/>
            <a:ext cx="2999681"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2" name="Espace réservé du texte 9">
            <a:extLst>
              <a:ext uri="{FF2B5EF4-FFF2-40B4-BE49-F238E27FC236}">
                <a16:creationId xmlns:a16="http://schemas.microsoft.com/office/drawing/2014/main" id="{B9D3E4E1-F491-40BB-A34B-56E24DA45566}"/>
              </a:ext>
            </a:extLst>
          </p:cNvPr>
          <p:cNvSpPr>
            <a:spLocks noGrp="1"/>
          </p:cNvSpPr>
          <p:nvPr>
            <p:ph type="body" sz="quarter" idx="21"/>
          </p:nvPr>
        </p:nvSpPr>
        <p:spPr>
          <a:xfrm>
            <a:off x="8552782" y="1784804"/>
            <a:ext cx="3073162" cy="4535752"/>
          </a:xfrm>
        </p:spPr>
        <p:txBody>
          <a:bodyPr/>
          <a:lstStyle>
            <a:lvl1pPr>
              <a:defRPr>
                <a:solidFill>
                  <a:srgbClr val="001B73"/>
                </a:solidFill>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grpSp>
        <p:nvGrpSpPr>
          <p:cNvPr id="20" name="Groupe 19">
            <a:extLst>
              <a:ext uri="{FF2B5EF4-FFF2-40B4-BE49-F238E27FC236}">
                <a16:creationId xmlns:a16="http://schemas.microsoft.com/office/drawing/2014/main" id="{56868E71-3170-4DE7-8B8D-5AAC7F94788B}"/>
              </a:ext>
            </a:extLst>
          </p:cNvPr>
          <p:cNvGrpSpPr/>
          <p:nvPr userDrawn="1"/>
        </p:nvGrpSpPr>
        <p:grpSpPr>
          <a:xfrm>
            <a:off x="-1" y="376251"/>
            <a:ext cx="1661161" cy="6486789"/>
            <a:chOff x="-1" y="376251"/>
            <a:chExt cx="1661161" cy="6486789"/>
          </a:xfrm>
        </p:grpSpPr>
        <p:pic>
          <p:nvPicPr>
            <p:cNvPr id="21" name="Image 20">
              <a:extLst>
                <a:ext uri="{FF2B5EF4-FFF2-40B4-BE49-F238E27FC236}">
                  <a16:creationId xmlns:a16="http://schemas.microsoft.com/office/drawing/2014/main" id="{6FA3195D-5052-4D9B-B751-C156BABF5CCB}"/>
                </a:ext>
              </a:extLst>
            </p:cNvPr>
            <p:cNvPicPr>
              <a:picLocks noChangeAspect="1"/>
            </p:cNvPicPr>
            <p:nvPr/>
          </p:nvPicPr>
          <p:blipFill>
            <a:blip r:embed="rId2"/>
            <a:stretch>
              <a:fillRect/>
            </a:stretch>
          </p:blipFill>
          <p:spPr>
            <a:xfrm flipV="1">
              <a:off x="-1" y="485290"/>
              <a:ext cx="1661161" cy="6377750"/>
            </a:xfrm>
            <a:prstGeom prst="rect">
              <a:avLst/>
            </a:prstGeom>
          </p:spPr>
        </p:pic>
        <p:pic>
          <p:nvPicPr>
            <p:cNvPr id="22" name="Image 21">
              <a:extLst>
                <a:ext uri="{FF2B5EF4-FFF2-40B4-BE49-F238E27FC236}">
                  <a16:creationId xmlns:a16="http://schemas.microsoft.com/office/drawing/2014/main" id="{0A3995EB-8460-4DB7-BC5B-566642D2CC99}"/>
                </a:ext>
              </a:extLst>
            </p:cNvPr>
            <p:cNvPicPr>
              <a:picLocks noChangeAspect="1"/>
            </p:cNvPicPr>
            <p:nvPr/>
          </p:nvPicPr>
          <p:blipFill>
            <a:blip r:embed="rId3"/>
            <a:stretch>
              <a:fillRect/>
            </a:stretch>
          </p:blipFill>
          <p:spPr>
            <a:xfrm>
              <a:off x="308789" y="5440729"/>
              <a:ext cx="1032331" cy="879827"/>
            </a:xfrm>
            <a:prstGeom prst="rect">
              <a:avLst/>
            </a:prstGeom>
          </p:spPr>
        </p:pic>
        <p:pic>
          <p:nvPicPr>
            <p:cNvPr id="33" name="Image 32" descr="Une image contenant texte, clipart&#10;&#10;Description générée automatiquement">
              <a:extLst>
                <a:ext uri="{FF2B5EF4-FFF2-40B4-BE49-F238E27FC236}">
                  <a16:creationId xmlns:a16="http://schemas.microsoft.com/office/drawing/2014/main" id="{E05492DD-06D8-4E13-8D61-4F7112D5CF47}"/>
                </a:ext>
              </a:extLst>
            </p:cNvPr>
            <p:cNvPicPr>
              <a:picLocks noChangeAspect="1"/>
            </p:cNvPicPr>
            <p:nvPr/>
          </p:nvPicPr>
          <p:blipFill>
            <a:blip r:embed="rId4"/>
            <a:stretch>
              <a:fillRect/>
            </a:stretch>
          </p:blipFill>
          <p:spPr>
            <a:xfrm>
              <a:off x="-1" y="376251"/>
              <a:ext cx="1661161" cy="469838"/>
            </a:xfrm>
            <a:prstGeom prst="rect">
              <a:avLst/>
            </a:prstGeom>
          </p:spPr>
        </p:pic>
      </p:grpSp>
      <p:pic>
        <p:nvPicPr>
          <p:cNvPr id="34" name="Image 33">
            <a:extLst>
              <a:ext uri="{FF2B5EF4-FFF2-40B4-BE49-F238E27FC236}">
                <a16:creationId xmlns:a16="http://schemas.microsoft.com/office/drawing/2014/main" id="{C0F83269-859A-4BD4-929A-35B4BD2DBA1E}"/>
              </a:ext>
            </a:extLst>
          </p:cNvPr>
          <p:cNvPicPr>
            <a:picLocks noChangeAspect="1"/>
          </p:cNvPicPr>
          <p:nvPr userDrawn="1"/>
        </p:nvPicPr>
        <p:blipFill>
          <a:blip r:embed="rId2"/>
          <a:stretch>
            <a:fillRect/>
          </a:stretch>
        </p:blipFill>
        <p:spPr>
          <a:xfrm>
            <a:off x="12078302" y="551220"/>
            <a:ext cx="126762" cy="6306780"/>
          </a:xfrm>
          <a:prstGeom prst="rect">
            <a:avLst/>
          </a:prstGeom>
        </p:spPr>
      </p:pic>
      <p:sp>
        <p:nvSpPr>
          <p:cNvPr id="36" name="Espace réservé du numéro de diapositive 3">
            <a:extLst>
              <a:ext uri="{FF2B5EF4-FFF2-40B4-BE49-F238E27FC236}">
                <a16:creationId xmlns:a16="http://schemas.microsoft.com/office/drawing/2014/main" id="{D88AAD89-74FD-4D65-A67B-2A19AF045A62}"/>
              </a:ext>
            </a:extLst>
          </p:cNvPr>
          <p:cNvSpPr txBox="1">
            <a:spLocks/>
          </p:cNvSpPr>
          <p:nvPr userDrawn="1"/>
        </p:nvSpPr>
        <p:spPr>
          <a:xfrm>
            <a:off x="959742" y="6499933"/>
            <a:ext cx="48081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D385-190A-BC40-9A0E-DDF86BA32CF4}" type="slidenum">
              <a:rPr lang="fr-FR" smtClean="0">
                <a:solidFill>
                  <a:prstClr val="white"/>
                </a:solidFill>
                <a:latin typeface="Calibri" panose="020F0502020204030204"/>
              </a:rPr>
              <a:pPr/>
              <a:t>‹N°›</a:t>
            </a:fld>
            <a:endParaRPr lang="fr-FR">
              <a:solidFill>
                <a:prstClr val="white"/>
              </a:solidFill>
              <a:latin typeface="Calibri" panose="020F0502020204030204"/>
            </a:endParaRPr>
          </a:p>
        </p:txBody>
      </p:sp>
      <p:sp>
        <p:nvSpPr>
          <p:cNvPr id="13" name="Espace réservé du texte 4">
            <a:extLst>
              <a:ext uri="{FF2B5EF4-FFF2-40B4-BE49-F238E27FC236}">
                <a16:creationId xmlns:a16="http://schemas.microsoft.com/office/drawing/2014/main" id="{6F65F27A-02B9-4228-91B0-A79C89CBF29F}"/>
              </a:ext>
            </a:extLst>
          </p:cNvPr>
          <p:cNvSpPr>
            <a:spLocks noGrp="1"/>
          </p:cNvSpPr>
          <p:nvPr>
            <p:ph type="body" sz="quarter" idx="11" hasCustomPrompt="1"/>
          </p:nvPr>
        </p:nvSpPr>
        <p:spPr>
          <a:xfrm>
            <a:off x="2070099" y="611170"/>
            <a:ext cx="9523413" cy="839787"/>
          </a:xfrm>
          <a:ln w="6350">
            <a:solidFill>
              <a:srgbClr val="001B73"/>
            </a:solidFill>
          </a:ln>
        </p:spPr>
        <p:txBody>
          <a:bodyPr anchor="ctr">
            <a:noAutofit/>
          </a:bodyPr>
          <a:lstStyle>
            <a:lvl1pPr>
              <a:defRPr sz="2400" b="0"/>
            </a:lvl1pPr>
          </a:lstStyle>
          <a:p>
            <a:pPr lvl="0"/>
            <a:r>
              <a:rPr lang="fr-FR" dirty="0"/>
              <a:t>CLIQUEZ POUR MODIFIER LES STYLES DU TEXTE DU MASQUE</a:t>
            </a:r>
          </a:p>
        </p:txBody>
      </p:sp>
    </p:spTree>
    <p:extLst>
      <p:ext uri="{BB962C8B-B14F-4D97-AF65-F5344CB8AC3E}">
        <p14:creationId xmlns:p14="http://schemas.microsoft.com/office/powerpoint/2010/main" val="3141408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AFE6DC7-D0B4-4DE3-98C1-1D90D5F94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516152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5" r:id="rId6"/>
    <p:sldLayoutId id="2147483670" r:id="rId7"/>
    <p:sldLayoutId id="2147483672" r:id="rId8"/>
    <p:sldLayoutId id="2147483673"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2" pos="7446">
          <p15:clr>
            <a:srgbClr val="F26B43"/>
          </p15:clr>
        </p15:guide>
        <p15:guide id="3" orient="horz" pos="232">
          <p15:clr>
            <a:srgbClr val="F26B43"/>
          </p15:clr>
        </p15:guide>
        <p15:guide id="4" orient="horz" pos="40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boss.gouv.fr/portail/accueil/avantages-en-nature-et-frais-pro/frais-professionnels.html#titre-chapitre-9---deduction-forfaitai"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boss.gouv.fr/portail/accueil/avantages-en-nature-et-frais-pro/frais-professionnels.html#titre-chapitre-9---deduction-forfaitai-section-3--regles-specifiques-au"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oss.gouv.fr/portail/accueil/avantages-en-nature-et-frais-pro/frais-professionnels.html#titre-chapitre-9---deduction-forfaitai"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boss.gouv.fr/portail/accueil/avantages-en-nature-et-frais-pro/frais-professionnels.html#titre-chapitre-9---deduction-forfaitai"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boss.gouv.fr/portail/accueil/avantages-en-nature-et-frais-pro/frais-professionnels.html#titre-chapitre-9---deduction-forfaitai"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boss.gouv.fr/portail/accueil/avantages-en-nature-et-frais-pro/frais-professionnels.html#titre-chapitre-9---deduction-forfaitai"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hyperlink" Target="https://boss.gouv.fr/portail/accueil/avantages-en-nature-et-frais-pro/frais-professionnels.html#titre-chapitre-9---deduction-forfaitai-section-3--regles-specifiques-au-b-dispositions-applicables-tran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social@fntp.fr"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2.sv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506CD0-4F42-4AF1-A31A-0E1D7E5265A2}"/>
              </a:ext>
            </a:extLst>
          </p:cNvPr>
          <p:cNvSpPr/>
          <p:nvPr/>
        </p:nvSpPr>
        <p:spPr>
          <a:xfrm>
            <a:off x="7762628" y="2508739"/>
            <a:ext cx="2608288" cy="281354"/>
          </a:xfrm>
          <a:prstGeom prst="rect">
            <a:avLst/>
          </a:prstGeom>
          <a:solidFill>
            <a:srgbClr val="001B73"/>
          </a:solidFill>
          <a:ln>
            <a:solidFill>
              <a:srgbClr val="001B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décembre 2023</a:t>
            </a:r>
          </a:p>
        </p:txBody>
      </p:sp>
      <p:sp>
        <p:nvSpPr>
          <p:cNvPr id="6" name="Espace réservé du texte 2">
            <a:extLst>
              <a:ext uri="{FF2B5EF4-FFF2-40B4-BE49-F238E27FC236}">
                <a16:creationId xmlns:a16="http://schemas.microsoft.com/office/drawing/2014/main" id="{365C8A98-59B4-4944-BDD2-4BB05E2693CC}"/>
              </a:ext>
            </a:extLst>
          </p:cNvPr>
          <p:cNvSpPr>
            <a:spLocks noGrp="1"/>
          </p:cNvSpPr>
          <p:nvPr>
            <p:ph type="body" sz="quarter" idx="10"/>
          </p:nvPr>
        </p:nvSpPr>
        <p:spPr>
          <a:xfrm>
            <a:off x="889080" y="2244725"/>
            <a:ext cx="5010150" cy="2368550"/>
          </a:xfrm>
          <a:ln w="19050">
            <a:solidFill>
              <a:srgbClr val="001B73"/>
            </a:solidFill>
          </a:ln>
        </p:spPr>
        <p:txBody>
          <a:bodyPr>
            <a:normAutofit/>
          </a:bodyPr>
          <a:lstStyle/>
          <a:p>
            <a:pPr algn="ctr"/>
            <a:r>
              <a:rPr lang="fr-FR" dirty="0"/>
              <a:t>Édition spéciale du Webinaire </a:t>
            </a:r>
          </a:p>
        </p:txBody>
      </p:sp>
      <p:sp>
        <p:nvSpPr>
          <p:cNvPr id="7" name="Espace réservé du texte 2">
            <a:extLst>
              <a:ext uri="{FF2B5EF4-FFF2-40B4-BE49-F238E27FC236}">
                <a16:creationId xmlns:a16="http://schemas.microsoft.com/office/drawing/2014/main" id="{75D22971-62E4-4817-96D6-681C0DBF78EA}"/>
              </a:ext>
            </a:extLst>
          </p:cNvPr>
          <p:cNvSpPr txBox="1">
            <a:spLocks/>
          </p:cNvSpPr>
          <p:nvPr/>
        </p:nvSpPr>
        <p:spPr>
          <a:xfrm>
            <a:off x="441767" y="5332368"/>
            <a:ext cx="11308466" cy="821803"/>
          </a:xfrm>
          <a:prstGeom prst="rect">
            <a:avLst/>
          </a:prstGeom>
          <a:noFill/>
          <a:ln w="28575">
            <a:solidFill>
              <a:schemeClr val="accent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Futura Condensed Medium" panose="020B0602020204020303"/>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000" dirty="0">
                <a:solidFill>
                  <a:schemeClr val="accent5"/>
                </a:solidFill>
              </a:rPr>
              <a:t>Intervenants : Maud CURIE, Romain BIDAULT &amp; Marjolaine AUZANNEAU</a:t>
            </a:r>
            <a:endParaRPr lang="fr-FR" sz="1800" dirty="0">
              <a:solidFill>
                <a:schemeClr val="accent5"/>
              </a:solidFill>
            </a:endParaRPr>
          </a:p>
        </p:txBody>
      </p:sp>
      <p:sp>
        <p:nvSpPr>
          <p:cNvPr id="3" name="ZoneTexte 2">
            <a:extLst>
              <a:ext uri="{FF2B5EF4-FFF2-40B4-BE49-F238E27FC236}">
                <a16:creationId xmlns:a16="http://schemas.microsoft.com/office/drawing/2014/main" id="{5F632EAA-1583-9B02-310F-C4F34D82158F}"/>
              </a:ext>
            </a:extLst>
          </p:cNvPr>
          <p:cNvSpPr txBox="1"/>
          <p:nvPr/>
        </p:nvSpPr>
        <p:spPr>
          <a:xfrm>
            <a:off x="6096000" y="3184067"/>
            <a:ext cx="5660531" cy="1754326"/>
          </a:xfrm>
          <a:prstGeom prst="rect">
            <a:avLst/>
          </a:prstGeom>
          <a:noFill/>
        </p:spPr>
        <p:txBody>
          <a:bodyPr wrap="square" rtlCol="0">
            <a:spAutoFit/>
          </a:bodyPr>
          <a:lstStyle/>
          <a:p>
            <a:pPr algn="ctr"/>
            <a:r>
              <a:rPr lang="fr-FR" sz="3600" b="1" dirty="0">
                <a:solidFill>
                  <a:srgbClr val="E46C0A"/>
                </a:solidFill>
                <a:latin typeface="Dosis" pitchFamily="2" charset="0"/>
              </a:rPr>
              <a:t>La déduction forfaitaire spécifique (DFS) </a:t>
            </a:r>
            <a:br>
              <a:rPr lang="fr-FR" sz="3600" b="1" dirty="0">
                <a:solidFill>
                  <a:srgbClr val="E46C0A"/>
                </a:solidFill>
                <a:latin typeface="Dosis" pitchFamily="2" charset="0"/>
              </a:rPr>
            </a:br>
            <a:r>
              <a:rPr lang="fr-FR" sz="3600" b="1" dirty="0">
                <a:solidFill>
                  <a:srgbClr val="E46C0A"/>
                </a:solidFill>
                <a:latin typeface="Dosis" pitchFamily="2" charset="0"/>
              </a:rPr>
              <a:t>Evolutions au 1</a:t>
            </a:r>
            <a:r>
              <a:rPr lang="fr-FR" sz="3600" b="1" baseline="30000" dirty="0">
                <a:solidFill>
                  <a:srgbClr val="E46C0A"/>
                </a:solidFill>
                <a:latin typeface="Dosis" pitchFamily="2" charset="0"/>
              </a:rPr>
              <a:t>er</a:t>
            </a:r>
            <a:r>
              <a:rPr lang="fr-FR" sz="3600" b="1" dirty="0">
                <a:solidFill>
                  <a:srgbClr val="E46C0A"/>
                </a:solidFill>
                <a:latin typeface="Dosis" pitchFamily="2" charset="0"/>
              </a:rPr>
              <a:t> janvier 2024</a:t>
            </a:r>
          </a:p>
        </p:txBody>
      </p:sp>
    </p:spTree>
    <p:extLst>
      <p:ext uri="{BB962C8B-B14F-4D97-AF65-F5344CB8AC3E}">
        <p14:creationId xmlns:p14="http://schemas.microsoft.com/office/powerpoint/2010/main" val="185781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pitchFamily="2" charset="0"/>
              </a:rPr>
              <a:t>3. COMMENT METTRE EN ŒUVRE LA DFS ?</a:t>
            </a:r>
            <a:endParaRPr lang="fr-FR" sz="2800" b="1" dirty="0">
              <a:latin typeface="Work Sans Light" pitchFamily="2" charset="0"/>
            </a:endParaRPr>
          </a:p>
        </p:txBody>
      </p:sp>
    </p:spTree>
    <p:extLst>
      <p:ext uri="{BB962C8B-B14F-4D97-AF65-F5344CB8AC3E}">
        <p14:creationId xmlns:p14="http://schemas.microsoft.com/office/powerpoint/2010/main" val="45000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910CE81-95BF-B216-7910-CB49F14D886D}"/>
              </a:ext>
            </a:extLst>
          </p:cNvPr>
          <p:cNvSpPr>
            <a:spLocks noGrp="1"/>
          </p:cNvSpPr>
          <p:nvPr>
            <p:ph type="body" sz="quarter" idx="11"/>
          </p:nvPr>
        </p:nvSpPr>
        <p:spPr/>
        <p:txBody>
          <a:bodyPr/>
          <a:lstStyle/>
          <a:p>
            <a:pPr algn="ctr"/>
            <a:r>
              <a:rPr lang="fr-FR" dirty="0"/>
              <a:t>MISE EN ŒUVRE ET INFORMATION AVANT LE 1</a:t>
            </a:r>
            <a:r>
              <a:rPr lang="fr-FR" baseline="30000" dirty="0"/>
              <a:t>ER</a:t>
            </a:r>
            <a:r>
              <a:rPr lang="fr-FR" dirty="0"/>
              <a:t> JANVIER 2023</a:t>
            </a:r>
          </a:p>
        </p:txBody>
      </p:sp>
      <p:sp>
        <p:nvSpPr>
          <p:cNvPr id="5" name="Rectangle : coins arrondis 4">
            <a:extLst>
              <a:ext uri="{FF2B5EF4-FFF2-40B4-BE49-F238E27FC236}">
                <a16:creationId xmlns:a16="http://schemas.microsoft.com/office/drawing/2014/main" id="{AEC70560-A0AF-A040-9827-2F98E63E62CB}"/>
              </a:ext>
            </a:extLst>
          </p:cNvPr>
          <p:cNvSpPr/>
          <p:nvPr/>
        </p:nvSpPr>
        <p:spPr>
          <a:xfrm>
            <a:off x="4206799" y="2034621"/>
            <a:ext cx="5610220" cy="479000"/>
          </a:xfrm>
          <a:prstGeom prst="round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latin typeface="WORK SANS LIGHT ROMAN" pitchFamily="2" charset="0"/>
              </a:rPr>
              <a:t>L’employeur qui décide d’opter pour l’application de la DFS doit : </a:t>
            </a:r>
          </a:p>
        </p:txBody>
      </p:sp>
      <p:sp>
        <p:nvSpPr>
          <p:cNvPr id="6" name="Rectangle : coins arrondis 5">
            <a:extLst>
              <a:ext uri="{FF2B5EF4-FFF2-40B4-BE49-F238E27FC236}">
                <a16:creationId xmlns:a16="http://schemas.microsoft.com/office/drawing/2014/main" id="{8407F9F1-18EA-DF31-2A0C-87B241ECE5E9}"/>
              </a:ext>
            </a:extLst>
          </p:cNvPr>
          <p:cNvSpPr/>
          <p:nvPr/>
        </p:nvSpPr>
        <p:spPr>
          <a:xfrm>
            <a:off x="2625505" y="1553002"/>
            <a:ext cx="8772808" cy="3995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600" b="1" dirty="0">
                <a:solidFill>
                  <a:schemeClr val="tx1"/>
                </a:solidFill>
                <a:latin typeface="WORK SANS LIGHT ROMAN" pitchFamily="2" charset="0"/>
              </a:rPr>
              <a:t>Principe : la DFS n’est pas applicable de plein droit.</a:t>
            </a:r>
          </a:p>
        </p:txBody>
      </p:sp>
      <p:sp>
        <p:nvSpPr>
          <p:cNvPr id="7" name="Rectangle : coins arrondis 6">
            <a:extLst>
              <a:ext uri="{FF2B5EF4-FFF2-40B4-BE49-F238E27FC236}">
                <a16:creationId xmlns:a16="http://schemas.microsoft.com/office/drawing/2014/main" id="{4FFB31D7-D750-7F3B-CA47-43E560A395D4}"/>
              </a:ext>
            </a:extLst>
          </p:cNvPr>
          <p:cNvSpPr/>
          <p:nvPr/>
        </p:nvSpPr>
        <p:spPr>
          <a:xfrm>
            <a:off x="2093294" y="2641136"/>
            <a:ext cx="2371734" cy="1533484"/>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latin typeface="WORK SANS LIGHT ROMAN" pitchFamily="2" charset="0"/>
              </a:rPr>
              <a:t>Conclure un accord collectif de travail prévoyant explicitement le recours à la DFS </a:t>
            </a:r>
          </a:p>
        </p:txBody>
      </p:sp>
      <p:sp>
        <p:nvSpPr>
          <p:cNvPr id="8" name="Rectangle : coins arrondis 7">
            <a:extLst>
              <a:ext uri="{FF2B5EF4-FFF2-40B4-BE49-F238E27FC236}">
                <a16:creationId xmlns:a16="http://schemas.microsoft.com/office/drawing/2014/main" id="{DB90F27E-9B0C-CDB7-A6FB-5111D74E89CD}"/>
              </a:ext>
            </a:extLst>
          </p:cNvPr>
          <p:cNvSpPr/>
          <p:nvPr/>
        </p:nvSpPr>
        <p:spPr>
          <a:xfrm>
            <a:off x="5342087" y="2689659"/>
            <a:ext cx="3019121" cy="1478682"/>
          </a:xfrm>
          <a:prstGeom prst="round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sz="1600" dirty="0">
                <a:latin typeface="WORK SANS LIGHT ROMAN" pitchFamily="2" charset="0"/>
              </a:rPr>
              <a:t>Obtenir </a:t>
            </a:r>
            <a:r>
              <a:rPr lang="fr-FR" sz="1600" b="1" u="sng" dirty="0">
                <a:latin typeface="WORK SANS LIGHT ROMAN" pitchFamily="2" charset="0"/>
              </a:rPr>
              <a:t>l’accord</a:t>
            </a:r>
            <a:r>
              <a:rPr lang="fr-FR" sz="1600" dirty="0">
                <a:latin typeface="WORK SANS LIGHT ROMAN" pitchFamily="2" charset="0"/>
              </a:rPr>
              <a:t> du comité d'entreprise, des délégués du personnel ou du comité social et économique (Accord avec le CSE, Avis etc….) </a:t>
            </a:r>
          </a:p>
        </p:txBody>
      </p:sp>
      <p:sp>
        <p:nvSpPr>
          <p:cNvPr id="9" name="Rectangle : coins arrondis 8">
            <a:extLst>
              <a:ext uri="{FF2B5EF4-FFF2-40B4-BE49-F238E27FC236}">
                <a16:creationId xmlns:a16="http://schemas.microsoft.com/office/drawing/2014/main" id="{0ADE2A9C-AC1D-DAF5-B907-287C11C29A17}"/>
              </a:ext>
            </a:extLst>
          </p:cNvPr>
          <p:cNvSpPr/>
          <p:nvPr/>
        </p:nvSpPr>
        <p:spPr>
          <a:xfrm>
            <a:off x="9583463" y="2689659"/>
            <a:ext cx="2111445" cy="1355453"/>
          </a:xfrm>
          <a:prstGeom prst="roundRect">
            <a:avLst/>
          </a:prstGeom>
          <a:solidFill>
            <a:srgbClr val="4ED2CC"/>
          </a:solidFill>
          <a:ln>
            <a:solidFill>
              <a:srgbClr val="4ED2C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1600" dirty="0">
                <a:latin typeface="WORK SANS LIGHT ROMAN" pitchFamily="2" charset="0"/>
              </a:rPr>
              <a:t>Obtenir le consentement du salarié  </a:t>
            </a:r>
            <a:r>
              <a:rPr lang="fr-FR" sz="1600" b="1" dirty="0">
                <a:solidFill>
                  <a:srgbClr val="FF0000"/>
                </a:solidFill>
                <a:latin typeface="WORK SANS LIGHT ROMAN" pitchFamily="2" charset="0"/>
              </a:rPr>
              <a:t>chaque année</a:t>
            </a:r>
            <a:r>
              <a:rPr lang="fr-FR" sz="1600" b="1" dirty="0">
                <a:latin typeface="WORK SANS LIGHT ROMAN" pitchFamily="2" charset="0"/>
              </a:rPr>
              <a:t> </a:t>
            </a:r>
            <a:r>
              <a:rPr lang="fr-FR" sz="1600" dirty="0">
                <a:latin typeface="WORK SANS LIGHT ROMAN" pitchFamily="2" charset="0"/>
              </a:rPr>
              <a:t>et par tout moyen</a:t>
            </a:r>
          </a:p>
        </p:txBody>
      </p:sp>
      <p:sp>
        <p:nvSpPr>
          <p:cNvPr id="10" name="Ellipse 9">
            <a:extLst>
              <a:ext uri="{FF2B5EF4-FFF2-40B4-BE49-F238E27FC236}">
                <a16:creationId xmlns:a16="http://schemas.microsoft.com/office/drawing/2014/main" id="{C76F33CE-C96A-3081-4145-3C76700E555B}"/>
              </a:ext>
            </a:extLst>
          </p:cNvPr>
          <p:cNvSpPr/>
          <p:nvPr/>
        </p:nvSpPr>
        <p:spPr>
          <a:xfrm>
            <a:off x="4509197" y="3028607"/>
            <a:ext cx="771809" cy="57261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WORK SANS LIGHT ROMAN" pitchFamily="2" charset="0"/>
              </a:rPr>
              <a:t>OU</a:t>
            </a:r>
          </a:p>
        </p:txBody>
      </p:sp>
      <p:sp>
        <p:nvSpPr>
          <p:cNvPr id="11" name="Ellipse 10">
            <a:extLst>
              <a:ext uri="{FF2B5EF4-FFF2-40B4-BE49-F238E27FC236}">
                <a16:creationId xmlns:a16="http://schemas.microsoft.com/office/drawing/2014/main" id="{1ED675CA-7BD3-E370-C1B5-C61FB6114134}"/>
              </a:ext>
            </a:extLst>
          </p:cNvPr>
          <p:cNvSpPr/>
          <p:nvPr/>
        </p:nvSpPr>
        <p:spPr>
          <a:xfrm>
            <a:off x="8422289" y="3152492"/>
            <a:ext cx="1074677" cy="479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latin typeface="WORK SANS LIGHT ROMAN" pitchFamily="2" charset="0"/>
              </a:rPr>
              <a:t>À défaut</a:t>
            </a:r>
          </a:p>
        </p:txBody>
      </p:sp>
      <p:sp>
        <p:nvSpPr>
          <p:cNvPr id="13" name="Rectangle : coins arrondis 12">
            <a:extLst>
              <a:ext uri="{FF2B5EF4-FFF2-40B4-BE49-F238E27FC236}">
                <a16:creationId xmlns:a16="http://schemas.microsoft.com/office/drawing/2014/main" id="{6F84E5AA-BD5B-569E-6799-87DABF791689}"/>
              </a:ext>
            </a:extLst>
          </p:cNvPr>
          <p:cNvSpPr/>
          <p:nvPr/>
        </p:nvSpPr>
        <p:spPr>
          <a:xfrm>
            <a:off x="8919616" y="4448836"/>
            <a:ext cx="3200430" cy="1896763"/>
          </a:xfrm>
          <a:prstGeom prst="roundRect">
            <a:avLst/>
          </a:prstGeom>
          <a:solidFill>
            <a:srgbClr val="4ED2CC"/>
          </a:solidFill>
          <a:ln>
            <a:solidFill>
              <a:srgbClr val="4ED2CC"/>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fr-FR" sz="1400" dirty="0">
                <a:latin typeface="Work Sans Light" pitchFamily="2" charset="0"/>
              </a:rPr>
              <a:t>Mettre une œuvre une procédure consistant à </a:t>
            </a:r>
            <a:r>
              <a:rPr lang="fr-FR" sz="1400" b="1" dirty="0">
                <a:latin typeface="Work Sans Light" pitchFamily="2" charset="0"/>
              </a:rPr>
              <a:t>informer chaque salarié concerné,</a:t>
            </a:r>
            <a:r>
              <a:rPr lang="fr-FR" sz="1400" dirty="0">
                <a:latin typeface="Work Sans Light" pitchFamily="2" charset="0"/>
              </a:rPr>
              <a:t> par tout moyen donnant date certaine à cette consultation, du dispositif et de ses conséquences sur la </a:t>
            </a:r>
            <a:r>
              <a:rPr lang="fr-FR" sz="1400" b="1" dirty="0">
                <a:latin typeface="Work Sans Light" pitchFamily="2" charset="0"/>
              </a:rPr>
              <a:t>validation de ses droits aux assurances sociales (ex : retraite</a:t>
            </a:r>
            <a:r>
              <a:rPr lang="fr-FR" sz="1400" dirty="0">
                <a:latin typeface="Work Sans Light" pitchFamily="2" charset="0"/>
              </a:rPr>
              <a:t>).</a:t>
            </a:r>
          </a:p>
        </p:txBody>
      </p:sp>
      <p:sp>
        <p:nvSpPr>
          <p:cNvPr id="15" name="Rectangle : coins arrondis 14">
            <a:extLst>
              <a:ext uri="{FF2B5EF4-FFF2-40B4-BE49-F238E27FC236}">
                <a16:creationId xmlns:a16="http://schemas.microsoft.com/office/drawing/2014/main" id="{91EFAA58-2E24-084A-9DE2-D2972EE7E68E}"/>
              </a:ext>
            </a:extLst>
          </p:cNvPr>
          <p:cNvSpPr/>
          <p:nvPr/>
        </p:nvSpPr>
        <p:spPr>
          <a:xfrm>
            <a:off x="98176" y="1235591"/>
            <a:ext cx="1609806" cy="1793016"/>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latin typeface="Work Sans Light" pitchFamily="2" charset="0"/>
              </a:rPr>
              <a:t>Dispositions applicables avant le 1</a:t>
            </a:r>
            <a:r>
              <a:rPr lang="fr-FR" sz="1400" b="1" baseline="30000" dirty="0">
                <a:latin typeface="Work Sans Light" pitchFamily="2" charset="0"/>
              </a:rPr>
              <a:t>er</a:t>
            </a:r>
            <a:r>
              <a:rPr lang="fr-FR" sz="1400" b="1" dirty="0">
                <a:latin typeface="Work Sans Light" pitchFamily="2" charset="0"/>
              </a:rPr>
              <a:t> janvier 2023 (BOSS, frais professionnels, chapitre 9, section 2).</a:t>
            </a:r>
          </a:p>
        </p:txBody>
      </p:sp>
      <p:sp>
        <p:nvSpPr>
          <p:cNvPr id="16" name="Rectangle : coins arrondis 15">
            <a:extLst>
              <a:ext uri="{FF2B5EF4-FFF2-40B4-BE49-F238E27FC236}">
                <a16:creationId xmlns:a16="http://schemas.microsoft.com/office/drawing/2014/main" id="{45126347-182D-B124-A811-71C8B54AFD03}"/>
              </a:ext>
            </a:extLst>
          </p:cNvPr>
          <p:cNvSpPr/>
          <p:nvPr/>
        </p:nvSpPr>
        <p:spPr>
          <a:xfrm>
            <a:off x="5361178" y="4609515"/>
            <a:ext cx="2936955" cy="842755"/>
          </a:xfrm>
          <a:prstGeom prst="round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b="1" u="sng" dirty="0">
                <a:latin typeface="WORK SANS LIGHT ROMAN" pitchFamily="2" charset="0"/>
              </a:rPr>
              <a:t>Informer </a:t>
            </a:r>
            <a:r>
              <a:rPr lang="fr-FR" sz="1600" dirty="0">
                <a:latin typeface="WORK SANS LIGHT ROMAN" pitchFamily="2" charset="0"/>
              </a:rPr>
              <a:t>le</a:t>
            </a:r>
            <a:r>
              <a:rPr lang="fr-FR" sz="1600" b="1" dirty="0">
                <a:latin typeface="WORK SANS LIGHT ROMAN" pitchFamily="2" charset="0"/>
              </a:rPr>
              <a:t> </a:t>
            </a:r>
            <a:r>
              <a:rPr lang="fr-FR" sz="1600" dirty="0">
                <a:latin typeface="WORK SANS LIGHT ROMAN" pitchFamily="2" charset="0"/>
              </a:rPr>
              <a:t>CSE des conséquences du recours à la DFS.</a:t>
            </a:r>
          </a:p>
        </p:txBody>
      </p:sp>
      <p:sp>
        <p:nvSpPr>
          <p:cNvPr id="18" name="Parenthèse ouvrante 17">
            <a:extLst>
              <a:ext uri="{FF2B5EF4-FFF2-40B4-BE49-F238E27FC236}">
                <a16:creationId xmlns:a16="http://schemas.microsoft.com/office/drawing/2014/main" id="{18D42734-399F-8459-CAB7-035680C75A58}"/>
              </a:ext>
            </a:extLst>
          </p:cNvPr>
          <p:cNvSpPr/>
          <p:nvPr/>
        </p:nvSpPr>
        <p:spPr>
          <a:xfrm>
            <a:off x="1997869" y="2556823"/>
            <a:ext cx="444337" cy="169582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WORK SANS LIGHT ROMAN" pitchFamily="2" charset="0"/>
            </a:endParaRPr>
          </a:p>
        </p:txBody>
      </p:sp>
      <p:sp>
        <p:nvSpPr>
          <p:cNvPr id="19" name="Parenthèse ouvrante 18">
            <a:extLst>
              <a:ext uri="{FF2B5EF4-FFF2-40B4-BE49-F238E27FC236}">
                <a16:creationId xmlns:a16="http://schemas.microsoft.com/office/drawing/2014/main" id="{07C1F398-288D-9E5B-A46B-98318F79B00D}"/>
              </a:ext>
            </a:extLst>
          </p:cNvPr>
          <p:cNvSpPr/>
          <p:nvPr/>
        </p:nvSpPr>
        <p:spPr>
          <a:xfrm>
            <a:off x="1997869" y="4273202"/>
            <a:ext cx="474093" cy="1801262"/>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WORK SANS LIGHT ROMAN" pitchFamily="2" charset="0"/>
            </a:endParaRPr>
          </a:p>
        </p:txBody>
      </p:sp>
      <p:sp>
        <p:nvSpPr>
          <p:cNvPr id="20" name="ZoneTexte 19">
            <a:extLst>
              <a:ext uri="{FF2B5EF4-FFF2-40B4-BE49-F238E27FC236}">
                <a16:creationId xmlns:a16="http://schemas.microsoft.com/office/drawing/2014/main" id="{4D16B9D4-B322-DAC3-6F56-12EF1823353A}"/>
              </a:ext>
            </a:extLst>
          </p:cNvPr>
          <p:cNvSpPr txBox="1"/>
          <p:nvPr/>
        </p:nvSpPr>
        <p:spPr>
          <a:xfrm rot="16200000">
            <a:off x="761253" y="3177003"/>
            <a:ext cx="2093054" cy="369332"/>
          </a:xfrm>
          <a:prstGeom prst="rect">
            <a:avLst/>
          </a:prstGeom>
          <a:noFill/>
        </p:spPr>
        <p:txBody>
          <a:bodyPr wrap="square" rtlCol="0">
            <a:spAutoFit/>
          </a:bodyPr>
          <a:lstStyle/>
          <a:p>
            <a:r>
              <a:rPr lang="fr-FR" b="1" dirty="0">
                <a:latin typeface="WORK SANS LIGHT ROMAN" pitchFamily="2" charset="0"/>
              </a:rPr>
              <a:t>Mise en œuvre</a:t>
            </a:r>
          </a:p>
        </p:txBody>
      </p:sp>
      <p:sp>
        <p:nvSpPr>
          <p:cNvPr id="21" name="ZoneTexte 20">
            <a:extLst>
              <a:ext uri="{FF2B5EF4-FFF2-40B4-BE49-F238E27FC236}">
                <a16:creationId xmlns:a16="http://schemas.microsoft.com/office/drawing/2014/main" id="{05165566-6FA0-1A2F-E65F-F2C0363FFB6B}"/>
              </a:ext>
            </a:extLst>
          </p:cNvPr>
          <p:cNvSpPr txBox="1"/>
          <p:nvPr/>
        </p:nvSpPr>
        <p:spPr>
          <a:xfrm rot="16200000">
            <a:off x="1002210" y="5009499"/>
            <a:ext cx="1562475" cy="369332"/>
          </a:xfrm>
          <a:prstGeom prst="rect">
            <a:avLst/>
          </a:prstGeom>
          <a:noFill/>
        </p:spPr>
        <p:txBody>
          <a:bodyPr wrap="square" rtlCol="0">
            <a:spAutoFit/>
          </a:bodyPr>
          <a:lstStyle/>
          <a:p>
            <a:r>
              <a:rPr lang="fr-FR" b="1" dirty="0">
                <a:latin typeface="WORK SANS LIGHT ROMAN" pitchFamily="2" charset="0"/>
              </a:rPr>
              <a:t>Information</a:t>
            </a:r>
          </a:p>
        </p:txBody>
      </p:sp>
      <p:sp>
        <p:nvSpPr>
          <p:cNvPr id="4" name="Signe Plus 3">
            <a:extLst>
              <a:ext uri="{FF2B5EF4-FFF2-40B4-BE49-F238E27FC236}">
                <a16:creationId xmlns:a16="http://schemas.microsoft.com/office/drawing/2014/main" id="{B017599E-4F44-ACA3-2034-E13ABE082B62}"/>
              </a:ext>
            </a:extLst>
          </p:cNvPr>
          <p:cNvSpPr/>
          <p:nvPr/>
        </p:nvSpPr>
        <p:spPr>
          <a:xfrm>
            <a:off x="6668767" y="4234724"/>
            <a:ext cx="365760" cy="3363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igne Plus 11">
            <a:extLst>
              <a:ext uri="{FF2B5EF4-FFF2-40B4-BE49-F238E27FC236}">
                <a16:creationId xmlns:a16="http://schemas.microsoft.com/office/drawing/2014/main" id="{F323ABE4-3CB0-9C65-682F-91C27409A6ED}"/>
              </a:ext>
            </a:extLst>
          </p:cNvPr>
          <p:cNvSpPr/>
          <p:nvPr/>
        </p:nvSpPr>
        <p:spPr>
          <a:xfrm>
            <a:off x="10456305" y="4086887"/>
            <a:ext cx="365760" cy="33631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Avertissement contour">
            <a:extLst>
              <a:ext uri="{FF2B5EF4-FFF2-40B4-BE49-F238E27FC236}">
                <a16:creationId xmlns:a16="http://schemas.microsoft.com/office/drawing/2014/main" id="{550F52FD-7C26-AD11-4AE8-31B08A81E4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0037" y="6066898"/>
            <a:ext cx="705845" cy="705845"/>
          </a:xfrm>
          <a:prstGeom prst="rect">
            <a:avLst/>
          </a:prstGeom>
        </p:spPr>
      </p:pic>
      <p:sp>
        <p:nvSpPr>
          <p:cNvPr id="17" name="ZoneTexte 16">
            <a:extLst>
              <a:ext uri="{FF2B5EF4-FFF2-40B4-BE49-F238E27FC236}">
                <a16:creationId xmlns:a16="http://schemas.microsoft.com/office/drawing/2014/main" id="{AD1818DB-AC1A-51AE-E487-4CCB41875B27}"/>
              </a:ext>
            </a:extLst>
          </p:cNvPr>
          <p:cNvSpPr txBox="1"/>
          <p:nvPr/>
        </p:nvSpPr>
        <p:spPr>
          <a:xfrm>
            <a:off x="2824884" y="6187968"/>
            <a:ext cx="5343511" cy="584775"/>
          </a:xfrm>
          <a:prstGeom prst="rect">
            <a:avLst/>
          </a:prstGeom>
          <a:noFill/>
        </p:spPr>
        <p:txBody>
          <a:bodyPr wrap="square" rtlCol="0">
            <a:spAutoFit/>
          </a:bodyPr>
          <a:lstStyle/>
          <a:p>
            <a:pPr algn="ctr"/>
            <a:r>
              <a:rPr lang="fr-FR" sz="1600" b="1" dirty="0">
                <a:latin typeface="Work Sans Light" pitchFamily="2" charset="0"/>
              </a:rPr>
              <a:t>Ce droit d’option peut être révisé par l’entreprise en fin d’année </a:t>
            </a:r>
          </a:p>
        </p:txBody>
      </p:sp>
    </p:spTree>
    <p:extLst>
      <p:ext uri="{BB962C8B-B14F-4D97-AF65-F5344CB8AC3E}">
        <p14:creationId xmlns:p14="http://schemas.microsoft.com/office/powerpoint/2010/main" val="250280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pitchFamily="2" charset="0"/>
              </a:rPr>
              <a:t>4. COMMENT SE TRADUIT LA DFS EN PAYE ?</a:t>
            </a:r>
            <a:endParaRPr lang="fr-FR" sz="2800" b="1" dirty="0">
              <a:latin typeface="Work Sans Light" pitchFamily="2" charset="0"/>
            </a:endParaRPr>
          </a:p>
        </p:txBody>
      </p:sp>
    </p:spTree>
    <p:extLst>
      <p:ext uri="{BB962C8B-B14F-4D97-AF65-F5344CB8AC3E}">
        <p14:creationId xmlns:p14="http://schemas.microsoft.com/office/powerpoint/2010/main" val="263019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COMMENT SE TRADUIT L’APPLICATION DE LA DFS EN PAYE ?</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923273" y="1234908"/>
            <a:ext cx="1816768" cy="281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Etape 1</a:t>
            </a:r>
          </a:p>
        </p:txBody>
      </p:sp>
      <p:sp>
        <p:nvSpPr>
          <p:cNvPr id="6" name="Rectangle 5">
            <a:extLst>
              <a:ext uri="{FF2B5EF4-FFF2-40B4-BE49-F238E27FC236}">
                <a16:creationId xmlns:a16="http://schemas.microsoft.com/office/drawing/2014/main" id="{6994D81E-362F-5B90-46CC-60C0D857A405}"/>
              </a:ext>
            </a:extLst>
          </p:cNvPr>
          <p:cNvSpPr/>
          <p:nvPr/>
        </p:nvSpPr>
        <p:spPr>
          <a:xfrm>
            <a:off x="3156009" y="1603540"/>
            <a:ext cx="7375358" cy="50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Work Sans Light" pitchFamily="2" charset="0"/>
              </a:rPr>
              <a:t>Certains frais professionnels sont réintégrés dans l’assiette des cotisations de Sécurité sociale (« principe de non cumul »)</a:t>
            </a:r>
          </a:p>
        </p:txBody>
      </p:sp>
      <p:sp>
        <p:nvSpPr>
          <p:cNvPr id="9" name="Rectangle : coins arrondis 8">
            <a:extLst>
              <a:ext uri="{FF2B5EF4-FFF2-40B4-BE49-F238E27FC236}">
                <a16:creationId xmlns:a16="http://schemas.microsoft.com/office/drawing/2014/main" id="{D43EA78D-2929-8377-6BC4-1C8DFFB2F25A}"/>
              </a:ext>
            </a:extLst>
          </p:cNvPr>
          <p:cNvSpPr/>
          <p:nvPr/>
        </p:nvSpPr>
        <p:spPr>
          <a:xfrm>
            <a:off x="2378874" y="2321086"/>
            <a:ext cx="6340643" cy="427347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just"/>
            <a:r>
              <a:rPr lang="fr-FR" sz="1200" b="1" dirty="0">
                <a:latin typeface="WORK SANS LIGHT ROMAN" pitchFamily="2" charset="0"/>
              </a:rPr>
              <a:t>Ne doivent </a:t>
            </a:r>
            <a:r>
              <a:rPr lang="fr-FR" sz="1200" b="1" u="sng" dirty="0">
                <a:latin typeface="WORK SANS LIGHT ROMAN" pitchFamily="2" charset="0"/>
              </a:rPr>
              <a:t>pas</a:t>
            </a:r>
            <a:r>
              <a:rPr lang="fr-FR" sz="1200" b="1" dirty="0">
                <a:latin typeface="WORK SANS LIGHT ROMAN" pitchFamily="2" charset="0"/>
              </a:rPr>
              <a:t> être réintégrés dans l’assiette les allocations et indemnités suivantes</a:t>
            </a:r>
            <a:r>
              <a:rPr lang="fr-FR" sz="1200" dirty="0">
                <a:latin typeface="WORK SANS LIGHT ROMAN" pitchFamily="2" charset="0"/>
              </a:rPr>
              <a:t> (arrêté du 25 juil. 2005) – </a:t>
            </a:r>
            <a:r>
              <a:rPr lang="fr-FR" sz="1200" i="1" dirty="0">
                <a:latin typeface="WORK SANS LIGHT ROMAN" pitchFamily="2" charset="0"/>
              </a:rPr>
              <a:t>liste non exhaustive </a:t>
            </a:r>
            <a:r>
              <a:rPr lang="fr-FR" sz="1200" dirty="0">
                <a:latin typeface="WORK SANS LIGHT ROMAN" pitchFamily="2" charset="0"/>
              </a:rPr>
              <a:t>:</a:t>
            </a:r>
          </a:p>
          <a:p>
            <a:pPr marL="285750" indent="-285750" algn="just">
              <a:buFontTx/>
              <a:buChar char="-"/>
            </a:pPr>
            <a:r>
              <a:rPr lang="fr-FR" sz="1200" dirty="0">
                <a:solidFill>
                  <a:schemeClr val="accent1"/>
                </a:solidFill>
                <a:latin typeface="WORK SANS LIGHT ROMAN" pitchFamily="2" charset="0"/>
              </a:rPr>
              <a:t>IGD</a:t>
            </a:r>
            <a:r>
              <a:rPr lang="fr-FR" sz="1200" dirty="0">
                <a:latin typeface="WORK SANS LIGHT ROMAN" pitchFamily="2" charset="0"/>
              </a:rPr>
              <a:t> allouées aux ouvriers non sédentaires</a:t>
            </a:r>
          </a:p>
          <a:p>
            <a:pPr marL="285750" indent="-285750" algn="just">
              <a:buFontTx/>
              <a:buChar char="-"/>
            </a:pPr>
            <a:r>
              <a:rPr lang="fr-FR" sz="1200" dirty="0">
                <a:latin typeface="WORK SANS LIGHT ROMAN" pitchFamily="2" charset="0"/>
              </a:rPr>
              <a:t>La </a:t>
            </a:r>
            <a:r>
              <a:rPr lang="fr-FR" sz="1200" dirty="0">
                <a:solidFill>
                  <a:schemeClr val="accent1"/>
                </a:solidFill>
                <a:latin typeface="WORK SANS LIGHT ROMAN" pitchFamily="2" charset="0"/>
              </a:rPr>
              <a:t>prise en charge obligatoire de 50 % du coût des titres de transport </a:t>
            </a:r>
            <a:r>
              <a:rPr lang="fr-FR" sz="1200" dirty="0">
                <a:latin typeface="WORK SANS LIGHT ROMAN" pitchFamily="2" charset="0"/>
              </a:rPr>
              <a:t>des salariés ou la prime de transport de 4 euros </a:t>
            </a:r>
          </a:p>
          <a:p>
            <a:pPr marL="285750" indent="-285750" algn="just">
              <a:buFontTx/>
              <a:buChar char="-"/>
            </a:pPr>
            <a:r>
              <a:rPr lang="fr-FR" sz="1200" dirty="0">
                <a:latin typeface="WORK SANS LIGHT ROMAN" pitchFamily="2" charset="0"/>
              </a:rPr>
              <a:t>La </a:t>
            </a:r>
            <a:r>
              <a:rPr lang="fr-FR" sz="1200" dirty="0">
                <a:solidFill>
                  <a:schemeClr val="accent1"/>
                </a:solidFill>
                <a:latin typeface="WORK SANS LIGHT ROMAN" pitchFamily="2" charset="0"/>
              </a:rPr>
              <a:t>part patronale servant au financement des titres restaurant  </a:t>
            </a:r>
            <a:r>
              <a:rPr lang="fr-FR" sz="1200" dirty="0">
                <a:latin typeface="WORK SANS LIGHT ROMAN" pitchFamily="2" charset="0"/>
              </a:rPr>
              <a:t>(sous réserve du respect des conditions d’exonération applicables) </a:t>
            </a:r>
          </a:p>
          <a:p>
            <a:pPr marL="285750" indent="-285750" algn="just">
              <a:buFontTx/>
              <a:buChar char="-"/>
            </a:pPr>
            <a:r>
              <a:rPr lang="fr-FR" sz="1200" dirty="0">
                <a:latin typeface="WORK SANS LIGHT ROMAN" pitchFamily="2" charset="0"/>
              </a:rPr>
              <a:t>Les </a:t>
            </a:r>
            <a:r>
              <a:rPr lang="fr-FR" sz="1200" dirty="0">
                <a:solidFill>
                  <a:schemeClr val="accent1"/>
                </a:solidFill>
                <a:latin typeface="WORK SANS LIGHT ROMAN" pitchFamily="2" charset="0"/>
              </a:rPr>
              <a:t>frais de transport exposés à l’occasion des voyages de début et de fin de chantier</a:t>
            </a:r>
            <a:r>
              <a:rPr lang="fr-FR" sz="1200" dirty="0">
                <a:latin typeface="WORK SANS LIGHT ROMAN" pitchFamily="2" charset="0"/>
              </a:rPr>
              <a:t> ainsi que les </a:t>
            </a:r>
            <a:r>
              <a:rPr lang="fr-FR" sz="1200" dirty="0">
                <a:solidFill>
                  <a:schemeClr val="accent1"/>
                </a:solidFill>
                <a:latin typeface="WORK SANS LIGHT ROMAN" pitchFamily="2" charset="0"/>
              </a:rPr>
              <a:t>voyages de détente </a:t>
            </a:r>
            <a:r>
              <a:rPr lang="fr-FR" sz="1200" dirty="0">
                <a:solidFill>
                  <a:schemeClr val="tx1"/>
                </a:solidFill>
                <a:latin typeface="WORK SANS LIGHT ROMAN" pitchFamily="2" charset="0"/>
              </a:rPr>
              <a:t>prévus par les CCN TP </a:t>
            </a:r>
          </a:p>
          <a:p>
            <a:pPr marL="285750" indent="-285750" algn="just">
              <a:buFontTx/>
              <a:buChar char="-"/>
            </a:pPr>
            <a:r>
              <a:rPr lang="fr-FR" sz="1200" dirty="0">
                <a:latin typeface="WORK SANS LIGHT ROMAN" pitchFamily="2" charset="0"/>
              </a:rPr>
              <a:t>La mise à disposition par l’employeur d’un </a:t>
            </a:r>
            <a:r>
              <a:rPr lang="fr-FR" sz="1200" dirty="0">
                <a:solidFill>
                  <a:srgbClr val="DF8140"/>
                </a:solidFill>
                <a:latin typeface="WORK SANS LIGHT ROMAN" pitchFamily="2" charset="0"/>
              </a:rPr>
              <a:t>véhicule de transport en commun</a:t>
            </a:r>
            <a:r>
              <a:rPr lang="fr-FR" sz="1200" dirty="0">
                <a:latin typeface="WORK SANS LIGHT ROMAN" pitchFamily="2" charset="0"/>
              </a:rPr>
              <a:t> à destination des salariés pour les conduire sur le lieu de travail </a:t>
            </a:r>
          </a:p>
          <a:p>
            <a:pPr marL="285750" indent="-285750" algn="just">
              <a:buFontTx/>
              <a:buChar char="-"/>
            </a:pPr>
            <a:r>
              <a:rPr lang="fr-FR" sz="1200" dirty="0">
                <a:latin typeface="WORK SANS LIGHT ROMAN" pitchFamily="2" charset="0"/>
              </a:rPr>
              <a:t>La prise en charge directe par l’employeur auprès d’un tiers des frais de son salarié en situation de </a:t>
            </a:r>
            <a:r>
              <a:rPr lang="fr-FR" sz="1200" dirty="0">
                <a:solidFill>
                  <a:srgbClr val="DF8140"/>
                </a:solidFill>
                <a:latin typeface="WORK SANS LIGHT ROMAN" pitchFamily="2" charset="0"/>
              </a:rPr>
              <a:t>déplacement professionnel </a:t>
            </a:r>
            <a:r>
              <a:rPr lang="fr-FR" sz="1200" dirty="0">
                <a:latin typeface="WORK SANS LIGHT ROMAN" pitchFamily="2" charset="0"/>
              </a:rPr>
              <a:t>(frais d’hébergement, de repas, de taxi …)</a:t>
            </a:r>
          </a:p>
          <a:p>
            <a:pPr marL="285750" indent="-285750" algn="just">
              <a:buFontTx/>
              <a:buChar char="-"/>
            </a:pPr>
            <a:r>
              <a:rPr lang="fr-FR" sz="1200" dirty="0">
                <a:latin typeface="WORK SANS LIGHT ROMAN" pitchFamily="2" charset="0"/>
              </a:rPr>
              <a:t>Le remboursement des dépenses d’entretien des vêtements de travail </a:t>
            </a:r>
          </a:p>
          <a:p>
            <a:pPr algn="just"/>
            <a:endParaRPr lang="fr-FR" sz="1200" i="1" dirty="0">
              <a:solidFill>
                <a:srgbClr val="FF0000"/>
              </a:solidFill>
              <a:latin typeface="WORK SANS LIGHT ROMAN" pitchFamily="2" charset="0"/>
            </a:endParaRPr>
          </a:p>
          <a:p>
            <a:pPr algn="just"/>
            <a:r>
              <a:rPr lang="fr-FR" sz="1200" i="1" dirty="0">
                <a:solidFill>
                  <a:srgbClr val="FF0000"/>
                </a:solidFill>
                <a:latin typeface="WORK SANS LIGHT ROMAN" pitchFamily="2" charset="0"/>
              </a:rPr>
              <a:t>Pour plus d’informations, consulter les paragraphes n° 2250 et suivants du BOSS</a:t>
            </a:r>
          </a:p>
        </p:txBody>
      </p:sp>
      <p:sp>
        <p:nvSpPr>
          <p:cNvPr id="10" name="Rectangle : coins arrondis 9">
            <a:extLst>
              <a:ext uri="{FF2B5EF4-FFF2-40B4-BE49-F238E27FC236}">
                <a16:creationId xmlns:a16="http://schemas.microsoft.com/office/drawing/2014/main" id="{8F90B958-26ED-286B-903B-88782D35F5FD}"/>
              </a:ext>
            </a:extLst>
          </p:cNvPr>
          <p:cNvSpPr/>
          <p:nvPr/>
        </p:nvSpPr>
        <p:spPr>
          <a:xfrm>
            <a:off x="8865323" y="2321086"/>
            <a:ext cx="3111101" cy="427347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just"/>
            <a:r>
              <a:rPr lang="fr-FR" sz="1300" b="1" dirty="0">
                <a:solidFill>
                  <a:schemeClr val="tx1"/>
                </a:solidFill>
                <a:latin typeface="WORK SANS LIGHT ROMAN" pitchFamily="2" charset="0"/>
              </a:rPr>
              <a:t>Toutes les autres indemnités et allocations versées au titre des remboursements de frais professionnels doivent être réintégrées dans l’assiette des cotisations</a:t>
            </a:r>
            <a:r>
              <a:rPr lang="fr-FR" sz="1300" dirty="0">
                <a:solidFill>
                  <a:schemeClr val="tx1"/>
                </a:solidFill>
                <a:latin typeface="WORK SANS LIGHT ROMAN" pitchFamily="2" charset="0"/>
              </a:rPr>
              <a:t>. </a:t>
            </a:r>
          </a:p>
          <a:p>
            <a:pPr algn="just"/>
            <a:r>
              <a:rPr lang="fr-FR" sz="1300" dirty="0">
                <a:solidFill>
                  <a:schemeClr val="tx1"/>
                </a:solidFill>
                <a:latin typeface="WORK SANS LIGHT ROMAN" pitchFamily="2" charset="0"/>
              </a:rPr>
              <a:t>Cela concerne notamment :</a:t>
            </a:r>
          </a:p>
          <a:p>
            <a:pPr marL="285750" indent="-285750" algn="just">
              <a:buFontTx/>
              <a:buChar char="-"/>
            </a:pPr>
            <a:r>
              <a:rPr lang="fr-FR" sz="1300" dirty="0">
                <a:solidFill>
                  <a:schemeClr val="tx1"/>
                </a:solidFill>
                <a:latin typeface="WORK SANS LIGHT ROMAN" pitchFamily="2" charset="0"/>
              </a:rPr>
              <a:t>Les </a:t>
            </a:r>
            <a:r>
              <a:rPr lang="fr-FR" sz="1300" dirty="0">
                <a:solidFill>
                  <a:srgbClr val="DF8140"/>
                </a:solidFill>
                <a:latin typeface="WORK SANS LIGHT ROMAN" pitchFamily="2" charset="0"/>
              </a:rPr>
              <a:t>indemnités de panier</a:t>
            </a:r>
            <a:r>
              <a:rPr lang="fr-FR" sz="1300" dirty="0">
                <a:solidFill>
                  <a:schemeClr val="tx1"/>
                </a:solidFill>
                <a:latin typeface="WORK SANS LIGHT ROMAN" pitchFamily="2" charset="0"/>
              </a:rPr>
              <a:t>, </a:t>
            </a:r>
          </a:p>
          <a:p>
            <a:pPr marL="285750" indent="-285750" algn="just">
              <a:buFontTx/>
              <a:buChar char="-"/>
            </a:pPr>
            <a:r>
              <a:rPr lang="fr-FR" sz="1300" dirty="0">
                <a:solidFill>
                  <a:schemeClr val="tx1"/>
                </a:solidFill>
                <a:latin typeface="WORK SANS LIGHT ROMAN" pitchFamily="2" charset="0"/>
              </a:rPr>
              <a:t>Les </a:t>
            </a:r>
            <a:r>
              <a:rPr lang="fr-FR" sz="1300" dirty="0">
                <a:solidFill>
                  <a:schemeClr val="accent1"/>
                </a:solidFill>
                <a:latin typeface="WORK SANS LIGHT ROMAN" pitchFamily="2" charset="0"/>
              </a:rPr>
              <a:t>indemnités de transport </a:t>
            </a:r>
            <a:r>
              <a:rPr lang="fr-FR" sz="1300" dirty="0">
                <a:solidFill>
                  <a:schemeClr val="tx1"/>
                </a:solidFill>
                <a:latin typeface="WORK SANS LIGHT ROMAN" pitchFamily="2" charset="0"/>
              </a:rPr>
              <a:t>(dans la cadre des petits déplacements),</a:t>
            </a:r>
          </a:p>
          <a:p>
            <a:pPr marL="285750" indent="-285750" algn="just">
              <a:buFontTx/>
              <a:buChar char="-"/>
            </a:pPr>
            <a:r>
              <a:rPr lang="fr-FR" sz="1300" dirty="0">
                <a:solidFill>
                  <a:schemeClr val="tx1"/>
                </a:solidFill>
                <a:latin typeface="WORK SANS LIGHT ROMAN" pitchFamily="2" charset="0"/>
              </a:rPr>
              <a:t>Les </a:t>
            </a:r>
            <a:r>
              <a:rPr lang="fr-FR" sz="1300" dirty="0">
                <a:solidFill>
                  <a:schemeClr val="accent1"/>
                </a:solidFill>
                <a:latin typeface="WORK SANS LIGHT ROMAN" pitchFamily="2" charset="0"/>
              </a:rPr>
              <a:t>indemnités kilométriques</a:t>
            </a:r>
            <a:r>
              <a:rPr lang="fr-FR" sz="1300" dirty="0">
                <a:solidFill>
                  <a:schemeClr val="tx1"/>
                </a:solidFill>
                <a:latin typeface="WORK SANS LIGHT ROMAN" pitchFamily="2" charset="0"/>
              </a:rPr>
              <a:t>, </a:t>
            </a:r>
          </a:p>
          <a:p>
            <a:pPr marL="285750" indent="-285750" algn="just">
              <a:buFontTx/>
              <a:buChar char="-"/>
            </a:pPr>
            <a:r>
              <a:rPr lang="fr-FR" sz="1300" dirty="0">
                <a:solidFill>
                  <a:schemeClr val="tx1"/>
                </a:solidFill>
                <a:latin typeface="WORK SANS LIGHT ROMAN" pitchFamily="2" charset="0"/>
              </a:rPr>
              <a:t>  …</a:t>
            </a:r>
          </a:p>
        </p:txBody>
      </p:sp>
      <p:sp>
        <p:nvSpPr>
          <p:cNvPr id="11" name="Ellipse 10">
            <a:extLst>
              <a:ext uri="{FF2B5EF4-FFF2-40B4-BE49-F238E27FC236}">
                <a16:creationId xmlns:a16="http://schemas.microsoft.com/office/drawing/2014/main" id="{BB1CEFAF-1B98-63C3-F190-36DF963C3DA9}"/>
              </a:ext>
            </a:extLst>
          </p:cNvPr>
          <p:cNvSpPr/>
          <p:nvPr/>
        </p:nvSpPr>
        <p:spPr>
          <a:xfrm>
            <a:off x="84220" y="926432"/>
            <a:ext cx="2153653" cy="17205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Work Sans Light" pitchFamily="2" charset="0"/>
              </a:rPr>
              <a:t>Attention : Une tolérance applicable depuis le 1</a:t>
            </a:r>
            <a:r>
              <a:rPr lang="fr-FR" sz="1200" b="1" baseline="30000" dirty="0">
                <a:latin typeface="Work Sans Light" pitchFamily="2" charset="0"/>
              </a:rPr>
              <a:t>er</a:t>
            </a:r>
            <a:r>
              <a:rPr lang="fr-FR" sz="1200" b="1" dirty="0">
                <a:latin typeface="Work Sans Light" pitchFamily="2" charset="0"/>
              </a:rPr>
              <a:t> janvier 2022 modifie ces listes (voir partie 2)</a:t>
            </a:r>
          </a:p>
        </p:txBody>
      </p:sp>
      <p:sp>
        <p:nvSpPr>
          <p:cNvPr id="4" name="Parenthèse ouvrante 3">
            <a:extLst>
              <a:ext uri="{FF2B5EF4-FFF2-40B4-BE49-F238E27FC236}">
                <a16:creationId xmlns:a16="http://schemas.microsoft.com/office/drawing/2014/main" id="{736FDF54-A337-E908-3F76-A90A1DE82911}"/>
              </a:ext>
            </a:extLst>
          </p:cNvPr>
          <p:cNvSpPr/>
          <p:nvPr/>
        </p:nvSpPr>
        <p:spPr>
          <a:xfrm>
            <a:off x="2479784" y="4934633"/>
            <a:ext cx="152206" cy="729049"/>
          </a:xfrm>
          <a:prstGeom prst="leftBracket">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WORK SANS LIGHT ROMAN" pitchFamily="2" charset="0"/>
            </a:endParaRPr>
          </a:p>
        </p:txBody>
      </p:sp>
      <p:sp>
        <p:nvSpPr>
          <p:cNvPr id="5" name="ZoneTexte 4">
            <a:extLst>
              <a:ext uri="{FF2B5EF4-FFF2-40B4-BE49-F238E27FC236}">
                <a16:creationId xmlns:a16="http://schemas.microsoft.com/office/drawing/2014/main" id="{8126B574-E68C-08F0-0DC8-EF5AD0568C59}"/>
              </a:ext>
            </a:extLst>
          </p:cNvPr>
          <p:cNvSpPr txBox="1"/>
          <p:nvPr/>
        </p:nvSpPr>
        <p:spPr>
          <a:xfrm rot="16200000">
            <a:off x="1498236" y="5037546"/>
            <a:ext cx="1137147" cy="52322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sz="1400" b="1" dirty="0">
                <a:latin typeface="WORK SANS LIGHT ROMAN" pitchFamily="2" charset="0"/>
              </a:rPr>
              <a:t>Jusqu’au 31/12/2022</a:t>
            </a:r>
          </a:p>
        </p:txBody>
      </p:sp>
    </p:spTree>
    <p:extLst>
      <p:ext uri="{BB962C8B-B14F-4D97-AF65-F5344CB8AC3E}">
        <p14:creationId xmlns:p14="http://schemas.microsoft.com/office/powerpoint/2010/main" val="276245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COMMENT SE TRADUIT L’APPLICATION DE LA DFS EN PAYE ?</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923273" y="1234908"/>
            <a:ext cx="1816768" cy="281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Etape 2</a:t>
            </a:r>
          </a:p>
        </p:txBody>
      </p:sp>
      <p:sp>
        <p:nvSpPr>
          <p:cNvPr id="6" name="Rectangle 5">
            <a:extLst>
              <a:ext uri="{FF2B5EF4-FFF2-40B4-BE49-F238E27FC236}">
                <a16:creationId xmlns:a16="http://schemas.microsoft.com/office/drawing/2014/main" id="{6994D81E-362F-5B90-46CC-60C0D857A405}"/>
              </a:ext>
            </a:extLst>
          </p:cNvPr>
          <p:cNvSpPr/>
          <p:nvPr/>
        </p:nvSpPr>
        <p:spPr>
          <a:xfrm>
            <a:off x="3156009" y="1603540"/>
            <a:ext cx="7375358" cy="50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Work Sans Light" pitchFamily="2" charset="0"/>
              </a:rPr>
              <a:t>L’assiette cotisable fait l’objet d’un abattement forfaitaire de 10%. On obtient alors le « brut abattu ». </a:t>
            </a:r>
          </a:p>
        </p:txBody>
      </p:sp>
      <p:sp>
        <p:nvSpPr>
          <p:cNvPr id="4" name="ZoneTexte 3">
            <a:extLst>
              <a:ext uri="{FF2B5EF4-FFF2-40B4-BE49-F238E27FC236}">
                <a16:creationId xmlns:a16="http://schemas.microsoft.com/office/drawing/2014/main" id="{801C16FB-F8E0-50CF-EC0C-B1340424F6CA}"/>
              </a:ext>
            </a:extLst>
          </p:cNvPr>
          <p:cNvSpPr txBox="1"/>
          <p:nvPr/>
        </p:nvSpPr>
        <p:spPr>
          <a:xfrm>
            <a:off x="2213810" y="2454442"/>
            <a:ext cx="8795084" cy="2800767"/>
          </a:xfrm>
          <a:prstGeom prst="rect">
            <a:avLst/>
          </a:prstGeom>
          <a:noFill/>
        </p:spPr>
        <p:txBody>
          <a:bodyPr wrap="square" rtlCol="0">
            <a:spAutoFit/>
          </a:bodyPr>
          <a:lstStyle/>
          <a:p>
            <a:r>
              <a:rPr lang="fr-FR" sz="1600" b="1" dirty="0">
                <a:latin typeface="WORK SANS LIGHT ROMAN" pitchFamily="2" charset="0"/>
              </a:rPr>
              <a:t>Deux limites doivent être respectées : </a:t>
            </a:r>
          </a:p>
          <a:p>
            <a:endParaRPr lang="fr-FR" sz="1600" dirty="0">
              <a:latin typeface="WORK SANS LIGHT ROMAN" pitchFamily="2" charset="0"/>
            </a:endParaRPr>
          </a:p>
          <a:p>
            <a:pPr marL="285750" indent="-285750" algn="just">
              <a:buClr>
                <a:schemeClr val="accent1"/>
              </a:buClr>
              <a:buFont typeface="Wingdings" panose="05000000000000000000" pitchFamily="2" charset="2"/>
              <a:buChar char="§"/>
            </a:pPr>
            <a:r>
              <a:rPr lang="fr-FR" sz="1600" b="1" dirty="0">
                <a:solidFill>
                  <a:srgbClr val="4ED2CC"/>
                </a:solidFill>
                <a:latin typeface="WORK SANS LIGHT ROMAN" pitchFamily="2" charset="0"/>
              </a:rPr>
              <a:t>Chaque mois, l’assiette brute abattue doit être au moins égale à l’assiette minimale de cotisations </a:t>
            </a:r>
            <a:r>
              <a:rPr lang="fr-FR" sz="1600" i="1" dirty="0">
                <a:latin typeface="WORK SANS LIGHT ROMAN" pitchFamily="2" charset="0"/>
              </a:rPr>
              <a:t>(= montant cumulé du SMIC, des indemnités, primes et majorations s’y ajoutant en application d’une disposition légale ou réglementaire. Les éléments de rémunération de nature conventionnelle n’ont pas à être pris en compte pour déterminer le montant de l’assiette minimale en cas d’application de la DFS). </a:t>
            </a:r>
            <a:r>
              <a:rPr lang="fr-FR" sz="1600" dirty="0">
                <a:latin typeface="WORK SANS LIGHT ROMAN" pitchFamily="2" charset="0"/>
              </a:rPr>
              <a:t>En d’autres termes, </a:t>
            </a:r>
            <a:r>
              <a:rPr lang="fr-FR" sz="1600" b="1" dirty="0">
                <a:latin typeface="WORK SANS LIGHT ROMAN" pitchFamily="2" charset="0"/>
              </a:rPr>
              <a:t>malgré l’application de la DFS, l’assiette cotisable doit, en tout état de cause, être au moins égale au SMIC</a:t>
            </a:r>
            <a:r>
              <a:rPr lang="fr-FR" sz="1600" dirty="0">
                <a:latin typeface="WORK SANS LIGHT ROMAN" pitchFamily="2" charset="0"/>
              </a:rPr>
              <a:t>. </a:t>
            </a:r>
          </a:p>
          <a:p>
            <a:pPr algn="just"/>
            <a:endParaRPr lang="fr-FR" sz="1600" dirty="0">
              <a:latin typeface="WORK SANS LIGHT ROMAN" pitchFamily="2" charset="0"/>
            </a:endParaRPr>
          </a:p>
          <a:p>
            <a:pPr marL="285750" indent="-285750" algn="just">
              <a:buClr>
                <a:schemeClr val="accent1"/>
              </a:buClr>
              <a:buFont typeface="Wingdings" panose="05000000000000000000" pitchFamily="2" charset="2"/>
              <a:buChar char="§"/>
            </a:pPr>
            <a:r>
              <a:rPr lang="fr-FR" sz="1600" dirty="0">
                <a:latin typeface="WORK SANS LIGHT ROMAN" pitchFamily="2" charset="0"/>
              </a:rPr>
              <a:t>Chaque année civile, </a:t>
            </a:r>
            <a:r>
              <a:rPr lang="fr-FR" sz="1600" b="1" dirty="0">
                <a:solidFill>
                  <a:srgbClr val="4ED2CC"/>
                </a:solidFill>
                <a:latin typeface="WORK SANS LIGHT ROMAN" pitchFamily="2" charset="0"/>
              </a:rPr>
              <a:t>le montant de la déduction est plafonné à 7 600 € par salarié</a:t>
            </a:r>
            <a:r>
              <a:rPr lang="fr-FR" sz="1600" dirty="0">
                <a:latin typeface="WORK SANS LIGHT ROMAN" pitchFamily="2" charset="0"/>
              </a:rPr>
              <a:t>. </a:t>
            </a:r>
          </a:p>
        </p:txBody>
      </p:sp>
    </p:spTree>
    <p:extLst>
      <p:ext uri="{BB962C8B-B14F-4D97-AF65-F5344CB8AC3E}">
        <p14:creationId xmlns:p14="http://schemas.microsoft.com/office/powerpoint/2010/main" val="140280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COMMENT SE TRADUIT L’APPLICATION DE LA DFS EN PAYE ?</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923273" y="1234908"/>
            <a:ext cx="1816768" cy="281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Etape 3</a:t>
            </a:r>
          </a:p>
        </p:txBody>
      </p:sp>
      <p:sp>
        <p:nvSpPr>
          <p:cNvPr id="6" name="Rectangle 5">
            <a:extLst>
              <a:ext uri="{FF2B5EF4-FFF2-40B4-BE49-F238E27FC236}">
                <a16:creationId xmlns:a16="http://schemas.microsoft.com/office/drawing/2014/main" id="{6994D81E-362F-5B90-46CC-60C0D857A405}"/>
              </a:ext>
            </a:extLst>
          </p:cNvPr>
          <p:cNvSpPr/>
          <p:nvPr/>
        </p:nvSpPr>
        <p:spPr>
          <a:xfrm>
            <a:off x="3156009" y="1603540"/>
            <a:ext cx="7375358" cy="50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Work Sans Light" pitchFamily="2" charset="0"/>
              </a:rPr>
              <a:t>Le « brut abattu » sert au calcul des cotisations sociales (cotisations patronales </a:t>
            </a:r>
            <a:r>
              <a:rPr lang="fr-FR" sz="1400" b="1" u="sng" dirty="0">
                <a:latin typeface="Work Sans Light" pitchFamily="2" charset="0"/>
              </a:rPr>
              <a:t>et</a:t>
            </a:r>
            <a:r>
              <a:rPr lang="fr-FR" sz="1400" b="1" dirty="0">
                <a:latin typeface="Work Sans Light" pitchFamily="2" charset="0"/>
              </a:rPr>
              <a:t> salariales) </a:t>
            </a:r>
          </a:p>
        </p:txBody>
      </p:sp>
      <p:sp>
        <p:nvSpPr>
          <p:cNvPr id="5" name="ZoneTexte 4">
            <a:extLst>
              <a:ext uri="{FF2B5EF4-FFF2-40B4-BE49-F238E27FC236}">
                <a16:creationId xmlns:a16="http://schemas.microsoft.com/office/drawing/2014/main" id="{07B9A73F-B303-4AEA-ED4D-260C6DB022A9}"/>
              </a:ext>
            </a:extLst>
          </p:cNvPr>
          <p:cNvSpPr txBox="1"/>
          <p:nvPr/>
        </p:nvSpPr>
        <p:spPr>
          <a:xfrm>
            <a:off x="2514600" y="2946136"/>
            <a:ext cx="8819147" cy="2308324"/>
          </a:xfrm>
          <a:prstGeom prst="rect">
            <a:avLst/>
          </a:prstGeom>
          <a:noFill/>
        </p:spPr>
        <p:txBody>
          <a:bodyPr wrap="square" rtlCol="0">
            <a:spAutoFit/>
          </a:bodyPr>
          <a:lstStyle/>
          <a:p>
            <a:pPr marL="285750" indent="-285750" algn="just">
              <a:buClr>
                <a:srgbClr val="FF8200"/>
              </a:buClr>
              <a:buFont typeface="Wingdings" panose="05000000000000000000" pitchFamily="2" charset="2"/>
              <a:buChar char="§"/>
            </a:pPr>
            <a:r>
              <a:rPr lang="fr-FR" dirty="0">
                <a:latin typeface="WORK SANS LIGHT ROMAN" pitchFamily="2" charset="0"/>
              </a:rPr>
              <a:t>Le « brut abattu » est utilisé comme base de calcul des </a:t>
            </a:r>
            <a:r>
              <a:rPr lang="fr-FR" b="1" dirty="0">
                <a:solidFill>
                  <a:srgbClr val="4ED2CC"/>
                </a:solidFill>
                <a:latin typeface="WORK SANS LIGHT ROMAN" pitchFamily="2" charset="0"/>
              </a:rPr>
              <a:t>cotisations de Sécurité sociale</a:t>
            </a:r>
            <a:r>
              <a:rPr lang="fr-FR" dirty="0">
                <a:latin typeface="WORK SANS LIGHT ROMAN" pitchFamily="2" charset="0"/>
              </a:rPr>
              <a:t> et de tous les </a:t>
            </a:r>
            <a:r>
              <a:rPr lang="fr-FR" b="1" dirty="0">
                <a:solidFill>
                  <a:srgbClr val="4ED2CC"/>
                </a:solidFill>
                <a:latin typeface="WORK SANS LIGHT ROMAN" pitchFamily="2" charset="0"/>
              </a:rPr>
              <a:t>autres prélèvements dont l’assiette est alignée sur celle des cotisations de Sécurité sociale </a:t>
            </a:r>
            <a:r>
              <a:rPr lang="fr-FR" dirty="0">
                <a:latin typeface="WORK SANS LIGHT ROMAN" pitchFamily="2" charset="0"/>
              </a:rPr>
              <a:t>(exemples : cotisations Agirc-Arrco, versement transport…)</a:t>
            </a:r>
          </a:p>
          <a:p>
            <a:pPr algn="just"/>
            <a:endParaRPr lang="fr-FR" dirty="0">
              <a:latin typeface="WORK SANS LIGHT ROMAN" pitchFamily="2" charset="0"/>
            </a:endParaRPr>
          </a:p>
          <a:p>
            <a:pPr marL="285750" indent="-285750" algn="just">
              <a:buClr>
                <a:srgbClr val="FF8200"/>
              </a:buClr>
              <a:buFont typeface="Wingdings" panose="05000000000000000000" pitchFamily="2" charset="2"/>
              <a:buChar char="§"/>
            </a:pPr>
            <a:r>
              <a:rPr lang="fr-FR" b="1" dirty="0">
                <a:solidFill>
                  <a:srgbClr val="FF0000"/>
                </a:solidFill>
                <a:latin typeface="WORK SANS LIGHT ROMAN" pitchFamily="2" charset="0"/>
              </a:rPr>
              <a:t>Le brut abattu n’est pas utilisé pour calculer la CSG-CRDS </a:t>
            </a:r>
            <a:r>
              <a:rPr lang="fr-FR" dirty="0">
                <a:latin typeface="WORK SANS LIGHT ROMAN" pitchFamily="2" charset="0"/>
              </a:rPr>
              <a:t>: l’employeur doit calculer ces contributions sur le brut non abattu et sans réintégrer les remboursements de frais professionnels dans l’assiette. </a:t>
            </a:r>
          </a:p>
        </p:txBody>
      </p:sp>
    </p:spTree>
    <p:extLst>
      <p:ext uri="{BB962C8B-B14F-4D97-AF65-F5344CB8AC3E}">
        <p14:creationId xmlns:p14="http://schemas.microsoft.com/office/powerpoint/2010/main" val="187116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COMMENT SE TRADUIT L’APPLICATION DE LA DFS EN PAYE ?</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440142" y="1178089"/>
            <a:ext cx="2783030" cy="425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Illustration pratique</a:t>
            </a:r>
          </a:p>
        </p:txBody>
      </p:sp>
      <p:graphicFrame>
        <p:nvGraphicFramePr>
          <p:cNvPr id="4" name="Tableau 3">
            <a:extLst>
              <a:ext uri="{FF2B5EF4-FFF2-40B4-BE49-F238E27FC236}">
                <a16:creationId xmlns:a16="http://schemas.microsoft.com/office/drawing/2014/main" id="{68E60686-69C1-24E7-EA60-0AC3077412AC}"/>
              </a:ext>
            </a:extLst>
          </p:cNvPr>
          <p:cNvGraphicFramePr>
            <a:graphicFrameLocks noGrp="1"/>
          </p:cNvGraphicFramePr>
          <p:nvPr>
            <p:extLst>
              <p:ext uri="{D42A27DB-BD31-4B8C-83A1-F6EECF244321}">
                <p14:modId xmlns:p14="http://schemas.microsoft.com/office/powerpoint/2010/main" val="3647304794"/>
              </p:ext>
            </p:extLst>
          </p:nvPr>
        </p:nvGraphicFramePr>
        <p:xfrm>
          <a:off x="2130367" y="2883316"/>
          <a:ext cx="9523414" cy="3841669"/>
        </p:xfrm>
        <a:graphic>
          <a:graphicData uri="http://schemas.openxmlformats.org/drawingml/2006/table">
            <a:tbl>
              <a:tblPr/>
              <a:tblGrid>
                <a:gridCol w="4797238">
                  <a:extLst>
                    <a:ext uri="{9D8B030D-6E8A-4147-A177-3AD203B41FA5}">
                      <a16:colId xmlns:a16="http://schemas.microsoft.com/office/drawing/2014/main" val="1331352631"/>
                    </a:ext>
                  </a:extLst>
                </a:gridCol>
                <a:gridCol w="4726176">
                  <a:extLst>
                    <a:ext uri="{9D8B030D-6E8A-4147-A177-3AD203B41FA5}">
                      <a16:colId xmlns:a16="http://schemas.microsoft.com/office/drawing/2014/main" val="826111451"/>
                    </a:ext>
                  </a:extLst>
                </a:gridCol>
              </a:tblGrid>
              <a:tr h="288985">
                <a:tc>
                  <a:txBody>
                    <a:bodyPr/>
                    <a:lstStyle/>
                    <a:p>
                      <a:pPr algn="ctr" rtl="0" fontAlgn="base"/>
                      <a:r>
                        <a:rPr lang="fr-FR" sz="1200" b="1" i="0" dirty="0">
                          <a:effectLst/>
                          <a:latin typeface="Calibri" panose="020F0502020204030204" pitchFamily="34" charset="0"/>
                        </a:rPr>
                        <a:t>Sans application de la DFS</a:t>
                      </a:r>
                      <a:r>
                        <a:rPr lang="fr-FR" sz="1200" b="0" i="0" dirty="0">
                          <a:effectLst/>
                          <a:latin typeface="Calibri" panose="020F0502020204030204" pitchFamily="34" charset="0"/>
                        </a:rPr>
                        <a:t> </a:t>
                      </a:r>
                      <a:endParaRPr lang="fr-FR" sz="2400" b="0" i="0" dirty="0">
                        <a:effectLst/>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ED2CC"/>
                    </a:solidFill>
                  </a:tcPr>
                </a:tc>
                <a:tc>
                  <a:txBody>
                    <a:bodyPr/>
                    <a:lstStyle/>
                    <a:p>
                      <a:pPr algn="ctr" rtl="0" fontAlgn="base"/>
                      <a:r>
                        <a:rPr lang="fr-FR" sz="1200" b="1" i="0" dirty="0">
                          <a:effectLst/>
                          <a:latin typeface="Calibri" panose="020F0502020204030204" pitchFamily="34" charset="0"/>
                        </a:rPr>
                        <a:t>Avec application de la DFS</a:t>
                      </a:r>
                      <a:r>
                        <a:rPr lang="fr-FR" sz="1200" b="0" i="0" dirty="0">
                          <a:effectLst/>
                          <a:latin typeface="Calibri" panose="020F0502020204030204" pitchFamily="34" charset="0"/>
                        </a:rPr>
                        <a:t> </a:t>
                      </a:r>
                      <a:endParaRPr lang="fr-FR" sz="2400" b="0" i="0" dirty="0">
                        <a:effectLst/>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ED2CC"/>
                    </a:solidFill>
                  </a:tcPr>
                </a:tc>
                <a:extLst>
                  <a:ext uri="{0D108BD9-81ED-4DB2-BD59-A6C34878D82A}">
                    <a16:rowId xmlns:a16="http://schemas.microsoft.com/office/drawing/2014/main" val="966135643"/>
                  </a:ext>
                </a:extLst>
              </a:tr>
              <a:tr h="3422257">
                <a:tc>
                  <a:txBody>
                    <a:bodyPr/>
                    <a:lstStyle/>
                    <a:p>
                      <a:pPr algn="just" rtl="0" fontAlgn="base"/>
                      <a:r>
                        <a:rPr lang="fr-FR" sz="1200" b="0" i="0" dirty="0">
                          <a:effectLst/>
                          <a:latin typeface="WORK SANS LIGHT ROMAN" pitchFamily="2" charset="0"/>
                        </a:rPr>
                        <a:t>Rémunération brute cotisable =</a:t>
                      </a:r>
                      <a:r>
                        <a:rPr lang="fr-FR" sz="1200" b="1" i="0" dirty="0">
                          <a:solidFill>
                            <a:srgbClr val="6FAC47"/>
                          </a:solidFill>
                          <a:effectLst/>
                          <a:latin typeface="WORK SANS LIGHT ROMAN" pitchFamily="2" charset="0"/>
                        </a:rPr>
                        <a:t> 2 000 € </a:t>
                      </a:r>
                      <a:r>
                        <a:rPr lang="fr-FR" sz="1200" b="0" i="0" dirty="0">
                          <a:effectLst/>
                          <a:latin typeface="WORK SANS LIGHT ROMAN" pitchFamily="2" charset="0"/>
                        </a:rPr>
                        <a:t>(salaire de base) + 84,7 (indemnités repas pour leur fraction excédant le plafond d’exonération applicable) = </a:t>
                      </a:r>
                      <a:r>
                        <a:rPr lang="fr-FR" sz="1200" b="1" i="0" dirty="0">
                          <a:solidFill>
                            <a:srgbClr val="002060"/>
                          </a:solidFill>
                          <a:effectLst/>
                          <a:latin typeface="WORK SANS LIGHT ROMAN" pitchFamily="2" charset="0"/>
                        </a:rPr>
                        <a:t>2084,7</a:t>
                      </a:r>
                      <a:r>
                        <a:rPr lang="fr-FR" sz="1200" b="0" i="0" dirty="0">
                          <a:solidFill>
                            <a:srgbClr val="002060"/>
                          </a:solidFill>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Cotisations sociales salariales à déduire : 22% X </a:t>
                      </a:r>
                      <a:r>
                        <a:rPr lang="fr-FR" sz="1200" b="1" i="0" dirty="0">
                          <a:solidFill>
                            <a:srgbClr val="002060"/>
                          </a:solidFill>
                          <a:effectLst/>
                          <a:latin typeface="WORK SANS LIGHT ROMAN" pitchFamily="2" charset="0"/>
                        </a:rPr>
                        <a:t>2084,7</a:t>
                      </a:r>
                      <a:r>
                        <a:rPr lang="fr-FR" sz="1200" b="0" i="0" dirty="0">
                          <a:effectLst/>
                          <a:latin typeface="WORK SANS LIGHT ROMAN" pitchFamily="2" charset="0"/>
                        </a:rPr>
                        <a:t> = </a:t>
                      </a:r>
                      <a:r>
                        <a:rPr lang="fr-FR" sz="1200" b="1" i="0" dirty="0">
                          <a:solidFill>
                            <a:srgbClr val="ED7C31"/>
                          </a:solidFill>
                          <a:effectLst/>
                          <a:latin typeface="WORK SANS LIGHT ROMAN" pitchFamily="2" charset="0"/>
                        </a:rPr>
                        <a:t>458,63</a:t>
                      </a:r>
                      <a:r>
                        <a:rPr lang="fr-FR" sz="1200" b="0" i="0" dirty="0">
                          <a:solidFill>
                            <a:srgbClr val="ED7C31"/>
                          </a:solidFill>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Frais professionnels (indemnités de repas pour leur part exonérée de cotisations sociales) = </a:t>
                      </a:r>
                      <a:r>
                        <a:rPr lang="fr-FR" sz="1200" b="1" i="0" dirty="0">
                          <a:solidFill>
                            <a:srgbClr val="CC0000"/>
                          </a:solidFill>
                          <a:effectLst/>
                          <a:latin typeface="WORK SANS LIGHT ROMAN" pitchFamily="2" charset="0"/>
                        </a:rPr>
                        <a:t>217,8 €</a:t>
                      </a:r>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Rémunération nette = 2084,7 – </a:t>
                      </a:r>
                      <a:r>
                        <a:rPr lang="fr-FR" sz="1200" b="1" i="0" dirty="0">
                          <a:solidFill>
                            <a:srgbClr val="ED7C31"/>
                          </a:solidFill>
                          <a:effectLst/>
                          <a:latin typeface="WORK SANS LIGHT ROMAN" pitchFamily="2" charset="0"/>
                        </a:rPr>
                        <a:t>458,63 </a:t>
                      </a:r>
                      <a:r>
                        <a:rPr lang="fr-FR" sz="1200" b="0" i="0" dirty="0">
                          <a:solidFill>
                            <a:srgbClr val="ED7C31"/>
                          </a:solidFill>
                          <a:effectLst/>
                          <a:latin typeface="WORK SANS LIGHT ROMAN" pitchFamily="2" charset="0"/>
                        </a:rPr>
                        <a:t> </a:t>
                      </a:r>
                      <a:r>
                        <a:rPr lang="fr-FR" sz="1200" b="0" i="0" dirty="0">
                          <a:effectLst/>
                          <a:latin typeface="WORK SANS LIGHT ROMAN" pitchFamily="2" charset="0"/>
                        </a:rPr>
                        <a:t>= 1 626,07 €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highlight>
                            <a:srgbClr val="FFFF00"/>
                          </a:highlight>
                          <a:latin typeface="WORK SANS LIGHT ROMAN" pitchFamily="2" charset="0"/>
                        </a:rPr>
                        <a:t>Net à payer = 1626,07 + </a:t>
                      </a:r>
                      <a:r>
                        <a:rPr lang="fr-FR" sz="1200" b="1" i="0" dirty="0">
                          <a:solidFill>
                            <a:srgbClr val="CC0000"/>
                          </a:solidFill>
                          <a:effectLst/>
                          <a:highlight>
                            <a:srgbClr val="FFFF00"/>
                          </a:highlight>
                          <a:latin typeface="WORK SANS LIGHT ROMAN" pitchFamily="2" charset="0"/>
                        </a:rPr>
                        <a:t>217,8 € </a:t>
                      </a:r>
                      <a:r>
                        <a:rPr lang="fr-FR" sz="2400" b="1" i="0" dirty="0">
                          <a:solidFill>
                            <a:srgbClr val="CC0000"/>
                          </a:solidFill>
                          <a:effectLst/>
                          <a:highlight>
                            <a:srgbClr val="FFFF00"/>
                          </a:highlight>
                          <a:latin typeface="WORK SANS LIGHT ROMAN" pitchFamily="2" charset="0"/>
                        </a:rPr>
                        <a:t> </a:t>
                      </a:r>
                      <a:r>
                        <a:rPr lang="fr-FR" sz="1200" b="1" i="0" dirty="0">
                          <a:solidFill>
                            <a:schemeClr val="tx1"/>
                          </a:solidFill>
                          <a:effectLst/>
                          <a:highlight>
                            <a:srgbClr val="FFFF00"/>
                          </a:highlight>
                          <a:latin typeface="WORK SANS LIGHT ROMAN" pitchFamily="2" charset="0"/>
                        </a:rPr>
                        <a:t>=  1843,9 €</a:t>
                      </a:r>
                      <a:r>
                        <a:rPr lang="fr-FR" sz="1200" b="0" i="0" dirty="0">
                          <a:solidFill>
                            <a:schemeClr val="tx1"/>
                          </a:solidFill>
                          <a:effectLst/>
                          <a:highlight>
                            <a:srgbClr val="FFFF00"/>
                          </a:highlight>
                          <a:latin typeface="WORK SANS LIGHT ROMAN" pitchFamily="2" charset="0"/>
                        </a:rPr>
                        <a:t> </a:t>
                      </a:r>
                      <a:endParaRPr lang="fr-FR" sz="2400" b="0" i="0" dirty="0">
                        <a:solidFill>
                          <a:schemeClr val="tx1"/>
                        </a:solidFill>
                        <a:effectLst/>
                        <a:highlight>
                          <a:srgbClr val="FFFF00"/>
                        </a:highligh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1" i="0" dirty="0">
                          <a:effectLst/>
                          <a:highlight>
                            <a:srgbClr val="00FFFF"/>
                          </a:highlight>
                          <a:latin typeface="WORK SANS LIGHT ROMAN" pitchFamily="2" charset="0"/>
                        </a:rPr>
                        <a:t>Assiette de cotisations = 2084,7 €</a:t>
                      </a:r>
                      <a:r>
                        <a:rPr lang="fr-FR" sz="1200" b="0" i="0" dirty="0">
                          <a:effectLst/>
                          <a:highlight>
                            <a:srgbClr val="00FFFF"/>
                          </a:highlight>
                          <a:latin typeface="WORK SANS LIGHT ROMAN" pitchFamily="2" charset="0"/>
                        </a:rPr>
                        <a:t> </a:t>
                      </a:r>
                      <a:endParaRPr lang="fr-FR" sz="2400" b="0" i="0" dirty="0">
                        <a:effectLst/>
                        <a:highlight>
                          <a:srgbClr val="00FFFF"/>
                        </a:highligh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l" rtl="0" fontAlgn="base"/>
                      <a:r>
                        <a:rPr lang="fr-FR" sz="1200" b="0" i="0" dirty="0">
                          <a:effectLst/>
                          <a:latin typeface="Calibri" panose="020F0502020204030204" pitchFamily="34" charset="0"/>
                        </a:rPr>
                        <a:t> </a:t>
                      </a:r>
                      <a:endParaRPr lang="fr-FR" sz="2400" b="0" i="0" dirty="0">
                        <a:effectLst/>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just" rtl="0" fontAlgn="base"/>
                      <a:r>
                        <a:rPr lang="fr-FR" sz="1200" b="0" i="1" dirty="0">
                          <a:effectLst/>
                          <a:latin typeface="WORK SANS LIGHT ROMAN" pitchFamily="2" charset="0"/>
                        </a:rPr>
                        <a:t>Rappels : lorsque l’entreprise applique la DFS, elle réintègre certains frais professionnels dans l’assiette de cotisations avant d’appliquer un abattement de 10% sur cette même assiette.  </a:t>
                      </a:r>
                      <a:endParaRPr lang="fr-FR" sz="2400" b="0" i="1"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Rémunération brute cotisable avant application de la DFS = </a:t>
                      </a:r>
                      <a:r>
                        <a:rPr lang="fr-FR" sz="1200" b="1" i="0" dirty="0">
                          <a:solidFill>
                            <a:srgbClr val="6FAC47"/>
                          </a:solidFill>
                          <a:effectLst/>
                          <a:latin typeface="WORK SANS LIGHT ROMAN" pitchFamily="2" charset="0"/>
                        </a:rPr>
                        <a:t>2000 </a:t>
                      </a:r>
                      <a:r>
                        <a:rPr lang="fr-FR" sz="1200" b="0" i="0" dirty="0">
                          <a:effectLst/>
                          <a:latin typeface="WORK SANS LIGHT ROMAN" pitchFamily="2" charset="0"/>
                        </a:rPr>
                        <a:t>(salaire de base) + 302,5 (totalité des indemnités repas) = </a:t>
                      </a:r>
                      <a:r>
                        <a:rPr lang="fr-FR" sz="1200" b="1" i="0" dirty="0">
                          <a:solidFill>
                            <a:srgbClr val="7030A0"/>
                          </a:solidFill>
                          <a:effectLst/>
                          <a:latin typeface="WORK SANS LIGHT ROMAN" pitchFamily="2" charset="0"/>
                        </a:rPr>
                        <a:t>2302,5</a:t>
                      </a:r>
                      <a:r>
                        <a:rPr lang="fr-FR" sz="1200" b="0" i="0" dirty="0">
                          <a:solidFill>
                            <a:srgbClr val="7030A0"/>
                          </a:solidFill>
                          <a:effectLst/>
                          <a:latin typeface="WORK SANS LIGHT ROMAN" pitchFamily="2" charset="0"/>
                        </a:rPr>
                        <a:t> </a:t>
                      </a:r>
                      <a:r>
                        <a:rPr lang="fr-FR" sz="1200" b="1" i="0" dirty="0">
                          <a:solidFill>
                            <a:srgbClr val="7030A0"/>
                          </a:solidFill>
                          <a:effectLst/>
                          <a:latin typeface="WORK SANS LIGHT ROMAN" pitchFamily="2" charset="0"/>
                        </a:rPr>
                        <a:t>€</a:t>
                      </a:r>
                      <a:endParaRPr lang="fr-FR" sz="2400" b="1"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Application de l’abattement = 2302,5 x 0,9 = 2072,25 € (il s’agira donc de l’assiette de cotisations)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Cotisations sociales salariales à déduire : 22% X 2072,25 = </a:t>
                      </a:r>
                      <a:r>
                        <a:rPr lang="fr-FR" sz="1200" b="1" i="0" dirty="0">
                          <a:solidFill>
                            <a:srgbClr val="ED7C31"/>
                          </a:solidFill>
                          <a:effectLst/>
                          <a:latin typeface="WORK SANS LIGHT ROMAN" pitchFamily="2" charset="0"/>
                        </a:rPr>
                        <a:t>455,90 €</a:t>
                      </a:r>
                      <a:r>
                        <a:rPr lang="fr-FR" sz="1200" b="0" i="0" dirty="0">
                          <a:solidFill>
                            <a:srgbClr val="ED7C31"/>
                          </a:solidFill>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0" i="0" dirty="0">
                          <a:effectLst/>
                          <a:highlight>
                            <a:srgbClr val="FFFF00"/>
                          </a:highlight>
                          <a:latin typeface="WORK SANS LIGHT ROMAN" pitchFamily="2" charset="0"/>
                        </a:rPr>
                        <a:t>Net à payer (Rémunération nette après application de la DFS) = </a:t>
                      </a:r>
                      <a:r>
                        <a:rPr lang="fr-FR" sz="1200" b="1" i="0" dirty="0">
                          <a:solidFill>
                            <a:srgbClr val="7030A0"/>
                          </a:solidFill>
                          <a:effectLst/>
                          <a:highlight>
                            <a:srgbClr val="FFFF00"/>
                          </a:highlight>
                          <a:latin typeface="WORK SANS LIGHT ROMAN" pitchFamily="2" charset="0"/>
                        </a:rPr>
                        <a:t>2302,5</a:t>
                      </a:r>
                      <a:r>
                        <a:rPr lang="fr-FR" sz="1200" b="0" i="0" dirty="0">
                          <a:effectLst/>
                          <a:highlight>
                            <a:srgbClr val="FFFF00"/>
                          </a:highlight>
                          <a:latin typeface="WORK SANS LIGHT ROMAN" pitchFamily="2" charset="0"/>
                        </a:rPr>
                        <a:t> – </a:t>
                      </a:r>
                      <a:r>
                        <a:rPr lang="fr-FR" sz="1200" b="1" i="0" dirty="0">
                          <a:solidFill>
                            <a:srgbClr val="ED7C31"/>
                          </a:solidFill>
                          <a:effectLst/>
                          <a:highlight>
                            <a:srgbClr val="FFFF00"/>
                          </a:highlight>
                          <a:latin typeface="WORK SANS LIGHT ROMAN" pitchFamily="2" charset="0"/>
                        </a:rPr>
                        <a:t>455,9 </a:t>
                      </a:r>
                      <a:r>
                        <a:rPr lang="fr-FR" sz="1200" b="0" i="0" dirty="0">
                          <a:solidFill>
                            <a:srgbClr val="ED7C31"/>
                          </a:solidFill>
                          <a:effectLst/>
                          <a:highlight>
                            <a:srgbClr val="FFFF00"/>
                          </a:highlight>
                          <a:latin typeface="WORK SANS LIGHT ROMAN" pitchFamily="2" charset="0"/>
                        </a:rPr>
                        <a:t> </a:t>
                      </a:r>
                      <a:r>
                        <a:rPr lang="fr-FR" sz="1200" b="1" i="0" dirty="0">
                          <a:effectLst/>
                          <a:highlight>
                            <a:srgbClr val="FFFF00"/>
                          </a:highlight>
                          <a:latin typeface="WORK SANS LIGHT ROMAN" pitchFamily="2" charset="0"/>
                        </a:rPr>
                        <a:t>= 1846,6 €</a:t>
                      </a:r>
                      <a:r>
                        <a:rPr lang="fr-FR" sz="1200" b="0" i="0" dirty="0">
                          <a:effectLst/>
                          <a:highlight>
                            <a:srgbClr val="FFFF00"/>
                          </a:highlight>
                          <a:latin typeface="WORK SANS LIGHT ROMAN" pitchFamily="2" charset="0"/>
                        </a:rPr>
                        <a:t> </a:t>
                      </a:r>
                      <a:endParaRPr lang="fr-FR" sz="2400" b="0" i="0" dirty="0">
                        <a:effectLst/>
                        <a:highlight>
                          <a:srgbClr val="FFFF00"/>
                        </a:highlight>
                        <a:latin typeface="WORK SANS LIGHT ROMAN" pitchFamily="2" charset="0"/>
                      </a:endParaRPr>
                    </a:p>
                    <a:p>
                      <a:pPr algn="just" rtl="0" fontAlgn="base"/>
                      <a:r>
                        <a:rPr lang="fr-FR" sz="1200" b="0" i="0" dirty="0">
                          <a:effectLst/>
                          <a:latin typeface="WORK SANS LIGHT ROMAN" pitchFamily="2" charset="0"/>
                        </a:rPr>
                        <a:t> </a:t>
                      </a:r>
                      <a:endParaRPr lang="fr-FR" sz="2400" b="0" i="0" dirty="0">
                        <a:effectLst/>
                        <a:latin typeface="WORK SANS LIGHT ROMAN" pitchFamily="2" charset="0"/>
                      </a:endParaRPr>
                    </a:p>
                    <a:p>
                      <a:pPr algn="just" rtl="0" fontAlgn="base"/>
                      <a:r>
                        <a:rPr lang="fr-FR" sz="1200" b="1" i="0" dirty="0">
                          <a:effectLst/>
                          <a:highlight>
                            <a:srgbClr val="00FFFF"/>
                          </a:highlight>
                          <a:latin typeface="WORK SANS LIGHT ROMAN" pitchFamily="2" charset="0"/>
                        </a:rPr>
                        <a:t>Assiette de cotisations = 2072,25 €</a:t>
                      </a:r>
                      <a:r>
                        <a:rPr lang="fr-FR" sz="1200" b="0" i="0" dirty="0">
                          <a:effectLst/>
                          <a:highlight>
                            <a:srgbClr val="00FFFF"/>
                          </a:highlight>
                          <a:latin typeface="WORK SANS LIGHT ROMAN" pitchFamily="2" charset="0"/>
                        </a:rPr>
                        <a:t> </a:t>
                      </a:r>
                      <a:endParaRPr lang="fr-FR" sz="2400" b="0" i="0" dirty="0">
                        <a:effectLst/>
                        <a:highlight>
                          <a:srgbClr val="00FFFF"/>
                        </a:highlight>
                        <a:latin typeface="WORK SANS LIGHT ROMAN" pitchFamily="2" charset="0"/>
                      </a:endParaRPr>
                    </a:p>
                    <a:p>
                      <a:pPr algn="l" rtl="0" fontAlgn="base"/>
                      <a:r>
                        <a:rPr lang="fr-FR" sz="1200" b="0" i="0" dirty="0">
                          <a:effectLst/>
                          <a:latin typeface="Calibri" panose="020F0502020204030204" pitchFamily="34" charset="0"/>
                        </a:rPr>
                        <a:t> </a:t>
                      </a:r>
                      <a:endParaRPr lang="fr-FR" sz="2400" b="0" i="0" dirty="0">
                        <a:effectLst/>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1634946"/>
                  </a:ext>
                </a:extLst>
              </a:tr>
            </a:tbl>
          </a:graphicData>
        </a:graphic>
      </p:graphicFrame>
      <p:sp>
        <p:nvSpPr>
          <p:cNvPr id="9" name="ZoneTexte 8">
            <a:extLst>
              <a:ext uri="{FF2B5EF4-FFF2-40B4-BE49-F238E27FC236}">
                <a16:creationId xmlns:a16="http://schemas.microsoft.com/office/drawing/2014/main" id="{7BEB26C2-77A3-9720-D475-85AF14F4BC75}"/>
              </a:ext>
            </a:extLst>
          </p:cNvPr>
          <p:cNvSpPr txBox="1"/>
          <p:nvPr/>
        </p:nvSpPr>
        <p:spPr>
          <a:xfrm>
            <a:off x="2069951" y="1689430"/>
            <a:ext cx="9523414" cy="1107996"/>
          </a:xfrm>
          <a:prstGeom prst="rect">
            <a:avLst/>
          </a:prstGeom>
          <a:noFill/>
        </p:spPr>
        <p:txBody>
          <a:bodyPr wrap="square">
            <a:spAutoFit/>
          </a:bodyPr>
          <a:lstStyle/>
          <a:p>
            <a:pPr algn="just" rtl="0" fontAlgn="base"/>
            <a:r>
              <a:rPr lang="fr-FR" sz="1100" b="0" i="0" dirty="0">
                <a:solidFill>
                  <a:srgbClr val="000000"/>
                </a:solidFill>
                <a:effectLst/>
                <a:latin typeface="WORK SANS LIGHT ROMAN" pitchFamily="2" charset="0"/>
              </a:rPr>
              <a:t>Ouvrier percevant une rémunération mensuelle </a:t>
            </a:r>
            <a:r>
              <a:rPr lang="fr-FR" sz="1100" b="1" i="0" dirty="0">
                <a:solidFill>
                  <a:srgbClr val="000000"/>
                </a:solidFill>
                <a:effectLst/>
                <a:latin typeface="WORK SANS LIGHT ROMAN" pitchFamily="2" charset="0"/>
              </a:rPr>
              <a:t>de 2 000 € brut</a:t>
            </a:r>
            <a:r>
              <a:rPr lang="fr-FR" sz="1100" b="0" i="0" dirty="0">
                <a:solidFill>
                  <a:srgbClr val="000000"/>
                </a:solidFill>
                <a:effectLst/>
                <a:latin typeface="WORK SANS LIGHT ROMAN" pitchFamily="2" charset="0"/>
              </a:rPr>
              <a:t>. Il travaille </a:t>
            </a:r>
            <a:r>
              <a:rPr lang="fr-FR" sz="1100" b="1" i="0" dirty="0">
                <a:solidFill>
                  <a:srgbClr val="000000"/>
                </a:solidFill>
                <a:effectLst/>
                <a:latin typeface="WORK SANS LIGHT ROMAN" pitchFamily="2" charset="0"/>
              </a:rPr>
              <a:t>22 jours durant le mois de septembre 2023</a:t>
            </a:r>
            <a:r>
              <a:rPr lang="fr-FR" sz="1100" dirty="0">
                <a:solidFill>
                  <a:srgbClr val="000000"/>
                </a:solidFill>
                <a:latin typeface="WORK SANS LIGHT ROMAN" pitchFamily="2" charset="0"/>
              </a:rPr>
              <a:t> et perçoit chaque jour</a:t>
            </a:r>
            <a:r>
              <a:rPr lang="fr-FR" sz="1100" b="0" i="0" dirty="0">
                <a:solidFill>
                  <a:srgbClr val="000000"/>
                </a:solidFill>
                <a:effectLst/>
                <a:latin typeface="WORK SANS LIGHT ROMAN" pitchFamily="2" charset="0"/>
              </a:rPr>
              <a:t> une indemnité de repas (“panier”) de 13,75 € bruts par jour. Durant le mois de septembre 2023, il va donc percevoir </a:t>
            </a:r>
            <a:r>
              <a:rPr lang="fr-FR" sz="1100" b="1" i="0" dirty="0">
                <a:solidFill>
                  <a:srgbClr val="000000"/>
                </a:solidFill>
                <a:effectLst/>
                <a:latin typeface="WORK SANS LIGHT ROMAN" pitchFamily="2" charset="0"/>
              </a:rPr>
              <a:t>302,5 € au titre des indemnités de repas</a:t>
            </a:r>
            <a:r>
              <a:rPr lang="fr-FR" sz="1100" b="0" i="0" dirty="0">
                <a:solidFill>
                  <a:srgbClr val="000000"/>
                </a:solidFill>
                <a:effectLst/>
                <a:latin typeface="WORK SANS LIGHT ROMAN" pitchFamily="2" charset="0"/>
              </a:rPr>
              <a:t> (22 x 13,75 = 302,5€). </a:t>
            </a:r>
          </a:p>
          <a:p>
            <a:pPr algn="just" rtl="0" fontAlgn="base"/>
            <a:r>
              <a:rPr lang="fr-FR" sz="1100" b="0" i="0" dirty="0">
                <a:solidFill>
                  <a:srgbClr val="000000"/>
                </a:solidFill>
                <a:effectLst/>
                <a:latin typeface="WORK SANS LIGHT ROMAN" pitchFamily="2" charset="0"/>
              </a:rPr>
              <a:t>A noter : Le plafond d’exonération forfaitaire pour l’indemnité de panier  est de 9,90 € par jour (valeur 2023). </a:t>
            </a:r>
          </a:p>
          <a:p>
            <a:pPr algn="just" rtl="0" fontAlgn="base"/>
            <a:r>
              <a:rPr lang="fr-FR" sz="1100" b="1" i="0" dirty="0">
                <a:solidFill>
                  <a:srgbClr val="000000"/>
                </a:solidFill>
                <a:effectLst/>
                <a:latin typeface="WORK SANS LIGHT ROMAN" pitchFamily="2" charset="0"/>
              </a:rPr>
              <a:t>Attention</a:t>
            </a:r>
            <a:r>
              <a:rPr lang="fr-FR" sz="1100" b="0" i="0" dirty="0">
                <a:solidFill>
                  <a:srgbClr val="000000"/>
                </a:solidFill>
                <a:effectLst/>
                <a:latin typeface="WORK SANS LIGHT ROMAN" pitchFamily="2" charset="0"/>
              </a:rPr>
              <a:t> : Par souci de simplification, il sera considéré que, pour un salarié ouvrier, les cotisations salariales représentent 22% de sa rémunération brute (estimation à vocation pédagogique). </a:t>
            </a:r>
          </a:p>
        </p:txBody>
      </p:sp>
    </p:spTree>
    <p:extLst>
      <p:ext uri="{BB962C8B-B14F-4D97-AF65-F5344CB8AC3E}">
        <p14:creationId xmlns:p14="http://schemas.microsoft.com/office/powerpoint/2010/main" val="20781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COMMENT SE TRADUIT L’APPLICATION DE LA DFS EN PAYE ?</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440142" y="1178089"/>
            <a:ext cx="2783030" cy="425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Cas particuliers</a:t>
            </a:r>
          </a:p>
        </p:txBody>
      </p:sp>
      <p:sp>
        <p:nvSpPr>
          <p:cNvPr id="9" name="ZoneTexte 8">
            <a:extLst>
              <a:ext uri="{FF2B5EF4-FFF2-40B4-BE49-F238E27FC236}">
                <a16:creationId xmlns:a16="http://schemas.microsoft.com/office/drawing/2014/main" id="{7BEB26C2-77A3-9720-D475-85AF14F4BC75}"/>
              </a:ext>
            </a:extLst>
          </p:cNvPr>
          <p:cNvSpPr txBox="1"/>
          <p:nvPr/>
        </p:nvSpPr>
        <p:spPr>
          <a:xfrm>
            <a:off x="1995811" y="3796126"/>
            <a:ext cx="9523413" cy="3185487"/>
          </a:xfrm>
          <a:prstGeom prst="rect">
            <a:avLst/>
          </a:prstGeom>
          <a:noFill/>
        </p:spPr>
        <p:txBody>
          <a:bodyPr wrap="square">
            <a:spAutoFit/>
          </a:bodyPr>
          <a:lstStyle/>
          <a:p>
            <a:pPr algn="just"/>
            <a:endParaRPr lang="fr-FR" sz="1400" dirty="0">
              <a:solidFill>
                <a:srgbClr val="000000"/>
              </a:solidFill>
              <a:latin typeface="Work Sans Light" pitchFamily="2" charset="0"/>
            </a:endParaRPr>
          </a:p>
          <a:p>
            <a:pPr algn="just"/>
            <a:r>
              <a:rPr lang="fr-FR" dirty="0">
                <a:solidFill>
                  <a:srgbClr val="0A14B4"/>
                </a:solidFill>
                <a:latin typeface="WORK SANS SEMIBOLD ROMAN" pitchFamily="2" charset="77"/>
              </a:rPr>
              <a:t>En cas de pluralité de professions ou d’employeurs</a:t>
            </a:r>
          </a:p>
          <a:p>
            <a:pPr marL="0" indent="0" algn="just">
              <a:buNone/>
            </a:pPr>
            <a:endParaRPr lang="fr-FR" sz="1400" b="0" i="0" dirty="0">
              <a:solidFill>
                <a:srgbClr val="000000"/>
              </a:solidFill>
              <a:effectLst/>
              <a:latin typeface="Work Sans Light" pitchFamily="2" charset="0"/>
            </a:endParaRPr>
          </a:p>
          <a:p>
            <a:pPr algn="just"/>
            <a:r>
              <a:rPr lang="fr-FR" sz="1600" b="1" u="sng" dirty="0">
                <a:solidFill>
                  <a:schemeClr val="tx1"/>
                </a:solidFill>
                <a:latin typeface="WORK SANS LIGHT ROMAN" pitchFamily="2" charset="0"/>
              </a:rPr>
              <a:t>BOSS, Paragraphe n°2160</a:t>
            </a:r>
          </a:p>
          <a:p>
            <a:pPr marL="0" indent="0" algn="just">
              <a:buNone/>
            </a:pPr>
            <a:endParaRPr lang="fr-FR" sz="1600" b="0" i="0" dirty="0">
              <a:solidFill>
                <a:srgbClr val="000000"/>
              </a:solidFill>
              <a:effectLst/>
              <a:latin typeface="WORK SANS LIGHT ROMAN" pitchFamily="2" charset="0"/>
            </a:endParaRPr>
          </a:p>
          <a:p>
            <a:pPr marL="285750" indent="-285750" algn="just">
              <a:buClr>
                <a:srgbClr val="FF8200"/>
              </a:buClr>
              <a:buFont typeface="Wingdings" panose="05000000000000000000" pitchFamily="2" charset="2"/>
              <a:buChar char="§"/>
            </a:pPr>
            <a:r>
              <a:rPr lang="fr-FR" sz="1400" b="0" i="0" dirty="0">
                <a:solidFill>
                  <a:srgbClr val="000000"/>
                </a:solidFill>
                <a:effectLst/>
                <a:latin typeface="WORK SANS LIGHT ROMAN" pitchFamily="2" charset="0"/>
              </a:rPr>
              <a:t>Dans ce cas, il y a lieu de </a:t>
            </a:r>
            <a:r>
              <a:rPr lang="fr-FR" sz="1400" b="1" i="0" dirty="0">
                <a:solidFill>
                  <a:srgbClr val="000000"/>
                </a:solidFill>
                <a:effectLst/>
                <a:latin typeface="WORK SANS LIGHT ROMAN" pitchFamily="2" charset="0"/>
              </a:rPr>
              <a:t>considérer séparément </a:t>
            </a:r>
            <a:r>
              <a:rPr lang="fr-FR" sz="1400" b="0" i="0" dirty="0">
                <a:solidFill>
                  <a:srgbClr val="000000"/>
                </a:solidFill>
                <a:effectLst/>
                <a:latin typeface="WORK SANS LIGHT ROMAN" pitchFamily="2" charset="0"/>
              </a:rPr>
              <a:t>les revenus tirés de chacune de ces activités et de leur appliquer le régime qui leur est propre.</a:t>
            </a:r>
          </a:p>
          <a:p>
            <a:pPr marL="285750" indent="-285750" algn="just">
              <a:buClr>
                <a:srgbClr val="FF8200"/>
              </a:buClr>
              <a:buFont typeface="Wingdings" panose="05000000000000000000" pitchFamily="2" charset="2"/>
              <a:buChar char="§"/>
            </a:pPr>
            <a:r>
              <a:rPr lang="fr-FR" sz="1400" b="0" i="0" dirty="0">
                <a:solidFill>
                  <a:srgbClr val="000000"/>
                </a:solidFill>
                <a:effectLst/>
                <a:latin typeface="WORK SANS LIGHT ROMAN" pitchFamily="2" charset="0"/>
              </a:rPr>
              <a:t>Lorsque le salarié, qui appartient à une profession relevant de la DFS, exerce son activité auprès de plusieurs employeurs, la limite de déduction des frais professionnels de </a:t>
            </a:r>
            <a:r>
              <a:rPr lang="fr-FR" sz="1400" b="1" i="0" dirty="0">
                <a:solidFill>
                  <a:srgbClr val="000000"/>
                </a:solidFill>
                <a:effectLst/>
                <a:latin typeface="WORK SANS LIGHT ROMAN" pitchFamily="2" charset="0"/>
              </a:rPr>
              <a:t>7 600 euros peut être appréciée séparément, au niveau de chaque employeur.</a:t>
            </a:r>
          </a:p>
          <a:p>
            <a:pPr marL="0" indent="0" algn="just">
              <a:buNone/>
            </a:pPr>
            <a:endParaRPr lang="fr-FR" sz="1400" b="0" i="0" dirty="0">
              <a:solidFill>
                <a:srgbClr val="000000"/>
              </a:solidFill>
              <a:effectLst/>
              <a:latin typeface="WORK SANS LIGHT ROMAN" pitchFamily="2" charset="0"/>
            </a:endParaRPr>
          </a:p>
          <a:p>
            <a:pPr marL="0" indent="0" algn="just">
              <a:buNone/>
            </a:pPr>
            <a:r>
              <a:rPr lang="fr-FR" sz="1400" b="0" i="0" dirty="0">
                <a:solidFill>
                  <a:srgbClr val="000000"/>
                </a:solidFill>
                <a:effectLst/>
                <a:latin typeface="WORK SANS LIGHT ROMAN" pitchFamily="2" charset="0"/>
              </a:rPr>
              <a:t>Cette tolérance peut être remise en cause en cas d’abus manifeste (notamment lorsque les </a:t>
            </a:r>
            <a:r>
              <a:rPr lang="fr-FR" sz="1400" b="1" i="0" dirty="0">
                <a:solidFill>
                  <a:srgbClr val="000000"/>
                </a:solidFill>
                <a:effectLst/>
                <a:latin typeface="WORK SANS LIGHT ROMAN" pitchFamily="2" charset="0"/>
              </a:rPr>
              <a:t>employeurs relèvent d’un même groupe</a:t>
            </a:r>
            <a:r>
              <a:rPr lang="fr-FR" sz="1400" b="0" i="0" dirty="0">
                <a:solidFill>
                  <a:srgbClr val="000000"/>
                </a:solidFill>
                <a:effectLst/>
                <a:latin typeface="WORK SANS LIGHT ROMAN" pitchFamily="2" charset="0"/>
              </a:rPr>
              <a:t>).</a:t>
            </a:r>
          </a:p>
          <a:p>
            <a:pPr marL="0" indent="0" algn="just">
              <a:buNone/>
            </a:pPr>
            <a:endParaRPr lang="fr-FR" sz="1100" b="0" i="0" dirty="0">
              <a:solidFill>
                <a:srgbClr val="000000"/>
              </a:solidFill>
              <a:effectLst/>
              <a:latin typeface="Work Sans Light" pitchFamily="2" charset="0"/>
            </a:endParaRPr>
          </a:p>
        </p:txBody>
      </p:sp>
      <p:sp>
        <p:nvSpPr>
          <p:cNvPr id="4" name="Ellipse 3">
            <a:extLst>
              <a:ext uri="{FF2B5EF4-FFF2-40B4-BE49-F238E27FC236}">
                <a16:creationId xmlns:a16="http://schemas.microsoft.com/office/drawing/2014/main" id="{5A177C6B-7DD0-C6CB-51F2-E9B78BC5E1D2}"/>
              </a:ext>
            </a:extLst>
          </p:cNvPr>
          <p:cNvSpPr/>
          <p:nvPr/>
        </p:nvSpPr>
        <p:spPr>
          <a:xfrm>
            <a:off x="9724769" y="1902941"/>
            <a:ext cx="2376615" cy="18931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Work Sans Light" pitchFamily="2" charset="0"/>
              </a:rPr>
              <a:t>Attention : Une tolérance applicable depuis le 1</a:t>
            </a:r>
            <a:r>
              <a:rPr lang="fr-FR" sz="1100" b="1" baseline="30000" dirty="0">
                <a:latin typeface="Work Sans Light" pitchFamily="2" charset="0"/>
              </a:rPr>
              <a:t>er</a:t>
            </a:r>
            <a:r>
              <a:rPr lang="fr-FR" sz="1100" b="1" dirty="0">
                <a:latin typeface="Work Sans Light" pitchFamily="2" charset="0"/>
              </a:rPr>
              <a:t> janvier 2022 permet d’appliquer la DFS même en l’absence de frais professionnels supportés par le salarié (voir partie 2)</a:t>
            </a:r>
          </a:p>
        </p:txBody>
      </p:sp>
      <p:sp>
        <p:nvSpPr>
          <p:cNvPr id="6" name="ZoneTexte 5">
            <a:extLst>
              <a:ext uri="{FF2B5EF4-FFF2-40B4-BE49-F238E27FC236}">
                <a16:creationId xmlns:a16="http://schemas.microsoft.com/office/drawing/2014/main" id="{489D7377-415B-13D3-8E10-351889BF45BA}"/>
              </a:ext>
            </a:extLst>
          </p:cNvPr>
          <p:cNvSpPr txBox="1"/>
          <p:nvPr/>
        </p:nvSpPr>
        <p:spPr>
          <a:xfrm>
            <a:off x="2069951" y="1603540"/>
            <a:ext cx="7654818" cy="2123658"/>
          </a:xfrm>
          <a:prstGeom prst="rect">
            <a:avLst/>
          </a:prstGeom>
          <a:noFill/>
        </p:spPr>
        <p:txBody>
          <a:bodyPr wrap="square">
            <a:spAutoFit/>
          </a:bodyPr>
          <a:lstStyle/>
          <a:p>
            <a:pPr marL="0" indent="0" algn="just">
              <a:buNone/>
            </a:pPr>
            <a:r>
              <a:rPr lang="fr-FR" dirty="0">
                <a:solidFill>
                  <a:srgbClr val="0A14B4"/>
                </a:solidFill>
                <a:latin typeface="WORK SANS SEMIBOLD ROMAN" pitchFamily="2" charset="77"/>
              </a:rPr>
              <a:t>Absence du salarié </a:t>
            </a:r>
          </a:p>
          <a:p>
            <a:pPr marL="0" indent="0">
              <a:buNone/>
            </a:pPr>
            <a:endParaRPr lang="fr-FR" sz="1400" u="sng" dirty="0">
              <a:solidFill>
                <a:schemeClr val="tx1"/>
              </a:solidFill>
              <a:latin typeface="WORK SANS LIGHT ROMAN" pitchFamily="2" charset="0"/>
            </a:endParaRPr>
          </a:p>
          <a:p>
            <a:pPr marL="0" indent="0">
              <a:buNone/>
            </a:pPr>
            <a:r>
              <a:rPr lang="fr-FR" sz="1600" b="1" u="sng" dirty="0">
                <a:solidFill>
                  <a:schemeClr val="tx1"/>
                </a:solidFill>
                <a:latin typeface="WORK SANS LIGHT ROMAN" pitchFamily="2" charset="0"/>
              </a:rPr>
              <a:t>BOSS, Paragraphe n°2150</a:t>
            </a:r>
          </a:p>
          <a:p>
            <a:pPr marL="0" indent="0" algn="just" defTabSz="790575">
              <a:buNone/>
              <a:tabLst>
                <a:tab pos="8255000" algn="l"/>
              </a:tabLst>
            </a:pPr>
            <a:endParaRPr lang="fr-FR" sz="1400" b="0" dirty="0">
              <a:solidFill>
                <a:schemeClr val="tx1"/>
              </a:solidFill>
              <a:latin typeface="WORK SANS LIGHT ROMAN" pitchFamily="2" charset="0"/>
            </a:endParaRPr>
          </a:p>
          <a:p>
            <a:pPr marL="171450" indent="-171450" algn="just" defTabSz="790575">
              <a:buClr>
                <a:srgbClr val="FF8200"/>
              </a:buClr>
              <a:buFont typeface="Wingdings" panose="05000000000000000000" pitchFamily="2" charset="2"/>
              <a:buChar char="§"/>
              <a:tabLst>
                <a:tab pos="8255000" algn="l"/>
              </a:tabLst>
            </a:pPr>
            <a:r>
              <a:rPr lang="fr-FR" sz="1400" b="0" dirty="0">
                <a:solidFill>
                  <a:schemeClr val="tx1"/>
                </a:solidFill>
                <a:latin typeface="WORK SANS LIGHT ROMAN" pitchFamily="2" charset="0"/>
              </a:rPr>
              <a:t>En cas d’absence ou de congé, rémunéré(e) ou non rémunéré(e), d’un salarié : application de la DFS uniquement sur la rémunération correspondant à un travail effectif du salarié.</a:t>
            </a:r>
          </a:p>
          <a:p>
            <a:pPr marL="171450" indent="-171450" algn="just" defTabSz="790575">
              <a:buClr>
                <a:srgbClr val="FF8200"/>
              </a:buClr>
              <a:buFont typeface="Wingdings" panose="05000000000000000000" pitchFamily="2" charset="2"/>
              <a:buChar char="§"/>
              <a:tabLst>
                <a:tab pos="8255000" algn="l"/>
              </a:tabLst>
            </a:pPr>
            <a:r>
              <a:rPr lang="fr-FR" sz="1400" b="0" dirty="0">
                <a:solidFill>
                  <a:schemeClr val="tx1"/>
                </a:solidFill>
                <a:latin typeface="WORK SANS LIGHT ROMAN" pitchFamily="2" charset="0"/>
              </a:rPr>
              <a:t>En cas d’absence, rémunérée ou non rémunérée sur un </a:t>
            </a:r>
            <a:r>
              <a:rPr lang="fr-FR" sz="1400" b="1" dirty="0">
                <a:solidFill>
                  <a:schemeClr val="tx1"/>
                </a:solidFill>
                <a:latin typeface="WORK SANS LIGHT ROMAN" pitchFamily="2" charset="0"/>
              </a:rPr>
              <a:t>mois complet </a:t>
            </a:r>
            <a:r>
              <a:rPr lang="fr-FR" sz="1400" b="0" dirty="0">
                <a:solidFill>
                  <a:schemeClr val="tx1"/>
                </a:solidFill>
                <a:latin typeface="WORK SANS LIGHT ROMAN" pitchFamily="2" charset="0"/>
              </a:rPr>
              <a:t>(pour cause de maladie ou de congés) : pas d’application de la DFS pour ce mois. </a:t>
            </a:r>
          </a:p>
        </p:txBody>
      </p:sp>
    </p:spTree>
    <p:extLst>
      <p:ext uri="{BB962C8B-B14F-4D97-AF65-F5344CB8AC3E}">
        <p14:creationId xmlns:p14="http://schemas.microsoft.com/office/powerpoint/2010/main" val="116545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COMMENT SE TRADUIT L’APPLICATION DE LA DFS EN PAYE ?</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440142" y="1178089"/>
            <a:ext cx="2783030" cy="425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Cas particuliers</a:t>
            </a:r>
          </a:p>
        </p:txBody>
      </p:sp>
      <p:sp>
        <p:nvSpPr>
          <p:cNvPr id="9" name="ZoneTexte 8">
            <a:extLst>
              <a:ext uri="{FF2B5EF4-FFF2-40B4-BE49-F238E27FC236}">
                <a16:creationId xmlns:a16="http://schemas.microsoft.com/office/drawing/2014/main" id="{7BEB26C2-77A3-9720-D475-85AF14F4BC75}"/>
              </a:ext>
            </a:extLst>
          </p:cNvPr>
          <p:cNvSpPr txBox="1"/>
          <p:nvPr/>
        </p:nvSpPr>
        <p:spPr>
          <a:xfrm>
            <a:off x="2069951" y="1691100"/>
            <a:ext cx="9523413" cy="3770263"/>
          </a:xfrm>
          <a:prstGeom prst="rect">
            <a:avLst/>
          </a:prstGeom>
          <a:noFill/>
        </p:spPr>
        <p:txBody>
          <a:bodyPr wrap="square">
            <a:spAutoFit/>
          </a:bodyPr>
          <a:lstStyle/>
          <a:p>
            <a:pPr marL="0" indent="0" algn="just">
              <a:buNone/>
            </a:pPr>
            <a:endParaRPr lang="fr-FR" sz="1100" b="0" i="0" dirty="0">
              <a:solidFill>
                <a:srgbClr val="000000"/>
              </a:solidFill>
              <a:effectLst/>
              <a:latin typeface="Work Sans Light" pitchFamily="2" charset="0"/>
            </a:endParaRPr>
          </a:p>
          <a:p>
            <a:pPr marL="0" indent="0" algn="just">
              <a:buNone/>
            </a:pPr>
            <a:r>
              <a:rPr lang="fr-FR" sz="2000" dirty="0">
                <a:solidFill>
                  <a:srgbClr val="0A14B4"/>
                </a:solidFill>
                <a:latin typeface="WORK SANS SEMIBOLD ROMAN" pitchFamily="2" charset="77"/>
              </a:rPr>
              <a:t>Application aux mandataires sociaux</a:t>
            </a:r>
          </a:p>
          <a:p>
            <a:pPr marL="0" indent="0" algn="just">
              <a:buNone/>
            </a:pPr>
            <a:endParaRPr lang="fr-FR" sz="1600" b="0" i="0" dirty="0">
              <a:solidFill>
                <a:srgbClr val="000000"/>
              </a:solidFill>
              <a:effectLst/>
              <a:latin typeface="Work Sans Light" pitchFamily="2" charset="0"/>
            </a:endParaRPr>
          </a:p>
          <a:p>
            <a:pPr algn="just"/>
            <a:r>
              <a:rPr lang="fr-FR" sz="1600" b="1" u="sng" dirty="0">
                <a:solidFill>
                  <a:schemeClr val="tx1"/>
                </a:solidFill>
                <a:latin typeface="WORK SANS LIGHT ROMAN" pitchFamily="2" charset="0"/>
              </a:rPr>
              <a:t>BOSS, Paragraphe n°2170</a:t>
            </a:r>
          </a:p>
          <a:p>
            <a:pPr marL="0" indent="0" algn="just">
              <a:buNone/>
            </a:pPr>
            <a:endParaRPr lang="fr-FR" sz="1600" b="0" i="0" dirty="0">
              <a:solidFill>
                <a:srgbClr val="000000"/>
              </a:solidFill>
              <a:effectLst/>
              <a:latin typeface="WORK SANS LIGHT ROMAN" pitchFamily="2" charset="0"/>
            </a:endParaRPr>
          </a:p>
          <a:p>
            <a:pPr marL="285750" indent="-285750" algn="just">
              <a:buClr>
                <a:srgbClr val="FF8200"/>
              </a:buClr>
              <a:buFont typeface="Wingdings" panose="05000000000000000000" pitchFamily="2" charset="2"/>
              <a:buChar char="§"/>
            </a:pPr>
            <a:r>
              <a:rPr lang="fr-FR" sz="1600" dirty="0">
                <a:solidFill>
                  <a:srgbClr val="000000"/>
                </a:solidFill>
                <a:latin typeface="WORK SANS LIGHT ROMAN" pitchFamily="2" charset="0"/>
              </a:rPr>
              <a:t>La DFS </a:t>
            </a:r>
            <a:r>
              <a:rPr lang="fr-FR" sz="1600" b="0" i="0" dirty="0">
                <a:solidFill>
                  <a:srgbClr val="000000"/>
                </a:solidFill>
                <a:effectLst/>
                <a:latin typeface="WORK SANS LIGHT ROMAN" pitchFamily="2" charset="0"/>
              </a:rPr>
              <a:t>peut être appliquée aux mandataires sociaux </a:t>
            </a:r>
            <a:r>
              <a:rPr lang="fr-FR" sz="1600" b="1" i="0" dirty="0">
                <a:solidFill>
                  <a:srgbClr val="000000"/>
                </a:solidFill>
                <a:effectLst/>
                <a:latin typeface="WORK SANS LIGHT ROMAN" pitchFamily="2" charset="0"/>
              </a:rPr>
              <a:t>lorsque l’activité exercée par le dirigeant relève d’une profession ouvrant droit à déduction </a:t>
            </a:r>
            <a:r>
              <a:rPr lang="fr-FR" sz="1600" b="0" i="0" dirty="0">
                <a:solidFill>
                  <a:srgbClr val="000000"/>
                </a:solidFill>
                <a:effectLst/>
                <a:latin typeface="WORK SANS LIGHT ROMAN" pitchFamily="2" charset="0"/>
              </a:rPr>
              <a:t>sous réserve que :</a:t>
            </a:r>
          </a:p>
          <a:p>
            <a:pPr marL="742950" lvl="1" indent="-285750" algn="just">
              <a:buClr>
                <a:srgbClr val="FF8200"/>
              </a:buClr>
              <a:buFont typeface="Arial" panose="020B0604020202020204" pitchFamily="34" charset="0"/>
              <a:buChar char="•"/>
            </a:pPr>
            <a:r>
              <a:rPr lang="fr-FR" sz="1600" b="0" i="0" dirty="0">
                <a:solidFill>
                  <a:srgbClr val="000000"/>
                </a:solidFill>
                <a:effectLst/>
                <a:latin typeface="WORK SANS LIGHT ROMAN" pitchFamily="2" charset="0"/>
              </a:rPr>
              <a:t>l’activité constitue </a:t>
            </a:r>
            <a:r>
              <a:rPr lang="fr-FR" sz="1600" b="1" i="0" dirty="0">
                <a:solidFill>
                  <a:srgbClr val="000000"/>
                </a:solidFill>
                <a:effectLst/>
                <a:latin typeface="WORK SANS LIGHT ROMAN" pitchFamily="2" charset="0"/>
              </a:rPr>
              <a:t>l’exercice d’une profession effective et distincte </a:t>
            </a:r>
            <a:r>
              <a:rPr lang="fr-FR" sz="1600" b="0" i="0" dirty="0">
                <a:solidFill>
                  <a:srgbClr val="000000"/>
                </a:solidFill>
                <a:effectLst/>
                <a:latin typeface="WORK SANS LIGHT ROMAN" pitchFamily="2" charset="0"/>
              </a:rPr>
              <a:t>de la fonction de dirigeant, et fait l’objet d’une rémunération séparée ;</a:t>
            </a:r>
          </a:p>
          <a:p>
            <a:pPr marL="742950" lvl="1" indent="-285750" algn="just">
              <a:buClr>
                <a:srgbClr val="FF8200"/>
              </a:buClr>
              <a:buFont typeface="Arial" panose="020B0604020202020204" pitchFamily="34" charset="0"/>
              <a:buChar char="•"/>
            </a:pPr>
            <a:r>
              <a:rPr lang="fr-FR" sz="1600" b="0" i="0" dirty="0">
                <a:solidFill>
                  <a:srgbClr val="000000"/>
                </a:solidFill>
                <a:effectLst/>
                <a:latin typeface="WORK SANS LIGHT ROMAN" pitchFamily="2" charset="0"/>
              </a:rPr>
              <a:t>la DFS ne s’applique qu’à la </a:t>
            </a:r>
            <a:r>
              <a:rPr lang="fr-FR" sz="1600" b="1" i="0" dirty="0">
                <a:solidFill>
                  <a:srgbClr val="000000"/>
                </a:solidFill>
                <a:effectLst/>
                <a:latin typeface="WORK SANS LIGHT ROMAN" pitchFamily="2" charset="0"/>
              </a:rPr>
              <a:t>part de rémunération afférente à la fonction technique </a:t>
            </a:r>
            <a:r>
              <a:rPr lang="fr-FR" sz="1600" b="0" i="0" dirty="0">
                <a:solidFill>
                  <a:srgbClr val="000000"/>
                </a:solidFill>
                <a:effectLst/>
                <a:latin typeface="WORK SANS LIGHT ROMAN" pitchFamily="2" charset="0"/>
              </a:rPr>
              <a:t>ouvrant droit à la déduction.</a:t>
            </a:r>
          </a:p>
          <a:p>
            <a:pPr marL="742950" lvl="1" indent="-285750" algn="just">
              <a:buFont typeface="Wingdings" panose="05000000000000000000" pitchFamily="2" charset="2"/>
              <a:buChar char="§"/>
            </a:pPr>
            <a:endParaRPr lang="fr-FR" sz="1600" b="0" i="0" dirty="0">
              <a:solidFill>
                <a:srgbClr val="000000"/>
              </a:solidFill>
              <a:effectLst/>
              <a:latin typeface="WORK SANS LIGHT ROMAN" pitchFamily="2" charset="0"/>
            </a:endParaRPr>
          </a:p>
          <a:p>
            <a:pPr marL="0" indent="0" algn="just">
              <a:buNone/>
            </a:pPr>
            <a:r>
              <a:rPr lang="fr-FR" sz="1600" b="0" i="0" dirty="0">
                <a:solidFill>
                  <a:srgbClr val="000000"/>
                </a:solidFill>
                <a:effectLst/>
                <a:latin typeface="WORK SANS LIGHT ROMAN" pitchFamily="2" charset="0"/>
              </a:rPr>
              <a:t>En conséquence, le mandataire social doit être titulaire d’un </a:t>
            </a:r>
            <a:r>
              <a:rPr lang="fr-FR" sz="1600" b="1" i="0" dirty="0">
                <a:solidFill>
                  <a:srgbClr val="000000"/>
                </a:solidFill>
                <a:effectLst/>
                <a:latin typeface="WORK SANS LIGHT ROMAN" pitchFamily="2" charset="0"/>
              </a:rPr>
              <a:t>contrat de travail distinct </a:t>
            </a:r>
            <a:r>
              <a:rPr lang="fr-FR" sz="1600" b="0" i="0" dirty="0">
                <a:solidFill>
                  <a:srgbClr val="000000"/>
                </a:solidFill>
                <a:effectLst/>
                <a:latin typeface="WORK SANS LIGHT ROMAN" pitchFamily="2" charset="0"/>
              </a:rPr>
              <a:t>de son mandat social pour son activité professionnelle spécifique et bénéficier de deux rémunérations distinctes.</a:t>
            </a:r>
          </a:p>
        </p:txBody>
      </p:sp>
    </p:spTree>
    <p:extLst>
      <p:ext uri="{BB962C8B-B14F-4D97-AF65-F5344CB8AC3E}">
        <p14:creationId xmlns:p14="http://schemas.microsoft.com/office/powerpoint/2010/main" val="143719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a:bodyPr>
          <a:lstStyle/>
          <a:p>
            <a:r>
              <a:rPr lang="fr-FR" sz="4000" b="1" u="sng" dirty="0">
                <a:latin typeface="Work Sans Light" pitchFamily="2" charset="0"/>
              </a:rPr>
              <a:t>PARTIE 2</a:t>
            </a:r>
          </a:p>
          <a:p>
            <a:pPr algn="ctr"/>
            <a:r>
              <a:rPr lang="fr-FR" b="1" dirty="0">
                <a:latin typeface="Work Sans Light" pitchFamily="2" charset="0"/>
              </a:rPr>
              <a:t>L’EXTINCTION PROGRESSIVE DE LA DFS</a:t>
            </a:r>
            <a:endParaRPr lang="fr-FR" sz="2800" b="1" dirty="0">
              <a:latin typeface="Work Sans Light" pitchFamily="2" charset="0"/>
            </a:endParaRPr>
          </a:p>
        </p:txBody>
      </p:sp>
    </p:spTree>
    <p:extLst>
      <p:ext uri="{BB962C8B-B14F-4D97-AF65-F5344CB8AC3E}">
        <p14:creationId xmlns:p14="http://schemas.microsoft.com/office/powerpoint/2010/main" val="232930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62848A-FC16-4332-8C1B-0D5AA7816B87}"/>
              </a:ext>
            </a:extLst>
          </p:cNvPr>
          <p:cNvSpPr>
            <a:spLocks noGrp="1"/>
          </p:cNvSpPr>
          <p:nvPr>
            <p:ph type="body" sz="quarter" idx="12"/>
          </p:nvPr>
        </p:nvSpPr>
        <p:spPr>
          <a:solidFill>
            <a:srgbClr val="001B73"/>
          </a:solidFill>
          <a:ln>
            <a:solidFill>
              <a:srgbClr val="001B73"/>
            </a:solidFill>
          </a:ln>
        </p:spPr>
        <p:txBody>
          <a:bodyPr/>
          <a:lstStyle/>
          <a:p>
            <a:r>
              <a:rPr lang="fr-FR" dirty="0">
                <a:solidFill>
                  <a:schemeClr val="bg1"/>
                </a:solidFill>
              </a:rPr>
              <a:t>SOMMAIRE</a:t>
            </a:r>
          </a:p>
        </p:txBody>
      </p:sp>
      <p:sp>
        <p:nvSpPr>
          <p:cNvPr id="5" name="Espace réservé du texte 3">
            <a:extLst>
              <a:ext uri="{FF2B5EF4-FFF2-40B4-BE49-F238E27FC236}">
                <a16:creationId xmlns:a16="http://schemas.microsoft.com/office/drawing/2014/main" id="{8507DE20-5A07-4F32-9094-A3496CBAF1FD}"/>
              </a:ext>
            </a:extLst>
          </p:cNvPr>
          <p:cNvSpPr txBox="1">
            <a:spLocks/>
          </p:cNvSpPr>
          <p:nvPr/>
        </p:nvSpPr>
        <p:spPr>
          <a:xfrm>
            <a:off x="4581832" y="1668360"/>
            <a:ext cx="7197213" cy="4322134"/>
          </a:xfrm>
          <a:prstGeom prst="rect">
            <a:avLst/>
          </a:prstGeom>
          <a:ln>
            <a:solidFill>
              <a:srgbClr val="416FC3"/>
            </a:solidFill>
          </a:ln>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FF6D22"/>
              </a:buClr>
              <a:buFont typeface="+mj-lt"/>
              <a:buAutoNum type="arabicPeriod"/>
              <a:defRPr sz="1600" b="1" kern="1200">
                <a:solidFill>
                  <a:srgbClr val="001B73"/>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kern="1200">
                <a:solidFill>
                  <a:srgbClr val="001B73"/>
                </a:solidFill>
                <a:latin typeface="+mn-lt"/>
                <a:ea typeface="+mn-ea"/>
                <a:cs typeface="+mn-cs"/>
              </a:defRPr>
            </a:lvl2pPr>
            <a:lvl3pPr marL="228600" indent="-228600" algn="l" defTabSz="914400" rtl="0" eaLnBrk="1" latinLnBrk="0" hangingPunct="1">
              <a:lnSpc>
                <a:spcPct val="90000"/>
              </a:lnSpc>
              <a:spcBef>
                <a:spcPts val="500"/>
              </a:spcBef>
              <a:buFont typeface="Arial" panose="020B0604020202020204" pitchFamily="34" charset="0"/>
              <a:buChar char="‒"/>
              <a:defRPr sz="1400" kern="1200">
                <a:solidFill>
                  <a:srgbClr val="001B73"/>
                </a:solidFill>
                <a:latin typeface="+mn-lt"/>
                <a:ea typeface="+mn-ea"/>
                <a:cs typeface="+mn-cs"/>
              </a:defRPr>
            </a:lvl3pPr>
            <a:lvl4pPr marL="447675" indent="-228600" algn="l" defTabSz="914400" rtl="0" eaLnBrk="1" latinLnBrk="0" hangingPunct="1">
              <a:lnSpc>
                <a:spcPct val="90000"/>
              </a:lnSpc>
              <a:spcBef>
                <a:spcPts val="500"/>
              </a:spcBef>
              <a:buFont typeface="Arial" panose="020B0604020202020204" pitchFamily="34" charset="0"/>
              <a:buChar char="—"/>
              <a:defRPr sz="1200" kern="1200">
                <a:solidFill>
                  <a:srgbClr val="001B73"/>
                </a:solidFill>
                <a:latin typeface="+mn-lt"/>
                <a:ea typeface="+mn-ea"/>
                <a:cs typeface="+mn-cs"/>
              </a:defRPr>
            </a:lvl4pPr>
            <a:lvl5pPr marL="627063" indent="-174625" algn="l" defTabSz="914400" rtl="0" eaLnBrk="1" latinLnBrk="0" hangingPunct="1">
              <a:lnSpc>
                <a:spcPct val="90000"/>
              </a:lnSpc>
              <a:spcBef>
                <a:spcPts val="500"/>
              </a:spcBef>
              <a:buFont typeface="Wingdings" panose="05000000000000000000" pitchFamily="2" charset="2"/>
              <a:buChar char="§"/>
              <a:defRPr sz="1200" kern="1200">
                <a:solidFill>
                  <a:srgbClr val="001B7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sz="1800" u="sng" dirty="0">
              <a:latin typeface="WORK SANS LIGHT ROMAN" pitchFamily="2" charset="0"/>
            </a:endParaRPr>
          </a:p>
        </p:txBody>
      </p:sp>
      <p:sp>
        <p:nvSpPr>
          <p:cNvPr id="2" name="ZoneTexte 1">
            <a:extLst>
              <a:ext uri="{FF2B5EF4-FFF2-40B4-BE49-F238E27FC236}">
                <a16:creationId xmlns:a16="http://schemas.microsoft.com/office/drawing/2014/main" id="{6695A25E-E9E5-05AB-6FA4-90CC894B09F5}"/>
              </a:ext>
            </a:extLst>
          </p:cNvPr>
          <p:cNvSpPr txBox="1"/>
          <p:nvPr/>
        </p:nvSpPr>
        <p:spPr>
          <a:xfrm>
            <a:off x="4680855" y="2013545"/>
            <a:ext cx="6665572" cy="3631763"/>
          </a:xfrm>
          <a:prstGeom prst="rect">
            <a:avLst/>
          </a:prstGeom>
          <a:noFill/>
        </p:spPr>
        <p:txBody>
          <a:bodyPr wrap="square" rtlCol="0">
            <a:spAutoFit/>
          </a:bodyPr>
          <a:lstStyle/>
          <a:p>
            <a:pPr algn="just"/>
            <a:r>
              <a:rPr lang="fr-FR" b="1" dirty="0">
                <a:solidFill>
                  <a:schemeClr val="accent5"/>
                </a:solidFill>
                <a:latin typeface="WORK SANS LIGHT ROMAN" pitchFamily="2" charset="0"/>
              </a:rPr>
              <a:t>Partie 1 : Les règles de droit commun encadrant la DFS </a:t>
            </a:r>
          </a:p>
          <a:p>
            <a:pPr algn="ctr"/>
            <a:endParaRPr lang="fr-FR" b="1" dirty="0">
              <a:solidFill>
                <a:schemeClr val="accent5"/>
              </a:solidFill>
              <a:latin typeface="WORK SANS LIGHT ROMAN" pitchFamily="2" charset="0"/>
            </a:endParaRPr>
          </a:p>
          <a:p>
            <a:pPr marL="800100" lvl="1" indent="-342900">
              <a:buAutoNum type="arabicPeriod"/>
            </a:pPr>
            <a:r>
              <a:rPr lang="fr-FR" sz="1600" b="1" dirty="0">
                <a:solidFill>
                  <a:schemeClr val="accent1"/>
                </a:solidFill>
                <a:latin typeface="WORK SANS LIGHT ROMAN" pitchFamily="2" charset="0"/>
              </a:rPr>
              <a:t>Qu’est ce que la DFS ?</a:t>
            </a:r>
          </a:p>
          <a:p>
            <a:pPr marL="800100" lvl="1" indent="-342900">
              <a:buAutoNum type="arabicPeriod"/>
            </a:pPr>
            <a:r>
              <a:rPr lang="fr-FR" sz="1600" b="1" dirty="0">
                <a:solidFill>
                  <a:schemeClr val="accent1"/>
                </a:solidFill>
                <a:latin typeface="WORK SANS LIGHT ROMAN" pitchFamily="2" charset="0"/>
              </a:rPr>
              <a:t>Quel est le champ d’application de la DFS ? </a:t>
            </a:r>
          </a:p>
          <a:p>
            <a:pPr marL="800100" lvl="1" indent="-342900">
              <a:buAutoNum type="arabicPeriod"/>
            </a:pPr>
            <a:r>
              <a:rPr lang="fr-FR" sz="1600" b="1" dirty="0">
                <a:solidFill>
                  <a:schemeClr val="accent1"/>
                </a:solidFill>
                <a:latin typeface="WORK SANS LIGHT ROMAN" pitchFamily="2" charset="0"/>
              </a:rPr>
              <a:t>Comment mettre en œuvre la DFS ? </a:t>
            </a:r>
          </a:p>
          <a:p>
            <a:pPr marL="800100" lvl="1" indent="-342900">
              <a:buAutoNum type="arabicPeriod"/>
            </a:pPr>
            <a:r>
              <a:rPr lang="fr-FR" sz="1600" b="1" dirty="0">
                <a:solidFill>
                  <a:schemeClr val="accent1"/>
                </a:solidFill>
                <a:latin typeface="WORK SANS LIGHT ROMAN" pitchFamily="2" charset="0"/>
              </a:rPr>
              <a:t>Comment se traduit la DFS en paye ? </a:t>
            </a:r>
          </a:p>
          <a:p>
            <a:endParaRPr lang="fr-FR" sz="1600" dirty="0">
              <a:latin typeface="WORK SANS LIGHT ROMAN" pitchFamily="2" charset="0"/>
            </a:endParaRPr>
          </a:p>
          <a:p>
            <a:pPr algn="just"/>
            <a:r>
              <a:rPr lang="fr-FR" b="1" dirty="0">
                <a:solidFill>
                  <a:schemeClr val="accent5"/>
                </a:solidFill>
                <a:latin typeface="WORK SANS LIGHT ROMAN" pitchFamily="2" charset="0"/>
              </a:rPr>
              <a:t>Partie 2 : L’extinction progressive de la DFS </a:t>
            </a:r>
          </a:p>
          <a:p>
            <a:endParaRPr lang="fr-FR" sz="1600" dirty="0">
              <a:latin typeface="WORK SANS LIGHT ROMAN" pitchFamily="2" charset="0"/>
            </a:endParaRPr>
          </a:p>
          <a:p>
            <a:pPr lvl="1"/>
            <a:r>
              <a:rPr lang="fr-FR" sz="1600" b="1" dirty="0">
                <a:solidFill>
                  <a:schemeClr val="accent1"/>
                </a:solidFill>
                <a:latin typeface="WORK SANS LIGHT ROMAN" pitchFamily="2" charset="0"/>
              </a:rPr>
              <a:t>1. Rappel du contexte</a:t>
            </a:r>
          </a:p>
          <a:p>
            <a:pPr lvl="1"/>
            <a:r>
              <a:rPr lang="fr-FR" sz="1600" b="1" dirty="0">
                <a:solidFill>
                  <a:schemeClr val="accent1"/>
                </a:solidFill>
                <a:latin typeface="WORK SANS LIGHT ROMAN" pitchFamily="2" charset="0"/>
              </a:rPr>
              <a:t>2. Dispositions transitoires </a:t>
            </a:r>
          </a:p>
          <a:p>
            <a:pPr lvl="1"/>
            <a:r>
              <a:rPr lang="fr-FR" sz="1600" b="1" dirty="0">
                <a:solidFill>
                  <a:schemeClr val="accent1"/>
                </a:solidFill>
                <a:latin typeface="WORK SANS LIGHT ROMAN" pitchFamily="2" charset="0"/>
              </a:rPr>
              <a:t>3. Les questions soulevées par l’extinction progressive du      dispositif  </a:t>
            </a:r>
          </a:p>
          <a:p>
            <a:r>
              <a:rPr lang="fr-FR" sz="1600" dirty="0">
                <a:latin typeface="WORK SANS LIGHT ROMAN" pitchFamily="2" charset="0"/>
              </a:rPr>
              <a:t>	</a:t>
            </a:r>
          </a:p>
        </p:txBody>
      </p:sp>
    </p:spTree>
    <p:extLst>
      <p:ext uri="{BB962C8B-B14F-4D97-AF65-F5344CB8AC3E}">
        <p14:creationId xmlns:p14="http://schemas.microsoft.com/office/powerpoint/2010/main" val="292486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pitchFamily="2" charset="0"/>
              </a:rPr>
              <a:t>1. RAPPEL DU CONTEXTE </a:t>
            </a:r>
          </a:p>
        </p:txBody>
      </p:sp>
    </p:spTree>
    <p:extLst>
      <p:ext uri="{BB962C8B-B14F-4D97-AF65-F5344CB8AC3E}">
        <p14:creationId xmlns:p14="http://schemas.microsoft.com/office/powerpoint/2010/main" val="1548331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6129A5-12A2-4937-B3AF-31165FECD79C}"/>
              </a:ext>
            </a:extLst>
          </p:cNvPr>
          <p:cNvSpPr>
            <a:spLocks noGrp="1"/>
          </p:cNvSpPr>
          <p:nvPr>
            <p:ph type="body" sz="quarter" idx="10"/>
          </p:nvPr>
        </p:nvSpPr>
        <p:spPr>
          <a:xfrm>
            <a:off x="2070099" y="1659391"/>
            <a:ext cx="9523413" cy="5072623"/>
          </a:xfrm>
        </p:spPr>
        <p:txBody>
          <a:bodyPr>
            <a:normAutofit fontScale="92500" lnSpcReduction="10000"/>
          </a:bodyPr>
          <a:lstStyle/>
          <a:p>
            <a:pPr marL="0" indent="0">
              <a:buNone/>
            </a:pPr>
            <a:r>
              <a:rPr lang="fr-FR" sz="1900" dirty="0">
                <a:solidFill>
                  <a:srgbClr val="0A14B4"/>
                </a:solidFill>
                <a:latin typeface="WORK SANS SEMIBOLD ROMAN" pitchFamily="2" charset="77"/>
              </a:rPr>
              <a:t>Contexte de départ</a:t>
            </a:r>
          </a:p>
          <a:p>
            <a:pPr algn="just">
              <a:buFont typeface="Wingdings" panose="05000000000000000000" pitchFamily="2" charset="2"/>
              <a:buChar char="§"/>
            </a:pPr>
            <a:r>
              <a:rPr lang="fr-FR" sz="1600" b="0" dirty="0">
                <a:solidFill>
                  <a:schemeClr val="tx1"/>
                </a:solidFill>
                <a:latin typeface="WORK SANS LIGHT ROMAN" pitchFamily="2" charset="0"/>
              </a:rPr>
              <a:t>Depuis de nombreuses années, la suppression de la DFS est « dans le viseur » des pouvoirs publics, cette dernière étant considérée comme une </a:t>
            </a:r>
            <a:r>
              <a:rPr lang="fr-FR" sz="1600" dirty="0">
                <a:solidFill>
                  <a:schemeClr val="tx1"/>
                </a:solidFill>
                <a:latin typeface="WORK SANS LIGHT ROMAN" pitchFamily="2" charset="0"/>
              </a:rPr>
              <a:t>niche sociale</a:t>
            </a:r>
            <a:r>
              <a:rPr lang="fr-FR" sz="1600" b="0" dirty="0">
                <a:solidFill>
                  <a:schemeClr val="tx1"/>
                </a:solidFill>
                <a:latin typeface="WORK SANS LIGHT ROMAN" pitchFamily="2" charset="0"/>
              </a:rPr>
              <a:t>.</a:t>
            </a:r>
          </a:p>
          <a:p>
            <a:pPr algn="just">
              <a:buFont typeface="Wingdings" panose="05000000000000000000" pitchFamily="2" charset="2"/>
              <a:buChar char="§"/>
            </a:pPr>
            <a:r>
              <a:rPr lang="fr-FR" sz="1600" b="0" dirty="0">
                <a:solidFill>
                  <a:schemeClr val="tx1"/>
                </a:solidFill>
                <a:latin typeface="WORK SANS LIGHT ROMAN" pitchFamily="2" charset="0"/>
              </a:rPr>
              <a:t>La Direction de la Sécurité Sociale (DSS) a modifié les règles régissant la DFS, la rendant inapplicable en pratique par les entreprises du secteur à compter du 1</a:t>
            </a:r>
            <a:r>
              <a:rPr lang="fr-FR" sz="1600" b="0" baseline="30000" dirty="0">
                <a:solidFill>
                  <a:schemeClr val="tx1"/>
                </a:solidFill>
                <a:latin typeface="WORK SANS LIGHT ROMAN" pitchFamily="2" charset="0"/>
              </a:rPr>
              <a:t>er</a:t>
            </a:r>
            <a:r>
              <a:rPr lang="fr-FR" sz="1600" b="0" dirty="0">
                <a:solidFill>
                  <a:schemeClr val="tx1"/>
                </a:solidFill>
                <a:latin typeface="WORK SANS LIGHT ROMAN" pitchFamily="2" charset="0"/>
              </a:rPr>
              <a:t> avril 2021 (cf. </a:t>
            </a:r>
            <a:r>
              <a:rPr lang="fr-FR" sz="1600" b="0" dirty="0">
                <a:solidFill>
                  <a:schemeClr val="tx1"/>
                </a:solidFill>
                <a:latin typeface="WORK SANS LIGHT ROMAN" pitchFamily="2" charset="0"/>
                <a:hlinkClick r:id="rId3"/>
              </a:rPr>
              <a:t>Bulletin Officiel de la Sécurité Sociale</a:t>
            </a:r>
            <a:r>
              <a:rPr lang="fr-FR" sz="1600" b="0" dirty="0">
                <a:solidFill>
                  <a:schemeClr val="tx1"/>
                </a:solidFill>
                <a:latin typeface="WORK SANS LIGHT ROMAN" pitchFamily="2" charset="0"/>
              </a:rPr>
              <a:t>).</a:t>
            </a:r>
          </a:p>
          <a:p>
            <a:pPr algn="just">
              <a:buFont typeface="Wingdings" panose="05000000000000000000" pitchFamily="2" charset="2"/>
              <a:buChar char="§"/>
            </a:pPr>
            <a:r>
              <a:rPr lang="fr-FR" sz="1600" dirty="0">
                <a:solidFill>
                  <a:srgbClr val="FF0000"/>
                </a:solidFill>
                <a:latin typeface="WORK SANS LIGHT ROMAN" pitchFamily="2" charset="0"/>
              </a:rPr>
              <a:t>La FNTP s’est donc mobilisée pour obtenir le maintien des conditions d’application antérieures et a obtenu, dans un 1</a:t>
            </a:r>
            <a:r>
              <a:rPr lang="fr-FR" sz="1600" baseline="30000" dirty="0">
                <a:solidFill>
                  <a:srgbClr val="FF0000"/>
                </a:solidFill>
                <a:latin typeface="WORK SANS LIGHT ROMAN" pitchFamily="2" charset="0"/>
              </a:rPr>
              <a:t>er</a:t>
            </a:r>
            <a:r>
              <a:rPr lang="fr-FR" sz="1600" dirty="0">
                <a:solidFill>
                  <a:srgbClr val="FF0000"/>
                </a:solidFill>
                <a:latin typeface="WORK SANS LIGHT ROMAN" pitchFamily="2" charset="0"/>
              </a:rPr>
              <a:t> temps, un report de l’application des nouvelles règles défavorables du 1</a:t>
            </a:r>
            <a:r>
              <a:rPr lang="fr-FR" sz="1600" baseline="30000" dirty="0">
                <a:solidFill>
                  <a:srgbClr val="FF0000"/>
                </a:solidFill>
                <a:latin typeface="WORK SANS LIGHT ROMAN" pitchFamily="2" charset="0"/>
              </a:rPr>
              <a:t>er</a:t>
            </a:r>
            <a:r>
              <a:rPr lang="fr-FR" sz="1600" dirty="0">
                <a:solidFill>
                  <a:srgbClr val="FF0000"/>
                </a:solidFill>
                <a:latin typeface="WORK SANS LIGHT ROMAN" pitchFamily="2" charset="0"/>
              </a:rPr>
              <a:t> avril 2021 au 1</a:t>
            </a:r>
            <a:r>
              <a:rPr lang="fr-FR" sz="1600" baseline="30000" dirty="0">
                <a:solidFill>
                  <a:srgbClr val="FF0000"/>
                </a:solidFill>
                <a:latin typeface="WORK SANS LIGHT ROMAN" pitchFamily="2" charset="0"/>
              </a:rPr>
              <a:t>er</a:t>
            </a:r>
            <a:r>
              <a:rPr lang="fr-FR" sz="1600" dirty="0">
                <a:solidFill>
                  <a:srgbClr val="FF0000"/>
                </a:solidFill>
                <a:latin typeface="WORK SANS LIGHT ROMAN" pitchFamily="2" charset="0"/>
              </a:rPr>
              <a:t> janvier 2023</a:t>
            </a:r>
            <a:r>
              <a:rPr lang="fr-FR" sz="1600" b="0" dirty="0">
                <a:solidFill>
                  <a:schemeClr val="tx1"/>
                </a:solidFill>
                <a:latin typeface="WORK SANS LIGHT ROMAN" pitchFamily="2" charset="0"/>
              </a:rPr>
              <a:t>.</a:t>
            </a:r>
          </a:p>
          <a:p>
            <a:pPr algn="just"/>
            <a:endParaRPr lang="fr-FR" sz="1600" b="0" dirty="0">
              <a:solidFill>
                <a:schemeClr val="tx1"/>
              </a:solidFill>
              <a:latin typeface="WORK SANS LIGHT ROMAN" pitchFamily="2" charset="0"/>
            </a:endParaRPr>
          </a:p>
          <a:p>
            <a:pPr marL="0" indent="0">
              <a:buNone/>
            </a:pPr>
            <a:r>
              <a:rPr lang="fr-FR" sz="1900" dirty="0">
                <a:solidFill>
                  <a:srgbClr val="0A14B4"/>
                </a:solidFill>
                <a:latin typeface="WORK SANS SEMIBOLD ROMAN" pitchFamily="2" charset="77"/>
              </a:rPr>
              <a:t>Négociation d’un compromis avec l’Etat le 22 avril 2022</a:t>
            </a:r>
          </a:p>
          <a:p>
            <a:pPr algn="just">
              <a:buFont typeface="Wingdings" panose="05000000000000000000" pitchFamily="2" charset="2"/>
              <a:buChar char="§"/>
            </a:pPr>
            <a:r>
              <a:rPr lang="fr-FR" sz="1600" b="0" dirty="0">
                <a:solidFill>
                  <a:schemeClr val="tx1"/>
                </a:solidFill>
                <a:latin typeface="WORK SANS LIGHT ROMAN" pitchFamily="2" charset="0"/>
              </a:rPr>
              <a:t>Face à la volonté inflexible du gouvernement de mettre fin à la tolérance au 1</a:t>
            </a:r>
            <a:r>
              <a:rPr lang="fr-FR" sz="1600" b="0" baseline="30000" dirty="0">
                <a:solidFill>
                  <a:schemeClr val="tx1"/>
                </a:solidFill>
                <a:latin typeface="WORK SANS LIGHT ROMAN" pitchFamily="2" charset="0"/>
              </a:rPr>
              <a:t>er</a:t>
            </a:r>
            <a:r>
              <a:rPr lang="fr-FR" sz="1600" b="0" dirty="0">
                <a:solidFill>
                  <a:schemeClr val="tx1"/>
                </a:solidFill>
                <a:latin typeface="WORK SANS LIGHT ROMAN" pitchFamily="2" charset="0"/>
              </a:rPr>
              <a:t> janvier 2023 et afin d’éviter aux entreprises les conséquences économiques et sociales d’une sortie brutale du dispositif, la FNTP a poursuivi les discussions avec le Ministère qui ont abouti au compromis suivant :</a:t>
            </a:r>
          </a:p>
          <a:p>
            <a:pPr lvl="4" algn="just">
              <a:buFont typeface="Arial" panose="020B0604020202020204" pitchFamily="34" charset="0"/>
              <a:buChar char="•"/>
            </a:pPr>
            <a:r>
              <a:rPr lang="fr-FR" sz="1600" dirty="0">
                <a:solidFill>
                  <a:schemeClr val="tx1"/>
                </a:solidFill>
                <a:latin typeface="WORK SANS LIGHT ROMAN" pitchFamily="2" charset="0"/>
              </a:rPr>
              <a:t>Maintien des modalités d’application de la DFS antérieures au BOSS (sécurisation des entreprises.</a:t>
            </a:r>
          </a:p>
          <a:p>
            <a:pPr lvl="4" algn="just">
              <a:buFont typeface="Arial" panose="020B0604020202020204" pitchFamily="34" charset="0"/>
              <a:buChar char="•"/>
            </a:pPr>
            <a:r>
              <a:rPr lang="fr-FR" sz="1600" dirty="0">
                <a:solidFill>
                  <a:schemeClr val="tx1"/>
                </a:solidFill>
                <a:latin typeface="WORK SANS LIGHT ROMAN" pitchFamily="2" charset="0"/>
              </a:rPr>
              <a:t>En contrepartie d’une sortie progressive de la DFS sur une période transitoire prenant fin le 31 décembre 2031.</a:t>
            </a:r>
          </a:p>
          <a:p>
            <a:pPr algn="just">
              <a:buFont typeface="Wingdings" panose="05000000000000000000" pitchFamily="2" charset="2"/>
              <a:buChar char="§"/>
            </a:pPr>
            <a:r>
              <a:rPr lang="fr-FR" sz="1600" b="0" dirty="0">
                <a:solidFill>
                  <a:schemeClr val="tx1"/>
                </a:solidFill>
                <a:latin typeface="WORK SANS LIGHT ROMAN" pitchFamily="2" charset="0"/>
              </a:rPr>
              <a:t>Le compromis a été formalisé dans un courrier du 22 avril 2022 signé par Olivier DUSSOPT, Ministre délégué chargé des comptes publics et dans le </a:t>
            </a:r>
            <a:r>
              <a:rPr lang="fr-FR" sz="1600" b="0" dirty="0">
                <a:solidFill>
                  <a:schemeClr val="tx1"/>
                </a:solidFill>
                <a:latin typeface="WORK SANS LIGHT ROMAN" pitchFamily="2" charset="0"/>
                <a:hlinkClick r:id="rId4"/>
              </a:rPr>
              <a:t>BOSS</a:t>
            </a:r>
            <a:r>
              <a:rPr lang="fr-FR" sz="1600" b="0" dirty="0">
                <a:solidFill>
                  <a:schemeClr val="tx1"/>
                </a:solidFill>
                <a:latin typeface="WORK SANS LIGHT ROMAN" pitchFamily="2" charset="0"/>
              </a:rPr>
              <a:t> (mis à jour le 3 novembre 2022).</a:t>
            </a:r>
          </a:p>
          <a:p>
            <a:pPr algn="just"/>
            <a:endParaRPr lang="fr-FR" sz="1600" b="0" dirty="0">
              <a:solidFill>
                <a:schemeClr val="tx1"/>
              </a:solidFill>
              <a:latin typeface="WORK SANS LIGHT ROMAN" pitchFamily="2" charset="0"/>
            </a:endParaRPr>
          </a:p>
          <a:p>
            <a:pPr marL="0" indent="0" algn="just">
              <a:buNone/>
            </a:pPr>
            <a:endParaRPr lang="fr-FR" sz="1600" b="0" dirty="0">
              <a:solidFill>
                <a:schemeClr val="tx1"/>
              </a:solidFill>
              <a:latin typeface="WORK SANS LIGHT ROMAN" pitchFamily="2" charset="0"/>
            </a:endParaRPr>
          </a:p>
          <a:p>
            <a:endParaRPr lang="fr-FR" sz="1600" b="0" dirty="0">
              <a:solidFill>
                <a:schemeClr val="tx1"/>
              </a:solidFill>
              <a:latin typeface="WORK SANS LIGHT ROMAN" pitchFamily="2" charset="0"/>
            </a:endParaRPr>
          </a:p>
          <a:p>
            <a:pPr marL="0" indent="0">
              <a:buNone/>
            </a:pPr>
            <a:endParaRPr lang="fr-FR" sz="1600" b="0" dirty="0">
              <a:solidFill>
                <a:schemeClr val="tx1"/>
              </a:solidFill>
              <a:latin typeface="WORK SANS LIGHT ROMAN" pitchFamily="2" charset="0"/>
            </a:endParaRPr>
          </a:p>
          <a:p>
            <a:pPr marL="0" indent="0">
              <a:buNone/>
            </a:pPr>
            <a:endParaRPr lang="fr-FR" dirty="0"/>
          </a:p>
        </p:txBody>
      </p:sp>
      <p:sp>
        <p:nvSpPr>
          <p:cNvPr id="3" name="Espace réservé du texte 2">
            <a:extLst>
              <a:ext uri="{FF2B5EF4-FFF2-40B4-BE49-F238E27FC236}">
                <a16:creationId xmlns:a16="http://schemas.microsoft.com/office/drawing/2014/main" id="{4A5328ED-FECD-41AE-89BF-F3423A4DF026}"/>
              </a:ext>
            </a:extLst>
          </p:cNvPr>
          <p:cNvSpPr>
            <a:spLocks noGrp="1"/>
          </p:cNvSpPr>
          <p:nvPr>
            <p:ph type="body" sz="quarter" idx="11"/>
          </p:nvPr>
        </p:nvSpPr>
        <p:spPr/>
        <p:txBody>
          <a:bodyPr/>
          <a:lstStyle/>
          <a:p>
            <a:pPr algn="ctr"/>
            <a:r>
              <a:rPr lang="fr-FR" dirty="0"/>
              <a:t>RAPPEL DU CONTEXTE</a:t>
            </a:r>
          </a:p>
        </p:txBody>
      </p:sp>
      <p:sp>
        <p:nvSpPr>
          <p:cNvPr id="8" name="Ellipse 7">
            <a:extLst>
              <a:ext uri="{FF2B5EF4-FFF2-40B4-BE49-F238E27FC236}">
                <a16:creationId xmlns:a16="http://schemas.microsoft.com/office/drawing/2014/main" id="{66A461D7-8171-B592-9389-CF6C1E669A71}"/>
              </a:ext>
            </a:extLst>
          </p:cNvPr>
          <p:cNvSpPr/>
          <p:nvPr/>
        </p:nvSpPr>
        <p:spPr>
          <a:xfrm>
            <a:off x="278700" y="4371884"/>
            <a:ext cx="1194892" cy="839788"/>
          </a:xfrm>
          <a:prstGeom prst="ellipse">
            <a:avLst/>
          </a:prstGeom>
          <a:solidFill>
            <a:srgbClr val="4CE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WORK SANS LIGHT ROMAN" pitchFamily="2" charset="0"/>
              </a:rPr>
              <a:t>Flash TP du 11 mai 2022</a:t>
            </a:r>
          </a:p>
        </p:txBody>
      </p:sp>
      <p:cxnSp>
        <p:nvCxnSpPr>
          <p:cNvPr id="9" name="Connecteur droit avec flèche 8">
            <a:extLst>
              <a:ext uri="{FF2B5EF4-FFF2-40B4-BE49-F238E27FC236}">
                <a16:creationId xmlns:a16="http://schemas.microsoft.com/office/drawing/2014/main" id="{0B23C037-D625-6886-0FBB-77F530680637}"/>
              </a:ext>
            </a:extLst>
          </p:cNvPr>
          <p:cNvCxnSpPr>
            <a:cxnSpLocks/>
          </p:cNvCxnSpPr>
          <p:nvPr/>
        </p:nvCxnSpPr>
        <p:spPr>
          <a:xfrm flipH="1">
            <a:off x="1357796" y="4814911"/>
            <a:ext cx="52474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497DDF8-3886-9C26-75C5-98E5932A7801}"/>
              </a:ext>
            </a:extLst>
          </p:cNvPr>
          <p:cNvSpPr/>
          <p:nvPr/>
        </p:nvSpPr>
        <p:spPr>
          <a:xfrm>
            <a:off x="195398" y="5311615"/>
            <a:ext cx="1278194" cy="973394"/>
          </a:xfrm>
          <a:prstGeom prst="rect">
            <a:avLst/>
          </a:prstGeom>
          <a:solidFill>
            <a:srgbClr val="001975"/>
          </a:solidFill>
          <a:ln>
            <a:solidFill>
              <a:srgbClr val="0019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136BCDDB-85BB-5D33-F5D3-9ECA850BA466}"/>
              </a:ext>
            </a:extLst>
          </p:cNvPr>
          <p:cNvSpPr/>
          <p:nvPr/>
        </p:nvSpPr>
        <p:spPr>
          <a:xfrm>
            <a:off x="237641" y="5798312"/>
            <a:ext cx="1235951" cy="83978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WORK SANS LIGHT ROMAN" pitchFamily="2" charset="0"/>
              </a:rPr>
              <a:t>Flash TP du 9 novembre 2022</a:t>
            </a:r>
          </a:p>
        </p:txBody>
      </p:sp>
      <p:cxnSp>
        <p:nvCxnSpPr>
          <p:cNvPr id="11" name="Connecteur droit avec flèche 10">
            <a:extLst>
              <a:ext uri="{FF2B5EF4-FFF2-40B4-BE49-F238E27FC236}">
                <a16:creationId xmlns:a16="http://schemas.microsoft.com/office/drawing/2014/main" id="{970C0270-88FC-5213-3361-BDE50A3BBBA9}"/>
              </a:ext>
            </a:extLst>
          </p:cNvPr>
          <p:cNvCxnSpPr>
            <a:cxnSpLocks/>
          </p:cNvCxnSpPr>
          <p:nvPr/>
        </p:nvCxnSpPr>
        <p:spPr>
          <a:xfrm flipH="1">
            <a:off x="1320758" y="6218206"/>
            <a:ext cx="5617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9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pitchFamily="2" charset="0"/>
              </a:rPr>
              <a:t>2. </a:t>
            </a:r>
            <a:r>
              <a:rPr lang="fr-FR" b="1" dirty="0">
                <a:latin typeface="WORK SANS LIGHT ROMAN" pitchFamily="2" charset="0"/>
              </a:rPr>
              <a:t>RÉDUCTION PROGRESSIVE DU TAUX D’ABATTEMENT</a:t>
            </a:r>
          </a:p>
        </p:txBody>
      </p:sp>
    </p:spTree>
    <p:extLst>
      <p:ext uri="{BB962C8B-B14F-4D97-AF65-F5344CB8AC3E}">
        <p14:creationId xmlns:p14="http://schemas.microsoft.com/office/powerpoint/2010/main" val="27163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F7EE21-97A1-41CE-A1E6-02FD67A36772}"/>
              </a:ext>
            </a:extLst>
          </p:cNvPr>
          <p:cNvSpPr>
            <a:spLocks noGrp="1"/>
          </p:cNvSpPr>
          <p:nvPr>
            <p:ph type="body" sz="quarter" idx="11"/>
          </p:nvPr>
        </p:nvSpPr>
        <p:spPr/>
        <p:txBody>
          <a:bodyPr/>
          <a:lstStyle/>
          <a:p>
            <a:pPr algn="ctr"/>
            <a:r>
              <a:rPr lang="fr-FR" dirty="0"/>
              <a:t>RÉDUCTION PROGRESSIVE DU TAUX D’ABATTEMENT</a:t>
            </a:r>
          </a:p>
        </p:txBody>
      </p:sp>
      <p:sp>
        <p:nvSpPr>
          <p:cNvPr id="4" name="Espace réservé du texte 1">
            <a:extLst>
              <a:ext uri="{FF2B5EF4-FFF2-40B4-BE49-F238E27FC236}">
                <a16:creationId xmlns:a16="http://schemas.microsoft.com/office/drawing/2014/main" id="{709F40E4-FFD9-486E-A519-D5F0497AEEE9}"/>
              </a:ext>
            </a:extLst>
          </p:cNvPr>
          <p:cNvSpPr>
            <a:spLocks noGrp="1"/>
          </p:cNvSpPr>
          <p:nvPr>
            <p:ph type="body" sz="quarter" idx="10"/>
          </p:nvPr>
        </p:nvSpPr>
        <p:spPr>
          <a:xfrm>
            <a:off x="2070099" y="1571435"/>
            <a:ext cx="9709524" cy="5072623"/>
          </a:xfrm>
        </p:spPr>
        <p:txBody>
          <a:bodyPr>
            <a:normAutofit/>
          </a:bodyPr>
          <a:lstStyle/>
          <a:p>
            <a:pPr marL="0" indent="0" algn="just">
              <a:buNone/>
            </a:pPr>
            <a:r>
              <a:rPr lang="fr-FR" sz="1900" dirty="0">
                <a:solidFill>
                  <a:srgbClr val="0A14B4"/>
                </a:solidFill>
                <a:latin typeface="WORK SANS SEMIBOLD ROMAN" pitchFamily="2" charset="77"/>
              </a:rPr>
              <a:t>Modalités du compromis : dispositions transitoires applicables du 1</a:t>
            </a:r>
            <a:r>
              <a:rPr lang="fr-FR" sz="1900" baseline="30000" dirty="0">
                <a:solidFill>
                  <a:srgbClr val="0A14B4"/>
                </a:solidFill>
                <a:latin typeface="WORK SANS SEMIBOLD ROMAN" pitchFamily="2" charset="77"/>
              </a:rPr>
              <a:t>er</a:t>
            </a:r>
            <a:r>
              <a:rPr lang="fr-FR" sz="1900" dirty="0">
                <a:solidFill>
                  <a:srgbClr val="0A14B4"/>
                </a:solidFill>
                <a:latin typeface="WORK SANS SEMIBOLD ROMAN" pitchFamily="2" charset="77"/>
              </a:rPr>
              <a:t> janvier 2022 au 31 décembre 2031 (</a:t>
            </a:r>
            <a:r>
              <a:rPr lang="fr-FR" sz="1900" dirty="0">
                <a:solidFill>
                  <a:srgbClr val="0A14B4"/>
                </a:solidFill>
                <a:latin typeface="WORK SANS SEMIBOLD ROMAN" pitchFamily="2" charset="77"/>
                <a:hlinkClick r:id="rId3"/>
              </a:rPr>
              <a:t>n°2300 à n°2330</a:t>
            </a:r>
            <a:r>
              <a:rPr lang="fr-FR" sz="1900" dirty="0">
                <a:solidFill>
                  <a:srgbClr val="0A14B4"/>
                </a:solidFill>
                <a:latin typeface="WORK SANS SEMIBOLD ROMAN" pitchFamily="2" charset="77"/>
              </a:rPr>
              <a:t> du BOSS)</a:t>
            </a:r>
          </a:p>
          <a:p>
            <a:pPr marL="0" indent="0" algn="just">
              <a:buNone/>
            </a:pPr>
            <a:r>
              <a:rPr lang="fr-FR" sz="1600" u="sng" dirty="0">
                <a:solidFill>
                  <a:schemeClr val="tx1"/>
                </a:solidFill>
                <a:latin typeface="WORK SANS LIGHT ROMAN" pitchFamily="2" charset="0"/>
              </a:rPr>
              <a:t>Paragraphe n°2300 : modalités de réduction progressive du taux d’abattement de DFS</a:t>
            </a:r>
          </a:p>
          <a:p>
            <a:pPr marL="0" indent="0" algn="just">
              <a:buNone/>
            </a:pPr>
            <a:r>
              <a:rPr lang="fr-FR" sz="1600" b="0" dirty="0">
                <a:solidFill>
                  <a:schemeClr val="tx1"/>
                </a:solidFill>
                <a:latin typeface="WORK SANS LIGHT ROMAN" pitchFamily="2" charset="0"/>
              </a:rPr>
              <a:t>Dans le secteur de la construction, le taux de la DFS pour frais professionnels est de 10 %. </a:t>
            </a:r>
          </a:p>
          <a:p>
            <a:pPr marL="0" indent="0" algn="just">
              <a:buNone/>
            </a:pPr>
            <a:r>
              <a:rPr lang="fr-FR" sz="1600" b="0" dirty="0">
                <a:solidFill>
                  <a:schemeClr val="tx1"/>
                </a:solidFill>
                <a:latin typeface="WORK SANS LIGHT ROMAN" pitchFamily="2" charset="0"/>
              </a:rPr>
              <a:t>A compter du </a:t>
            </a:r>
            <a:r>
              <a:rPr lang="fr-FR" sz="1600" dirty="0">
                <a:solidFill>
                  <a:schemeClr val="tx1"/>
                </a:solidFill>
                <a:latin typeface="WORK SANS LIGHT ROMAN" pitchFamily="2" charset="0"/>
              </a:rPr>
              <a:t>1</a:t>
            </a:r>
            <a:r>
              <a:rPr lang="fr-FR" sz="1600" baseline="30000" dirty="0">
                <a:solidFill>
                  <a:schemeClr val="tx1"/>
                </a:solidFill>
                <a:latin typeface="WORK SANS LIGHT ROMAN" pitchFamily="2" charset="0"/>
              </a:rPr>
              <a:t>er</a:t>
            </a:r>
            <a:r>
              <a:rPr lang="fr-FR" sz="1600" dirty="0">
                <a:solidFill>
                  <a:schemeClr val="tx1"/>
                </a:solidFill>
                <a:latin typeface="WORK SANS LIGHT ROMAN" pitchFamily="2" charset="0"/>
              </a:rPr>
              <a:t> janvier 2024</a:t>
            </a:r>
            <a:r>
              <a:rPr lang="fr-FR" sz="1600" b="0" dirty="0">
                <a:solidFill>
                  <a:schemeClr val="tx1"/>
                </a:solidFill>
                <a:latin typeface="WORK SANS LIGHT ROMAN" pitchFamily="2" charset="0"/>
              </a:rPr>
              <a:t>, le taux de DFS est réduit de 1 point chaque année, et de 1,5 % les deux dernières années, jusqu’à sa disparition à partir du 1</a:t>
            </a:r>
            <a:r>
              <a:rPr lang="fr-FR" sz="1600" b="0" baseline="30000" dirty="0">
                <a:solidFill>
                  <a:schemeClr val="tx1"/>
                </a:solidFill>
                <a:latin typeface="WORK SANS LIGHT ROMAN" pitchFamily="2" charset="0"/>
              </a:rPr>
              <a:t>er</a:t>
            </a:r>
            <a:r>
              <a:rPr lang="fr-FR" sz="1600" b="0" dirty="0">
                <a:solidFill>
                  <a:schemeClr val="tx1"/>
                </a:solidFill>
                <a:latin typeface="WORK SANS LIGHT ROMAN" pitchFamily="2" charset="0"/>
              </a:rPr>
              <a:t> janvier 2032.</a:t>
            </a:r>
          </a:p>
          <a:p>
            <a:pPr marL="0" indent="0">
              <a:buNone/>
            </a:pPr>
            <a:endParaRPr lang="fr-FR" dirty="0">
              <a:highlight>
                <a:srgbClr val="FFFF00"/>
              </a:highlight>
            </a:endParaRPr>
          </a:p>
          <a:p>
            <a:pPr marL="0" indent="0">
              <a:buNone/>
            </a:pPr>
            <a:endParaRPr lang="fr-FR" dirty="0"/>
          </a:p>
        </p:txBody>
      </p:sp>
      <p:pic>
        <p:nvPicPr>
          <p:cNvPr id="5" name="Image 4">
            <a:extLst>
              <a:ext uri="{FF2B5EF4-FFF2-40B4-BE49-F238E27FC236}">
                <a16:creationId xmlns:a16="http://schemas.microsoft.com/office/drawing/2014/main" id="{C5898A93-6343-4118-88B1-1977DA83FDB6}"/>
              </a:ext>
            </a:extLst>
          </p:cNvPr>
          <p:cNvPicPr>
            <a:picLocks noChangeAspect="1"/>
          </p:cNvPicPr>
          <p:nvPr/>
        </p:nvPicPr>
        <p:blipFill>
          <a:blip r:embed="rId4"/>
          <a:stretch>
            <a:fillRect/>
          </a:stretch>
        </p:blipFill>
        <p:spPr>
          <a:xfrm>
            <a:off x="3404061" y="3547872"/>
            <a:ext cx="5383878" cy="3205914"/>
          </a:xfrm>
          <a:prstGeom prst="rect">
            <a:avLst/>
          </a:prstGeom>
        </p:spPr>
      </p:pic>
      <p:sp>
        <p:nvSpPr>
          <p:cNvPr id="2" name="ZoneTexte 1">
            <a:extLst>
              <a:ext uri="{FF2B5EF4-FFF2-40B4-BE49-F238E27FC236}">
                <a16:creationId xmlns:a16="http://schemas.microsoft.com/office/drawing/2014/main" id="{448C1135-9146-CB6E-C7E4-35FCB5EFE362}"/>
              </a:ext>
            </a:extLst>
          </p:cNvPr>
          <p:cNvSpPr txBox="1"/>
          <p:nvPr/>
        </p:nvSpPr>
        <p:spPr>
          <a:xfrm>
            <a:off x="9144001" y="5150829"/>
            <a:ext cx="2635622" cy="1384995"/>
          </a:xfrm>
          <a:prstGeom prst="rect">
            <a:avLst/>
          </a:prstGeom>
          <a:noFill/>
        </p:spPr>
        <p:txBody>
          <a:bodyPr wrap="square" rtlCol="0">
            <a:spAutoFit/>
          </a:bodyPr>
          <a:lstStyle/>
          <a:p>
            <a:pPr algn="just"/>
            <a:r>
              <a:rPr lang="fr-FR" sz="1400" i="1" dirty="0">
                <a:solidFill>
                  <a:schemeClr val="accent5"/>
                </a:solidFill>
                <a:latin typeface="Work Sans Light" pitchFamily="2" charset="0"/>
              </a:rPr>
              <a:t>A noter : l’extinction de la DFS a également été actée pour d’autres secteurs (propreté, transport routier de marchandises, aviation civile, journalistes) </a:t>
            </a:r>
          </a:p>
        </p:txBody>
      </p:sp>
    </p:spTree>
    <p:extLst>
      <p:ext uri="{BB962C8B-B14F-4D97-AF65-F5344CB8AC3E}">
        <p14:creationId xmlns:p14="http://schemas.microsoft.com/office/powerpoint/2010/main" val="1567109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pitchFamily="2" charset="0"/>
              </a:rPr>
              <a:t>3. DISPOSITIONS TRANSITOIRES</a:t>
            </a:r>
          </a:p>
        </p:txBody>
      </p:sp>
    </p:spTree>
    <p:extLst>
      <p:ext uri="{BB962C8B-B14F-4D97-AF65-F5344CB8AC3E}">
        <p14:creationId xmlns:p14="http://schemas.microsoft.com/office/powerpoint/2010/main" val="334044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F7EE21-97A1-41CE-A1E6-02FD67A36772}"/>
              </a:ext>
            </a:extLst>
          </p:cNvPr>
          <p:cNvSpPr>
            <a:spLocks noGrp="1"/>
          </p:cNvSpPr>
          <p:nvPr>
            <p:ph type="body" sz="quarter" idx="11"/>
          </p:nvPr>
        </p:nvSpPr>
        <p:spPr/>
        <p:txBody>
          <a:bodyPr/>
          <a:lstStyle/>
          <a:p>
            <a:pPr algn="ctr"/>
            <a:r>
              <a:rPr lang="fr-FR" sz="2000" dirty="0"/>
              <a:t>DISPOSITIONS TRANSITOIRES : LA DFS EST APPLICABLE Y COMPRIS EN L’ABSENCE DE FRAIS PROFESSIONNELS SUPPORTÉS PAR LE SALARIÉ </a:t>
            </a:r>
          </a:p>
        </p:txBody>
      </p:sp>
      <p:sp>
        <p:nvSpPr>
          <p:cNvPr id="4" name="Espace réservé du texte 1">
            <a:extLst>
              <a:ext uri="{FF2B5EF4-FFF2-40B4-BE49-F238E27FC236}">
                <a16:creationId xmlns:a16="http://schemas.microsoft.com/office/drawing/2014/main" id="{709F40E4-FFD9-486E-A519-D5F0497AEEE9}"/>
              </a:ext>
            </a:extLst>
          </p:cNvPr>
          <p:cNvSpPr>
            <a:spLocks noGrp="1"/>
          </p:cNvSpPr>
          <p:nvPr>
            <p:ph type="body" sz="quarter" idx="10"/>
          </p:nvPr>
        </p:nvSpPr>
        <p:spPr>
          <a:xfrm>
            <a:off x="2070100" y="1681163"/>
            <a:ext cx="9523413" cy="5072623"/>
          </a:xfrm>
        </p:spPr>
        <p:txBody>
          <a:bodyPr>
            <a:normAutofit/>
          </a:bodyPr>
          <a:lstStyle/>
          <a:p>
            <a:pPr marL="0" indent="0" algn="just">
              <a:buNone/>
            </a:pPr>
            <a:r>
              <a:rPr lang="fr-FR" sz="1900" dirty="0">
                <a:solidFill>
                  <a:srgbClr val="0A14B4"/>
                </a:solidFill>
                <a:latin typeface="WORK SANS SEMIBOLD ROMAN" pitchFamily="2" charset="77"/>
              </a:rPr>
              <a:t>Modalités du compromis : dispositions transitoires applicables du 1</a:t>
            </a:r>
            <a:r>
              <a:rPr lang="fr-FR" sz="1900" baseline="30000" dirty="0">
                <a:solidFill>
                  <a:srgbClr val="0A14B4"/>
                </a:solidFill>
                <a:latin typeface="WORK SANS SEMIBOLD ROMAN" pitchFamily="2" charset="77"/>
              </a:rPr>
              <a:t>er</a:t>
            </a:r>
            <a:r>
              <a:rPr lang="fr-FR" sz="1900" dirty="0">
                <a:solidFill>
                  <a:srgbClr val="0A14B4"/>
                </a:solidFill>
                <a:latin typeface="WORK SANS SEMIBOLD ROMAN" pitchFamily="2" charset="77"/>
              </a:rPr>
              <a:t> janvier 2022 au 31 décembre 2031 (</a:t>
            </a:r>
            <a:r>
              <a:rPr lang="fr-FR" sz="1900" dirty="0">
                <a:solidFill>
                  <a:srgbClr val="0A14B4"/>
                </a:solidFill>
                <a:latin typeface="WORK SANS SEMIBOLD ROMAN" pitchFamily="2" charset="77"/>
                <a:hlinkClick r:id="rId3"/>
              </a:rPr>
              <a:t>n°2300 à n°2330</a:t>
            </a:r>
            <a:r>
              <a:rPr lang="fr-FR" sz="1900" dirty="0">
                <a:solidFill>
                  <a:srgbClr val="0A14B4"/>
                </a:solidFill>
                <a:latin typeface="WORK SANS SEMIBOLD ROMAN" pitchFamily="2" charset="77"/>
              </a:rPr>
              <a:t> du BOSS)</a:t>
            </a:r>
          </a:p>
          <a:p>
            <a:pPr marL="0" indent="0">
              <a:buNone/>
            </a:pPr>
            <a:r>
              <a:rPr lang="fr-FR" sz="1600" u="sng" dirty="0">
                <a:solidFill>
                  <a:schemeClr val="tx1"/>
                </a:solidFill>
                <a:latin typeface="WORK SANS LIGHT ROMAN" pitchFamily="2" charset="0"/>
              </a:rPr>
              <a:t>Paragraphe n°2310</a:t>
            </a:r>
          </a:p>
          <a:p>
            <a:pPr marL="0" indent="0" algn="just">
              <a:buNone/>
            </a:pPr>
            <a:r>
              <a:rPr lang="fr-FR" sz="1600" b="0" dirty="0">
                <a:solidFill>
                  <a:schemeClr val="tx1"/>
                </a:solidFill>
                <a:latin typeface="WORK SANS LIGHT ROMAN" pitchFamily="2" charset="0"/>
              </a:rPr>
              <a:t>Dans le contexte de la suppression progressive de la déduction forfaitaire spécifique, par tolérance, son bénéfice est admis […] même en l’absence de frais professionnel réellement supporté par un salarié (par exemple en cas d’application par une caisse de congés payés du secteur de la DFS sur des indemnités de congés payés) : à compter du 1</a:t>
            </a:r>
            <a:r>
              <a:rPr lang="fr-FR" sz="1600" b="0" baseline="30000" dirty="0">
                <a:solidFill>
                  <a:schemeClr val="tx1"/>
                </a:solidFill>
                <a:latin typeface="WORK SANS LIGHT ROMAN" pitchFamily="2" charset="0"/>
              </a:rPr>
              <a:t>er</a:t>
            </a:r>
            <a:r>
              <a:rPr lang="fr-FR" sz="1600" b="0" dirty="0">
                <a:solidFill>
                  <a:schemeClr val="tx1"/>
                </a:solidFill>
                <a:latin typeface="WORK SANS LIGHT ROMAN" pitchFamily="2" charset="0"/>
              </a:rPr>
              <a:t> janvier 2022 pour le secteur de la construction.</a:t>
            </a:r>
          </a:p>
          <a:p>
            <a:pPr marL="0" indent="0">
              <a:buNone/>
            </a:pPr>
            <a:endParaRPr lang="fr-FR" dirty="0"/>
          </a:p>
          <a:p>
            <a:pPr marL="0" indent="0" algn="just">
              <a:buNone/>
            </a:pPr>
            <a:r>
              <a:rPr lang="fr-FR" sz="1600" dirty="0"/>
              <a:t>La DFS est applicable même en l’absence de frais professionnels réellement supportés par le salarié (exemple : sur les indemnités de congés payés). </a:t>
            </a:r>
          </a:p>
          <a:p>
            <a:pPr marL="0" indent="0" algn="just">
              <a:buNone/>
            </a:pPr>
            <a:endParaRPr lang="fr-FR" sz="1600" dirty="0"/>
          </a:p>
          <a:p>
            <a:pPr marL="0" indent="0" algn="just">
              <a:buNone/>
            </a:pPr>
            <a:r>
              <a:rPr lang="fr-FR" sz="1600" dirty="0">
                <a:solidFill>
                  <a:srgbClr val="416FC3"/>
                </a:solidFill>
                <a:latin typeface="WORK SANS LIGHT ROMAN" pitchFamily="2" charset="0"/>
                <a:sym typeface="Wingdings" panose="05000000000000000000" pitchFamily="2" charset="2"/>
              </a:rPr>
              <a:t> </a:t>
            </a:r>
            <a:r>
              <a:rPr lang="fr-FR" sz="1600" u="sng" dirty="0">
                <a:solidFill>
                  <a:srgbClr val="416FC3"/>
                </a:solidFill>
                <a:latin typeface="WORK SANS LIGHT ROMAN" pitchFamily="2" charset="0"/>
              </a:rPr>
              <a:t>Point confirmé par l’Administration</a:t>
            </a:r>
            <a:r>
              <a:rPr lang="fr-FR" sz="1600" dirty="0">
                <a:solidFill>
                  <a:srgbClr val="416FC3"/>
                </a:solidFill>
                <a:latin typeface="WORK SANS LIGHT ROMAN" pitchFamily="2" charset="0"/>
              </a:rPr>
              <a:t> </a:t>
            </a:r>
            <a:r>
              <a:rPr lang="fr-FR" sz="1600" i="1" dirty="0">
                <a:solidFill>
                  <a:srgbClr val="416FC3"/>
                </a:solidFill>
                <a:latin typeface="WORK SANS LIGHT ROMAN" pitchFamily="2" charset="0"/>
              </a:rPr>
              <a:t>(mail du 8/12/23) </a:t>
            </a:r>
            <a:r>
              <a:rPr lang="fr-FR" sz="1600" dirty="0">
                <a:solidFill>
                  <a:srgbClr val="416FC3"/>
                </a:solidFill>
                <a:latin typeface="WORK SANS LIGHT ROMAN" pitchFamily="2" charset="0"/>
              </a:rPr>
              <a:t>: la précision apportée dans la parenthèse n’est un exemple pour illustrer le cas particulier dans lequel un salarié n’engage pas de frais professionnel mais peut se voir appliquer la DFS sur son assiette de cotisations et de contributions sociales. Il n’est pas nécessaire de préciser tous les cas de figure, sauf à s’astreindre à être exhaustif y compris dans les exemples, ce qui n’est pas leur objectif. Les URSSAF ont été informées de ces modalités. </a:t>
            </a:r>
            <a:endParaRPr lang="fr-FR" sz="1600" dirty="0"/>
          </a:p>
        </p:txBody>
      </p:sp>
      <p:sp>
        <p:nvSpPr>
          <p:cNvPr id="7" name="Est égal à 6">
            <a:extLst>
              <a:ext uri="{FF2B5EF4-FFF2-40B4-BE49-F238E27FC236}">
                <a16:creationId xmlns:a16="http://schemas.microsoft.com/office/drawing/2014/main" id="{2C3B0857-C7D6-4BCB-8901-8B85A2D44E00}"/>
              </a:ext>
            </a:extLst>
          </p:cNvPr>
          <p:cNvSpPr/>
          <p:nvPr/>
        </p:nvSpPr>
        <p:spPr>
          <a:xfrm>
            <a:off x="6096000" y="3706486"/>
            <a:ext cx="793376" cy="5109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Rectangle 1">
            <a:extLst>
              <a:ext uri="{FF2B5EF4-FFF2-40B4-BE49-F238E27FC236}">
                <a16:creationId xmlns:a16="http://schemas.microsoft.com/office/drawing/2014/main" id="{564A862B-F7B5-70B5-3557-22E4866D9F4E}"/>
              </a:ext>
            </a:extLst>
          </p:cNvPr>
          <p:cNvSpPr/>
          <p:nvPr/>
        </p:nvSpPr>
        <p:spPr>
          <a:xfrm>
            <a:off x="2070099" y="4217474"/>
            <a:ext cx="9642597" cy="7727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64166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F7EE21-97A1-41CE-A1E6-02FD67A36772}"/>
              </a:ext>
            </a:extLst>
          </p:cNvPr>
          <p:cNvSpPr>
            <a:spLocks noGrp="1"/>
          </p:cNvSpPr>
          <p:nvPr>
            <p:ph type="body" sz="quarter" idx="11"/>
          </p:nvPr>
        </p:nvSpPr>
        <p:spPr/>
        <p:txBody>
          <a:bodyPr/>
          <a:lstStyle/>
          <a:p>
            <a:pPr algn="ctr"/>
            <a:r>
              <a:rPr lang="fr-FR" dirty="0"/>
              <a:t>DISPOSITIONS TRANSITOIRES : LE CONSENTEMENT DU SALARIÉ N’A PLUS À ÊTRE DEMANDÉ ANNUELLEMENT (1/2)</a:t>
            </a:r>
          </a:p>
        </p:txBody>
      </p:sp>
      <p:sp>
        <p:nvSpPr>
          <p:cNvPr id="4" name="Espace réservé du texte 1">
            <a:extLst>
              <a:ext uri="{FF2B5EF4-FFF2-40B4-BE49-F238E27FC236}">
                <a16:creationId xmlns:a16="http://schemas.microsoft.com/office/drawing/2014/main" id="{709F40E4-FFD9-486E-A519-D5F0497AEEE9}"/>
              </a:ext>
            </a:extLst>
          </p:cNvPr>
          <p:cNvSpPr>
            <a:spLocks noGrp="1"/>
          </p:cNvSpPr>
          <p:nvPr>
            <p:ph type="body" sz="quarter" idx="10"/>
          </p:nvPr>
        </p:nvSpPr>
        <p:spPr>
          <a:xfrm>
            <a:off x="2070100" y="1681163"/>
            <a:ext cx="9523413" cy="5072623"/>
          </a:xfrm>
        </p:spPr>
        <p:txBody>
          <a:bodyPr>
            <a:normAutofit/>
          </a:bodyPr>
          <a:lstStyle/>
          <a:p>
            <a:pPr marL="0" indent="0" algn="just">
              <a:buNone/>
            </a:pPr>
            <a:r>
              <a:rPr lang="fr-FR" sz="1900" dirty="0">
                <a:solidFill>
                  <a:srgbClr val="0A14B4"/>
                </a:solidFill>
                <a:latin typeface="WORK SANS SEMIBOLD ROMAN" pitchFamily="2" charset="77"/>
              </a:rPr>
              <a:t>Modalités du compromis : dispositions transitoires applicables du 1</a:t>
            </a:r>
            <a:r>
              <a:rPr lang="fr-FR" sz="1900" baseline="30000" dirty="0">
                <a:solidFill>
                  <a:srgbClr val="0A14B4"/>
                </a:solidFill>
                <a:latin typeface="WORK SANS SEMIBOLD ROMAN" pitchFamily="2" charset="77"/>
              </a:rPr>
              <a:t>er</a:t>
            </a:r>
            <a:r>
              <a:rPr lang="fr-FR" sz="1900" dirty="0">
                <a:solidFill>
                  <a:srgbClr val="0A14B4"/>
                </a:solidFill>
                <a:latin typeface="WORK SANS SEMIBOLD ROMAN" pitchFamily="2" charset="77"/>
              </a:rPr>
              <a:t> janvier 2022 au 31 décembre 2031 (</a:t>
            </a:r>
            <a:r>
              <a:rPr lang="fr-FR" sz="1900" dirty="0">
                <a:solidFill>
                  <a:srgbClr val="0A14B4"/>
                </a:solidFill>
                <a:latin typeface="WORK SANS SEMIBOLD ROMAN" pitchFamily="2" charset="77"/>
                <a:hlinkClick r:id="rId3"/>
              </a:rPr>
              <a:t>n°2300 à n°2330</a:t>
            </a:r>
            <a:r>
              <a:rPr lang="fr-FR" sz="1900" dirty="0">
                <a:solidFill>
                  <a:srgbClr val="0A14B4"/>
                </a:solidFill>
                <a:latin typeface="WORK SANS SEMIBOLD ROMAN" pitchFamily="2" charset="77"/>
              </a:rPr>
              <a:t> du BOSS)</a:t>
            </a:r>
          </a:p>
          <a:p>
            <a:pPr marL="0" indent="0">
              <a:buNone/>
            </a:pPr>
            <a:r>
              <a:rPr lang="fr-FR" sz="1600" u="sng" dirty="0">
                <a:solidFill>
                  <a:schemeClr val="tx1"/>
                </a:solidFill>
                <a:latin typeface="WORK SANS LIGHT ROMAN" pitchFamily="2" charset="0"/>
              </a:rPr>
              <a:t>BOSS, paragraphe n°2330 </a:t>
            </a:r>
            <a:r>
              <a:rPr lang="fr-FR" sz="1600" i="1" u="sng" dirty="0">
                <a:solidFill>
                  <a:schemeClr val="tx1"/>
                </a:solidFill>
                <a:latin typeface="WORK SANS LIGHT ROMAN" pitchFamily="2" charset="0"/>
              </a:rPr>
              <a:t>(mise à jour du 19.04.2024)</a:t>
            </a:r>
          </a:p>
          <a:p>
            <a:pPr marL="0" indent="0" algn="just">
              <a:buNone/>
            </a:pPr>
            <a:r>
              <a:rPr lang="fr-FR" sz="1600" b="0" i="1" dirty="0">
                <a:solidFill>
                  <a:schemeClr val="tx1"/>
                </a:solidFill>
                <a:latin typeface="WORK SANS LIGHT ROMAN" pitchFamily="2" charset="0"/>
              </a:rPr>
              <a:t>«</a:t>
            </a:r>
            <a:r>
              <a:rPr lang="fr-FR" sz="1600" i="1" dirty="0">
                <a:latin typeface="WORK SANS LIGHT ROMAN" pitchFamily="2" charset="0"/>
              </a:rPr>
              <a:t> </a:t>
            </a:r>
            <a:r>
              <a:rPr lang="fr-FR" sz="1600" b="0" i="1" dirty="0">
                <a:solidFill>
                  <a:schemeClr val="tx1"/>
                </a:solidFill>
                <a:latin typeface="WORK SANS LIGHT ROMAN" pitchFamily="2" charset="0"/>
              </a:rPr>
              <a:t>[…] </a:t>
            </a:r>
            <a:r>
              <a:rPr lang="fr-FR" sz="1600" b="0" i="1" dirty="0">
                <a:solidFill>
                  <a:srgbClr val="212529"/>
                </a:solidFill>
                <a:latin typeface="WORK SANS LIGHT ROMAN" pitchFamily="2" charset="0"/>
              </a:rPr>
              <a:t>E</a:t>
            </a:r>
            <a:r>
              <a:rPr lang="fr-FR" sz="1600" b="0" i="1" dirty="0">
                <a:solidFill>
                  <a:srgbClr val="212529"/>
                </a:solidFill>
                <a:effectLst/>
                <a:latin typeface="WORK SANS LIGHT ROMAN" pitchFamily="2" charset="0"/>
              </a:rPr>
              <a:t>n vue de faciliter les modalités de gestion des informations concernant les salariés bénéficiaires de ce dispositif en cours d’extinction, par tolérance et pour ces huit seuls secteurs (dont la construction), il est admis </a:t>
            </a:r>
            <a:r>
              <a:rPr lang="fr-FR" sz="1600" i="1" dirty="0">
                <a:solidFill>
                  <a:srgbClr val="212529"/>
                </a:solidFill>
                <a:effectLst/>
                <a:latin typeface="WORK SANS LIGHT ROMAN" pitchFamily="2" charset="0"/>
              </a:rPr>
              <a:t>que le consentement des salariés couvre </a:t>
            </a:r>
            <a:r>
              <a:rPr lang="fr-FR" sz="1600" i="1" u="sng" dirty="0">
                <a:solidFill>
                  <a:srgbClr val="212529"/>
                </a:solidFill>
                <a:effectLst/>
                <a:latin typeface="WORK SANS LIGHT ROMAN" pitchFamily="2" charset="0"/>
              </a:rPr>
              <a:t>la totalité de la période de transition </a:t>
            </a:r>
            <a:r>
              <a:rPr lang="fr-FR" sz="1600" i="1" dirty="0">
                <a:solidFill>
                  <a:srgbClr val="212529"/>
                </a:solidFill>
                <a:effectLst/>
                <a:latin typeface="WORK SANS LIGHT ROMAN" pitchFamily="2" charset="0"/>
              </a:rPr>
              <a:t>dans les conditions suivantes </a:t>
            </a:r>
            <a:r>
              <a:rPr lang="fr-FR" sz="1600" b="0" i="1" dirty="0">
                <a:solidFill>
                  <a:srgbClr val="212529"/>
                </a:solidFill>
                <a:effectLst/>
                <a:latin typeface="WORK SANS LIGHT ROMAN" pitchFamily="2" charset="0"/>
              </a:rPr>
              <a:t>: s</a:t>
            </a:r>
            <a:r>
              <a:rPr lang="fr-FR" sz="1600" b="0" i="1" dirty="0">
                <a:solidFill>
                  <a:schemeClr val="tx1"/>
                </a:solidFill>
                <a:latin typeface="WORK SANS LIGHT ROMAN" pitchFamily="2" charset="0"/>
              </a:rPr>
              <a:t>i le consentement des salariés a été recueilli pour une durée </a:t>
            </a:r>
            <a:r>
              <a:rPr lang="fr-FR" sz="1600" b="0" i="1" u="sng" dirty="0">
                <a:solidFill>
                  <a:schemeClr val="tx1"/>
                </a:solidFill>
                <a:latin typeface="WORK SANS LIGHT ROMAN" pitchFamily="2" charset="0"/>
              </a:rPr>
              <a:t>indéterminée</a:t>
            </a:r>
            <a:r>
              <a:rPr lang="fr-FR" sz="1600" b="0" i="1" dirty="0">
                <a:solidFill>
                  <a:schemeClr val="tx1"/>
                </a:solidFill>
                <a:latin typeface="WORK SANS LIGHT ROMAN" pitchFamily="2" charset="0"/>
              </a:rPr>
              <a:t> par l’employeur, il couvre, pour ces salariés, </a:t>
            </a:r>
            <a:r>
              <a:rPr lang="fr-FR" sz="1600" i="1" dirty="0">
                <a:solidFill>
                  <a:schemeClr val="tx1"/>
                </a:solidFill>
                <a:latin typeface="WORK SANS LIGHT ROMAN" pitchFamily="2" charset="0"/>
              </a:rPr>
              <a:t>la période restant à courir jusqu’à la suppression du dispositif </a:t>
            </a:r>
            <a:r>
              <a:rPr lang="fr-FR" sz="1600" b="0" i="1" dirty="0">
                <a:solidFill>
                  <a:srgbClr val="212529"/>
                </a:solidFill>
                <a:effectLst/>
                <a:latin typeface="WORK SANS LIGHT ROMAN" pitchFamily="2" charset="0"/>
              </a:rPr>
              <a:t>»</a:t>
            </a:r>
          </a:p>
          <a:p>
            <a:pPr marL="0" indent="0" algn="just">
              <a:buNone/>
            </a:pPr>
            <a:endParaRPr lang="fr-FR" sz="1600" dirty="0"/>
          </a:p>
          <a:p>
            <a:pPr marL="0" indent="0" algn="just">
              <a:buNone/>
            </a:pPr>
            <a:endParaRPr lang="fr-FR" sz="1600" dirty="0"/>
          </a:p>
          <a:p>
            <a:pPr marL="0" indent="0" algn="just">
              <a:buNone/>
            </a:pPr>
            <a:endParaRPr lang="fr-FR" sz="1600" dirty="0"/>
          </a:p>
          <a:p>
            <a:pPr marL="0" indent="0" algn="just">
              <a:buNone/>
            </a:pPr>
            <a:r>
              <a:rPr lang="fr-FR" sz="1600" dirty="0">
                <a:latin typeface="WORK SANS LIGHT ROMAN" pitchFamily="2" charset="0"/>
              </a:rPr>
              <a:t>Lorsque le consentement des salariés à l’application de la DFS a été recueilli par l’employeur pour une durée indéterminée, il couvre la totalité de la période restant à courir jusqu’à l’extinction du dispositif au 31 décembre 2031. </a:t>
            </a:r>
          </a:p>
          <a:p>
            <a:pPr marL="0" indent="0" algn="just">
              <a:buNone/>
            </a:pPr>
            <a:r>
              <a:rPr lang="fr-FR" sz="1600" dirty="0">
                <a:latin typeface="WORK SANS LIGHT ROMAN" pitchFamily="2" charset="0"/>
              </a:rPr>
              <a:t>Attention ! Dans le cadre d’une nouvelle embauche à compter du 1</a:t>
            </a:r>
            <a:r>
              <a:rPr lang="fr-FR" sz="1600" baseline="30000" dirty="0">
                <a:latin typeface="WORK SANS LIGHT ROMAN" pitchFamily="2" charset="0"/>
              </a:rPr>
              <a:t>er</a:t>
            </a:r>
            <a:r>
              <a:rPr lang="fr-FR" sz="1600" dirty="0">
                <a:latin typeface="WORK SANS LIGHT ROMAN" pitchFamily="2" charset="0"/>
              </a:rPr>
              <a:t> janvier 2023, il est nécessaire de recueillir son consentement.</a:t>
            </a:r>
          </a:p>
          <a:p>
            <a:pPr marL="0" indent="0" algn="just">
              <a:spcBef>
                <a:spcPts val="0"/>
              </a:spcBef>
              <a:buNone/>
            </a:pPr>
            <a:endParaRPr lang="fr-FR" sz="1600" dirty="0"/>
          </a:p>
        </p:txBody>
      </p:sp>
      <p:sp>
        <p:nvSpPr>
          <p:cNvPr id="6" name="Est égal à 5">
            <a:extLst>
              <a:ext uri="{FF2B5EF4-FFF2-40B4-BE49-F238E27FC236}">
                <a16:creationId xmlns:a16="http://schemas.microsoft.com/office/drawing/2014/main" id="{E81AE2B1-C70F-4749-8762-B09F7760B951}"/>
              </a:ext>
            </a:extLst>
          </p:cNvPr>
          <p:cNvSpPr/>
          <p:nvPr/>
        </p:nvSpPr>
        <p:spPr>
          <a:xfrm>
            <a:off x="6038429" y="4217474"/>
            <a:ext cx="793376" cy="5109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Rectangle 1">
            <a:extLst>
              <a:ext uri="{FF2B5EF4-FFF2-40B4-BE49-F238E27FC236}">
                <a16:creationId xmlns:a16="http://schemas.microsoft.com/office/drawing/2014/main" id="{5FE9F5EF-B320-7EF3-FB80-6E7E13A339FA}"/>
              </a:ext>
            </a:extLst>
          </p:cNvPr>
          <p:cNvSpPr/>
          <p:nvPr/>
        </p:nvSpPr>
        <p:spPr>
          <a:xfrm>
            <a:off x="1953921" y="4833284"/>
            <a:ext cx="9639591" cy="17951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44338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CDD97C-636C-A9D6-BD38-2203736AC99F}"/>
              </a:ext>
            </a:extLst>
          </p:cNvPr>
          <p:cNvSpPr>
            <a:spLocks noGrp="1"/>
          </p:cNvSpPr>
          <p:nvPr>
            <p:ph type="body" sz="quarter" idx="10"/>
          </p:nvPr>
        </p:nvSpPr>
        <p:spPr>
          <a:xfrm>
            <a:off x="2070099" y="2427288"/>
            <a:ext cx="9523413" cy="2987647"/>
          </a:xfrm>
        </p:spPr>
        <p:txBody>
          <a:bodyPr>
            <a:normAutofit fontScale="92500" lnSpcReduction="20000"/>
          </a:bodyPr>
          <a:lstStyle/>
          <a:p>
            <a:pPr marL="0" indent="0" algn="just">
              <a:buNone/>
            </a:pPr>
            <a:r>
              <a:rPr lang="fr-FR" sz="2000" u="sng" dirty="0">
                <a:latin typeface="WORK SANS LIGHT ROMAN" pitchFamily="2" charset="0"/>
              </a:rPr>
              <a:t>Conseil d'État, 29/11/2023, n° 472182 </a:t>
            </a:r>
            <a:r>
              <a:rPr lang="fr-FR" sz="2000" b="0" dirty="0">
                <a:latin typeface="WORK SANS LIGHT ROMAN" pitchFamily="2" charset="0"/>
              </a:rPr>
              <a:t>: </a:t>
            </a:r>
          </a:p>
          <a:p>
            <a:pPr marL="0" indent="0" algn="just">
              <a:lnSpc>
                <a:spcPct val="110000"/>
              </a:lnSpc>
              <a:buNone/>
            </a:pPr>
            <a:r>
              <a:rPr lang="fr-FR" sz="1600" b="0" i="1" dirty="0">
                <a:latin typeface="WORK SANS LIGHT ROMAN" pitchFamily="2" charset="0"/>
              </a:rPr>
              <a:t>« Il s'ensuit que, s’ils (les commentaires du BOSS) pouvaient modifier les précisions qui avaient été apportées sur les modalités de recueil de consentement dans les commentaires publiés au Bulletin officiel de la sécurité sociale depuis le 1er avril 2021 ainsi que, précédemment, par la circulaire du 7 janvier 2003, </a:t>
            </a:r>
            <a:r>
              <a:rPr lang="fr-FR" sz="1600" i="1" dirty="0">
                <a:latin typeface="WORK SANS LIGHT ROMAN" pitchFamily="2" charset="0"/>
              </a:rPr>
              <a:t>pour indiquer que l'employeur pourrait, lorsqu'il y a lieu de recueillir le consentement du salarié, ne le faire, à compter du 1er janvier 2023, qu'une seule fois jusqu'à l'extinction du dispositif au 1er janvier 2038 </a:t>
            </a:r>
            <a:r>
              <a:rPr lang="fr-FR" sz="1600" b="0" i="1" dirty="0">
                <a:latin typeface="WORK SANS LIGHT ROMAN" pitchFamily="2" charset="0"/>
              </a:rPr>
              <a:t>ou, </a:t>
            </a:r>
            <a:r>
              <a:rPr lang="fr-FR" sz="1600" i="1" dirty="0">
                <a:latin typeface="WORK SANS LIGHT ROMAN" pitchFamily="2" charset="0"/>
              </a:rPr>
              <a:t>dans le cas où un consentement a été donné avant 2023, sans le recueillir de nouveau</a:t>
            </a:r>
            <a:r>
              <a:rPr lang="fr-FR" sz="1600" b="0" i="1" dirty="0">
                <a:latin typeface="WORK SANS LIGHT ROMAN" pitchFamily="2" charset="0"/>
              </a:rPr>
              <a:t>, les commentaires en litige ont en revanche méconnu le sens et la portée des dispositions précitées en ne rappelant pas </a:t>
            </a:r>
            <a:r>
              <a:rPr lang="fr-FR" sz="1600" i="1" dirty="0">
                <a:latin typeface="WORK SANS LIGHT ROMAN" pitchFamily="2" charset="0"/>
              </a:rPr>
              <a:t>la possibilité pour les salariés de mettre fin ultérieurement à leur accord pour l'option exprimée par leur employeur en faveur de la déduction forfaitaire spécifique</a:t>
            </a:r>
            <a:r>
              <a:rPr lang="fr-FR" sz="1600" b="0" i="1" dirty="0">
                <a:latin typeface="WORK SANS LIGHT ROMAN" pitchFamily="2" charset="0"/>
              </a:rPr>
              <a:t>. En outre, ces commentaires auraient dû préciser qu'il était </a:t>
            </a:r>
            <a:r>
              <a:rPr lang="fr-FR" sz="1600" i="1" dirty="0">
                <a:solidFill>
                  <a:srgbClr val="FF8200"/>
                </a:solidFill>
                <a:latin typeface="WORK SANS LIGHT ROMAN" pitchFamily="2" charset="0"/>
              </a:rPr>
              <a:t>nécessaire de le recueillir de nouveau lorsqu'il a revêtu une durée déterminée</a:t>
            </a:r>
            <a:r>
              <a:rPr lang="fr-FR" sz="1600" i="1" dirty="0">
                <a:latin typeface="WORK SANS LIGHT ROMAN" pitchFamily="2" charset="0"/>
              </a:rPr>
              <a:t>,</a:t>
            </a:r>
            <a:r>
              <a:rPr lang="fr-FR" sz="1600" b="0" i="1" dirty="0">
                <a:latin typeface="WORK SANS LIGHT ROMAN" pitchFamily="2" charset="0"/>
              </a:rPr>
              <a:t> en particulier dans l'hypothèse où l'employeur l'aurait sollicité pour une période précise, par exemple d'une année ».</a:t>
            </a:r>
          </a:p>
          <a:p>
            <a:pPr marL="0" indent="0" algn="just">
              <a:buNone/>
            </a:pPr>
            <a:endParaRPr lang="fr-FR" sz="1900" b="0" i="1" dirty="0">
              <a:solidFill>
                <a:srgbClr val="212529"/>
              </a:solidFill>
              <a:effectLst/>
              <a:latin typeface="WORK SANS LIGHT ROMAN" pitchFamily="2" charset="0"/>
            </a:endParaRPr>
          </a:p>
        </p:txBody>
      </p:sp>
      <p:sp>
        <p:nvSpPr>
          <p:cNvPr id="3" name="Espace réservé du texte 2">
            <a:extLst>
              <a:ext uri="{FF2B5EF4-FFF2-40B4-BE49-F238E27FC236}">
                <a16:creationId xmlns:a16="http://schemas.microsoft.com/office/drawing/2014/main" id="{DEB2D93D-9137-2D64-FD13-421FF62E648A}"/>
              </a:ext>
            </a:extLst>
          </p:cNvPr>
          <p:cNvSpPr>
            <a:spLocks noGrp="1"/>
          </p:cNvSpPr>
          <p:nvPr>
            <p:ph type="body" sz="quarter" idx="11"/>
          </p:nvPr>
        </p:nvSpPr>
        <p:spPr/>
        <p:txBody>
          <a:bodyPr/>
          <a:lstStyle/>
          <a:p>
            <a:pPr algn="ctr"/>
            <a:r>
              <a:rPr lang="fr-FR" sz="2400" dirty="0"/>
              <a:t>DISPOSITIONS TRANSITOIRES : LE CONSENTEMENT DU SALARIÉ N’A PLUS À ÊTRE DEMANDÉ ANNUELLEMENT (2/2)</a:t>
            </a:r>
          </a:p>
        </p:txBody>
      </p:sp>
      <p:pic>
        <p:nvPicPr>
          <p:cNvPr id="5" name="Graphique 4" descr="Avertissement contour">
            <a:extLst>
              <a:ext uri="{FF2B5EF4-FFF2-40B4-BE49-F238E27FC236}">
                <a16:creationId xmlns:a16="http://schemas.microsoft.com/office/drawing/2014/main" id="{D92645A7-4016-D4C0-7C1D-D12D241560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0668" y="1545843"/>
            <a:ext cx="722644" cy="722644"/>
          </a:xfrm>
          <a:prstGeom prst="rect">
            <a:avLst/>
          </a:prstGeom>
        </p:spPr>
      </p:pic>
      <p:sp>
        <p:nvSpPr>
          <p:cNvPr id="6" name="ZoneTexte 5">
            <a:extLst>
              <a:ext uri="{FF2B5EF4-FFF2-40B4-BE49-F238E27FC236}">
                <a16:creationId xmlns:a16="http://schemas.microsoft.com/office/drawing/2014/main" id="{914ABD49-8BC8-6BDF-CE9A-E6E14443B009}"/>
              </a:ext>
            </a:extLst>
          </p:cNvPr>
          <p:cNvSpPr txBox="1"/>
          <p:nvPr/>
        </p:nvSpPr>
        <p:spPr>
          <a:xfrm>
            <a:off x="2762248" y="1663400"/>
            <a:ext cx="8831263" cy="646331"/>
          </a:xfrm>
          <a:prstGeom prst="rect">
            <a:avLst/>
          </a:prstGeom>
          <a:noFill/>
        </p:spPr>
        <p:txBody>
          <a:bodyPr wrap="square" rtlCol="0">
            <a:spAutoFit/>
          </a:bodyPr>
          <a:lstStyle/>
          <a:p>
            <a:pPr algn="ctr"/>
            <a:r>
              <a:rPr lang="fr-FR" b="1" dirty="0">
                <a:solidFill>
                  <a:srgbClr val="FF0000"/>
                </a:solidFill>
                <a:latin typeface="WORK SANS LIGHT ROMAN" pitchFamily="2" charset="0"/>
              </a:rPr>
              <a:t>Point de vigilance : Si le consentement a été recueilli pour une durée déterminée, il doit être à nouveau demandé (arrêt CE 29/11/2023). </a:t>
            </a:r>
          </a:p>
        </p:txBody>
      </p:sp>
      <p:sp>
        <p:nvSpPr>
          <p:cNvPr id="4" name="ZoneTexte 3">
            <a:extLst>
              <a:ext uri="{FF2B5EF4-FFF2-40B4-BE49-F238E27FC236}">
                <a16:creationId xmlns:a16="http://schemas.microsoft.com/office/drawing/2014/main" id="{76CA21F0-CA3F-F361-EE62-30F2136E4D48}"/>
              </a:ext>
            </a:extLst>
          </p:cNvPr>
          <p:cNvSpPr txBox="1"/>
          <p:nvPr/>
        </p:nvSpPr>
        <p:spPr>
          <a:xfrm>
            <a:off x="2160668" y="5414935"/>
            <a:ext cx="9432843" cy="1538883"/>
          </a:xfrm>
          <a:prstGeom prst="rect">
            <a:avLst/>
          </a:prstGeom>
          <a:noFill/>
        </p:spPr>
        <p:txBody>
          <a:bodyPr wrap="square" rtlCol="0">
            <a:spAutoFit/>
          </a:bodyPr>
          <a:lstStyle/>
          <a:p>
            <a:pPr marL="285750" indent="-285750" algn="just">
              <a:buFont typeface="Wingdings" panose="05000000000000000000" pitchFamily="2" charset="2"/>
              <a:buChar char="à"/>
            </a:pPr>
            <a:r>
              <a:rPr lang="fr-FR" sz="1600" dirty="0">
                <a:solidFill>
                  <a:srgbClr val="FF0000"/>
                </a:solidFill>
                <a:latin typeface="WORK SANS LIGHT ROMAN" pitchFamily="2" charset="0"/>
                <a:sym typeface="Wingdings" panose="05000000000000000000" pitchFamily="2" charset="2"/>
              </a:rPr>
              <a:t>Une décision qui annulait le paragraphe n° 2330 du BOSS </a:t>
            </a:r>
            <a:r>
              <a:rPr lang="fr-FR" sz="1600" b="1" u="sng" dirty="0">
                <a:solidFill>
                  <a:srgbClr val="FF0000"/>
                </a:solidFill>
                <a:latin typeface="WORK SANS LIGHT ROMAN" pitchFamily="2" charset="0"/>
                <a:sym typeface="Wingdings" panose="05000000000000000000" pitchFamily="2" charset="2"/>
              </a:rPr>
              <a:t>uniquement</a:t>
            </a:r>
            <a:r>
              <a:rPr lang="fr-FR" sz="1600" dirty="0">
                <a:solidFill>
                  <a:srgbClr val="FF0000"/>
                </a:solidFill>
                <a:latin typeface="WORK SANS LIGHT ROMAN" pitchFamily="2" charset="0"/>
                <a:sym typeface="Wingdings" panose="05000000000000000000" pitchFamily="2" charset="2"/>
              </a:rPr>
              <a:t> pour les journalistes…</a:t>
            </a:r>
          </a:p>
          <a:p>
            <a:pPr marL="285750" indent="-285750" algn="just">
              <a:buFont typeface="Wingdings" panose="05000000000000000000" pitchFamily="2" charset="2"/>
              <a:buChar char="à"/>
            </a:pPr>
            <a:r>
              <a:rPr lang="fr-FR" sz="1600" dirty="0">
                <a:solidFill>
                  <a:srgbClr val="FF0000"/>
                </a:solidFill>
                <a:latin typeface="WORK SANS LIGHT ROMAN" pitchFamily="2" charset="0"/>
                <a:sym typeface="Wingdings" panose="05000000000000000000" pitchFamily="2" charset="2"/>
              </a:rPr>
              <a:t>… et qui a conduit à une modification de ce paragraphe du BOSS impactant le secteur de la construction : « </a:t>
            </a:r>
            <a:r>
              <a:rPr lang="fr-FR" sz="1600" b="0" i="1" dirty="0">
                <a:solidFill>
                  <a:srgbClr val="FF0000"/>
                </a:solidFill>
                <a:latin typeface="WORK SANS LIGHT ROMAN" pitchFamily="2" charset="0"/>
              </a:rPr>
              <a:t>En revanche, si le consentement des salariés a été recueilli pour une durée </a:t>
            </a:r>
            <a:r>
              <a:rPr lang="fr-FR" sz="1600" b="0" i="1" u="sng" dirty="0">
                <a:solidFill>
                  <a:srgbClr val="FF0000"/>
                </a:solidFill>
                <a:latin typeface="WORK SANS LIGHT ROMAN" pitchFamily="2" charset="0"/>
              </a:rPr>
              <a:t>déterminée</a:t>
            </a:r>
            <a:r>
              <a:rPr lang="fr-FR" sz="1600" b="0" i="1" dirty="0">
                <a:solidFill>
                  <a:srgbClr val="FF0000"/>
                </a:solidFill>
                <a:latin typeface="WORK SANS LIGHT ROMAN" pitchFamily="2" charset="0"/>
              </a:rPr>
              <a:t> par l’employeur, </a:t>
            </a:r>
            <a:r>
              <a:rPr lang="fr-FR" sz="1600" i="1" dirty="0">
                <a:solidFill>
                  <a:srgbClr val="FF0000"/>
                </a:solidFill>
                <a:latin typeface="WORK SANS LIGHT ROMAN" pitchFamily="2" charset="0"/>
              </a:rPr>
              <a:t>celui-ci devra de nouveau demander leur consentement à l’issue de cette période, et ce jusqu’à la suppression du dispositif »</a:t>
            </a:r>
            <a:r>
              <a:rPr lang="fr-FR" sz="1600" b="0" i="1" dirty="0">
                <a:solidFill>
                  <a:srgbClr val="FF0000"/>
                </a:solidFill>
                <a:latin typeface="WORK SANS LIGHT ROMAN" pitchFamily="2" charset="0"/>
              </a:rPr>
              <a:t>. </a:t>
            </a:r>
            <a:endParaRPr lang="fr-FR" sz="1600" b="1" dirty="0">
              <a:solidFill>
                <a:srgbClr val="FF0000"/>
              </a:solidFill>
              <a:latin typeface="WORK SANS LIGHT ROMAN" pitchFamily="2" charset="0"/>
              <a:sym typeface="Wingdings" panose="05000000000000000000" pitchFamily="2" charset="2"/>
            </a:endParaRPr>
          </a:p>
          <a:p>
            <a:pPr marL="285750" indent="-285750">
              <a:buFont typeface="Wingdings" panose="05000000000000000000" pitchFamily="2" charset="2"/>
              <a:buChar char="à"/>
            </a:pPr>
            <a:endParaRPr lang="fr-FR" sz="1400" dirty="0">
              <a:latin typeface="Work Sans Light" pitchFamily="2" charset="0"/>
            </a:endParaRPr>
          </a:p>
        </p:txBody>
      </p:sp>
    </p:spTree>
    <p:extLst>
      <p:ext uri="{BB962C8B-B14F-4D97-AF65-F5344CB8AC3E}">
        <p14:creationId xmlns:p14="http://schemas.microsoft.com/office/powerpoint/2010/main" val="1076354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F7EE21-97A1-41CE-A1E6-02FD67A36772}"/>
              </a:ext>
            </a:extLst>
          </p:cNvPr>
          <p:cNvSpPr>
            <a:spLocks noGrp="1"/>
          </p:cNvSpPr>
          <p:nvPr>
            <p:ph type="body" sz="quarter" idx="11"/>
          </p:nvPr>
        </p:nvSpPr>
        <p:spPr/>
        <p:txBody>
          <a:bodyPr/>
          <a:lstStyle/>
          <a:p>
            <a:pPr algn="ctr"/>
            <a:r>
              <a:rPr lang="fr-FR" dirty="0"/>
              <a:t>DISPOSITIONS TRANSITOIRES : NOUVELLE TOLÉRANCE CONCERNANT L’APPLICATION DE LA DFS (1/6)</a:t>
            </a:r>
          </a:p>
        </p:txBody>
      </p:sp>
      <p:sp>
        <p:nvSpPr>
          <p:cNvPr id="4" name="Espace réservé du texte 1">
            <a:extLst>
              <a:ext uri="{FF2B5EF4-FFF2-40B4-BE49-F238E27FC236}">
                <a16:creationId xmlns:a16="http://schemas.microsoft.com/office/drawing/2014/main" id="{709F40E4-FFD9-486E-A519-D5F0497AEEE9}"/>
              </a:ext>
            </a:extLst>
          </p:cNvPr>
          <p:cNvSpPr>
            <a:spLocks noGrp="1"/>
          </p:cNvSpPr>
          <p:nvPr>
            <p:ph type="body" sz="quarter" idx="10"/>
          </p:nvPr>
        </p:nvSpPr>
        <p:spPr>
          <a:xfrm>
            <a:off x="2070099" y="1929736"/>
            <a:ext cx="9523413" cy="5072623"/>
          </a:xfrm>
        </p:spPr>
        <p:txBody>
          <a:bodyPr>
            <a:normAutofit lnSpcReduction="10000"/>
          </a:bodyPr>
          <a:lstStyle/>
          <a:p>
            <a:pPr marL="0" indent="0" algn="just">
              <a:buNone/>
            </a:pPr>
            <a:r>
              <a:rPr lang="fr-FR" sz="1900" dirty="0">
                <a:solidFill>
                  <a:srgbClr val="0A14B4"/>
                </a:solidFill>
                <a:latin typeface="WORK SANS SEMIBOLD ROMAN" pitchFamily="2" charset="77"/>
              </a:rPr>
              <a:t>Modalités du compromis : dispositions transitoires applicables du 1</a:t>
            </a:r>
            <a:r>
              <a:rPr lang="fr-FR" sz="1900" baseline="30000" dirty="0">
                <a:solidFill>
                  <a:srgbClr val="0A14B4"/>
                </a:solidFill>
                <a:latin typeface="WORK SANS SEMIBOLD ROMAN" pitchFamily="2" charset="77"/>
              </a:rPr>
              <a:t>er</a:t>
            </a:r>
            <a:r>
              <a:rPr lang="fr-FR" sz="1900" dirty="0">
                <a:solidFill>
                  <a:srgbClr val="0A14B4"/>
                </a:solidFill>
                <a:latin typeface="WORK SANS SEMIBOLD ROMAN" pitchFamily="2" charset="77"/>
              </a:rPr>
              <a:t> janvier 2022 au 31 décembre 2031 (</a:t>
            </a:r>
            <a:r>
              <a:rPr lang="fr-FR" sz="1900" dirty="0">
                <a:solidFill>
                  <a:srgbClr val="0A14B4"/>
                </a:solidFill>
                <a:latin typeface="WORK SANS SEMIBOLD ROMAN" pitchFamily="2" charset="77"/>
                <a:hlinkClick r:id="rId3"/>
              </a:rPr>
              <a:t>n°2300 à n°2330</a:t>
            </a:r>
            <a:r>
              <a:rPr lang="fr-FR" sz="1900" dirty="0">
                <a:solidFill>
                  <a:srgbClr val="0A14B4"/>
                </a:solidFill>
                <a:latin typeface="WORK SANS SEMIBOLD ROMAN" pitchFamily="2" charset="77"/>
              </a:rPr>
              <a:t> du BOSS)</a:t>
            </a:r>
          </a:p>
          <a:p>
            <a:pPr marL="0" indent="0">
              <a:buNone/>
            </a:pPr>
            <a:r>
              <a:rPr lang="fr-FR" sz="1600" u="sng" dirty="0">
                <a:solidFill>
                  <a:schemeClr val="tx1"/>
                </a:solidFill>
                <a:latin typeface="WORK SANS LIGHT ROMAN" pitchFamily="2" charset="0"/>
              </a:rPr>
              <a:t>Paragraphe n°2320</a:t>
            </a:r>
          </a:p>
          <a:p>
            <a:pPr marL="0" indent="0" algn="just">
              <a:buNone/>
            </a:pPr>
            <a:r>
              <a:rPr lang="fr-FR" sz="1600" b="0" dirty="0">
                <a:solidFill>
                  <a:schemeClr val="tx1"/>
                </a:solidFill>
                <a:latin typeface="WORK SANS LIGHT ROMAN" pitchFamily="2" charset="0"/>
              </a:rPr>
              <a:t>Par tolérance, à compter de ces mêmes dates (= soit le 1</a:t>
            </a:r>
            <a:r>
              <a:rPr lang="fr-FR" sz="1600" b="0" baseline="30000" dirty="0">
                <a:solidFill>
                  <a:schemeClr val="tx1"/>
                </a:solidFill>
                <a:latin typeface="WORK SANS LIGHT ROMAN" pitchFamily="2" charset="0"/>
              </a:rPr>
              <a:t>er</a:t>
            </a:r>
            <a:r>
              <a:rPr lang="fr-FR" sz="1600" b="0" dirty="0">
                <a:solidFill>
                  <a:schemeClr val="tx1"/>
                </a:solidFill>
                <a:latin typeface="WORK SANS LIGHT ROMAN" pitchFamily="2" charset="0"/>
              </a:rPr>
              <a:t> janvier 2022) […], pour accompagner l’extinction du dispositif et la mise en place de modalités de remboursement des frais professionnels de droit commun, </a:t>
            </a:r>
            <a:r>
              <a:rPr lang="fr-FR" sz="1600" dirty="0">
                <a:solidFill>
                  <a:schemeClr val="tx1"/>
                </a:solidFill>
                <a:latin typeface="WORK SANS LIGHT ROMAN" pitchFamily="2" charset="0"/>
              </a:rPr>
              <a:t>l’ensemble des remboursements de frais professionnels </a:t>
            </a:r>
            <a:r>
              <a:rPr lang="fr-FR" sz="1600" u="sng" dirty="0">
                <a:solidFill>
                  <a:schemeClr val="tx1"/>
                </a:solidFill>
                <a:latin typeface="WORK SANS LIGHT ROMAN" pitchFamily="2" charset="0"/>
              </a:rPr>
              <a:t>définis par l’arrêté du 20 décembre 2002</a:t>
            </a:r>
            <a:r>
              <a:rPr lang="fr-FR" sz="1600" dirty="0">
                <a:solidFill>
                  <a:schemeClr val="tx1"/>
                </a:solidFill>
                <a:latin typeface="WORK SANS LIGHT ROMAN" pitchFamily="2" charset="0"/>
              </a:rPr>
              <a:t> </a:t>
            </a:r>
            <a:r>
              <a:rPr lang="fr-FR" sz="1600" u="sng" dirty="0">
                <a:solidFill>
                  <a:srgbClr val="FF0000"/>
                </a:solidFill>
                <a:latin typeface="WORK SANS LIGHT ROMAN" pitchFamily="2" charset="0"/>
              </a:rPr>
              <a:t>peut</a:t>
            </a:r>
            <a:r>
              <a:rPr lang="fr-FR" sz="1600" dirty="0">
                <a:solidFill>
                  <a:schemeClr val="tx1"/>
                </a:solidFill>
                <a:latin typeface="WORK SANS LIGHT ROMAN" pitchFamily="2" charset="0"/>
              </a:rPr>
              <a:t> faire l’objet d’un </a:t>
            </a:r>
            <a:r>
              <a:rPr lang="fr-FR" sz="1600" u="sng" dirty="0">
                <a:solidFill>
                  <a:schemeClr val="tx1"/>
                </a:solidFill>
                <a:latin typeface="WORK SANS LIGHT ROMAN" pitchFamily="2" charset="0"/>
              </a:rPr>
              <a:t>cumul</a:t>
            </a:r>
            <a:r>
              <a:rPr lang="fr-FR" sz="1600" dirty="0">
                <a:solidFill>
                  <a:schemeClr val="tx1"/>
                </a:solidFill>
                <a:latin typeface="WORK SANS LIGHT ROMAN" pitchFamily="2" charset="0"/>
              </a:rPr>
              <a:t> avec la déduction forfaitaire spécifique. </a:t>
            </a:r>
          </a:p>
          <a:p>
            <a:pPr marL="0" indent="0" algn="just">
              <a:buNone/>
            </a:pPr>
            <a:r>
              <a:rPr lang="fr-FR" sz="1600" b="0" dirty="0">
                <a:solidFill>
                  <a:schemeClr val="tx1"/>
                </a:solidFill>
                <a:latin typeface="WORK SANS LIGHT ROMAN" pitchFamily="2" charset="0"/>
              </a:rPr>
              <a:t>Le cas échéant, l’intégration dans l’assiette des cotisations sociales des remboursements de frais professionnels et des prises en charge directes par l’employeur n’est pas obligatoire avant l’application de la déduction forfaitaire spécifique.</a:t>
            </a:r>
          </a:p>
          <a:p>
            <a:pPr marL="0" indent="0">
              <a:buNone/>
            </a:pPr>
            <a:endParaRPr lang="fr-FR" dirty="0"/>
          </a:p>
          <a:p>
            <a:pPr marL="0" indent="0" algn="just">
              <a:buNone/>
            </a:pPr>
            <a:r>
              <a:rPr lang="fr-FR" sz="1600" dirty="0">
                <a:solidFill>
                  <a:srgbClr val="416FC3"/>
                </a:solidFill>
                <a:latin typeface="WORK SANS LIGHT ROMAN" pitchFamily="2" charset="0"/>
                <a:sym typeface="Wingdings" panose="05000000000000000000" pitchFamily="2" charset="2"/>
              </a:rPr>
              <a:t>Il est désormais possible (mais pas obligatoire) de cumuler la DFS avec la prise en charge des frais professionnels cités dans l’arrêté du 20 décembre 2002 (= repas, IK, IGD, etc. ) quelle que soit la forme de la prise en charge : versement d’une indemnité forfaitaire ou paiement direct par l’entreprise au restaurateur ou remboursement de la note au salarié.</a:t>
            </a:r>
          </a:p>
          <a:p>
            <a:pPr marL="0" indent="0" algn="just">
              <a:buNone/>
            </a:pPr>
            <a:r>
              <a:rPr lang="fr-FR" sz="1600" dirty="0">
                <a:solidFill>
                  <a:srgbClr val="416FC3"/>
                </a:solidFill>
                <a:latin typeface="WORK SANS LIGHT ROMAN" pitchFamily="2" charset="0"/>
                <a:sym typeface="Wingdings" panose="05000000000000000000" pitchFamily="2" charset="2"/>
              </a:rPr>
              <a:t>Pour le repas, ce cumul est total en cas de paiement direct au restaurateur ou de remboursement de la note au salarié et est toutefois limité à 9.90 € en cas de versement d’une indemnité forfaitaire.</a:t>
            </a:r>
            <a:endParaRPr lang="fr-FR" sz="1600" dirty="0"/>
          </a:p>
        </p:txBody>
      </p:sp>
      <p:sp>
        <p:nvSpPr>
          <p:cNvPr id="7" name="Est égal à 6">
            <a:extLst>
              <a:ext uri="{FF2B5EF4-FFF2-40B4-BE49-F238E27FC236}">
                <a16:creationId xmlns:a16="http://schemas.microsoft.com/office/drawing/2014/main" id="{408192F3-BC5A-463E-A611-FB300DAF1687}"/>
              </a:ext>
            </a:extLst>
          </p:cNvPr>
          <p:cNvSpPr/>
          <p:nvPr/>
        </p:nvSpPr>
        <p:spPr>
          <a:xfrm>
            <a:off x="6096000" y="4597314"/>
            <a:ext cx="793376" cy="5109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Explosion : 8 points 9">
            <a:extLst>
              <a:ext uri="{FF2B5EF4-FFF2-40B4-BE49-F238E27FC236}">
                <a16:creationId xmlns:a16="http://schemas.microsoft.com/office/drawing/2014/main" id="{76748CAC-A706-2BB0-0947-5A8B2EE7B4C5}"/>
              </a:ext>
            </a:extLst>
          </p:cNvPr>
          <p:cNvSpPr/>
          <p:nvPr/>
        </p:nvSpPr>
        <p:spPr>
          <a:xfrm>
            <a:off x="142241" y="3429000"/>
            <a:ext cx="2006626" cy="2074096"/>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WORK SANS LIGHT ROMAN" pitchFamily="2" charset="0"/>
              </a:rPr>
              <a:t>Non applicable à l’indemnité de transport &amp; trajet</a:t>
            </a:r>
          </a:p>
        </p:txBody>
      </p:sp>
      <p:sp>
        <p:nvSpPr>
          <p:cNvPr id="2" name="Rectangle : coins arrondis 1">
            <a:extLst>
              <a:ext uri="{FF2B5EF4-FFF2-40B4-BE49-F238E27FC236}">
                <a16:creationId xmlns:a16="http://schemas.microsoft.com/office/drawing/2014/main" id="{86086877-C209-F531-FD7C-C35BE7DAB949}"/>
              </a:ext>
            </a:extLst>
          </p:cNvPr>
          <p:cNvSpPr/>
          <p:nvPr/>
        </p:nvSpPr>
        <p:spPr>
          <a:xfrm>
            <a:off x="4209353" y="1513329"/>
            <a:ext cx="5360045" cy="3540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a:solidFill>
                  <a:schemeClr val="bg1"/>
                </a:solidFill>
                <a:latin typeface="WORK SANS LIGHT ROMAN" pitchFamily="2" charset="0"/>
              </a:rPr>
              <a:t>Option 1 : L’entreprise choisit d’appliquer la tolérance</a:t>
            </a:r>
          </a:p>
        </p:txBody>
      </p:sp>
    </p:spTree>
    <p:extLst>
      <p:ext uri="{BB962C8B-B14F-4D97-AF65-F5344CB8AC3E}">
        <p14:creationId xmlns:p14="http://schemas.microsoft.com/office/powerpoint/2010/main" val="78480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16E39EF-8D42-80B5-30E4-FBF42D28785A}"/>
              </a:ext>
            </a:extLst>
          </p:cNvPr>
          <p:cNvSpPr>
            <a:spLocks noGrp="1"/>
          </p:cNvSpPr>
          <p:nvPr>
            <p:ph type="body" sz="quarter" idx="10"/>
          </p:nvPr>
        </p:nvSpPr>
        <p:spPr/>
        <p:txBody>
          <a:bodyPr/>
          <a:lstStyle/>
          <a:p>
            <a:pPr algn="ctr"/>
            <a:r>
              <a:rPr lang="fr-FR" dirty="0"/>
              <a:t>DISPOSITIONS TRANSITOIRES : NOUVELLE TOLÉRANCE CONCERNANT L’APPLICATION DE LA DFS (2/6)</a:t>
            </a:r>
          </a:p>
        </p:txBody>
      </p:sp>
      <p:graphicFrame>
        <p:nvGraphicFramePr>
          <p:cNvPr id="3" name="Tableau 2">
            <a:extLst>
              <a:ext uri="{FF2B5EF4-FFF2-40B4-BE49-F238E27FC236}">
                <a16:creationId xmlns:a16="http://schemas.microsoft.com/office/drawing/2014/main" id="{150C6A1A-7528-F481-DAB8-8C0E2C09DC0D}"/>
              </a:ext>
            </a:extLst>
          </p:cNvPr>
          <p:cNvGraphicFramePr>
            <a:graphicFrameLocks noGrp="1"/>
          </p:cNvGraphicFramePr>
          <p:nvPr>
            <p:extLst>
              <p:ext uri="{D42A27DB-BD31-4B8C-83A1-F6EECF244321}">
                <p14:modId xmlns:p14="http://schemas.microsoft.com/office/powerpoint/2010/main" val="2423498349"/>
              </p:ext>
            </p:extLst>
          </p:nvPr>
        </p:nvGraphicFramePr>
        <p:xfrm>
          <a:off x="2069951" y="1658853"/>
          <a:ext cx="9276040" cy="5120640"/>
        </p:xfrm>
        <a:graphic>
          <a:graphicData uri="http://schemas.openxmlformats.org/drawingml/2006/table">
            <a:tbl>
              <a:tblPr firstRow="1" bandRow="1">
                <a:tableStyleId>{7DF18680-E054-41AD-8BC1-D1AEF772440D}</a:tableStyleId>
              </a:tblPr>
              <a:tblGrid>
                <a:gridCol w="5059918">
                  <a:extLst>
                    <a:ext uri="{9D8B030D-6E8A-4147-A177-3AD203B41FA5}">
                      <a16:colId xmlns:a16="http://schemas.microsoft.com/office/drawing/2014/main" val="4190609582"/>
                    </a:ext>
                  </a:extLst>
                </a:gridCol>
                <a:gridCol w="2740748">
                  <a:extLst>
                    <a:ext uri="{9D8B030D-6E8A-4147-A177-3AD203B41FA5}">
                      <a16:colId xmlns:a16="http://schemas.microsoft.com/office/drawing/2014/main" val="582387935"/>
                    </a:ext>
                  </a:extLst>
                </a:gridCol>
                <a:gridCol w="1475374">
                  <a:extLst>
                    <a:ext uri="{9D8B030D-6E8A-4147-A177-3AD203B41FA5}">
                      <a16:colId xmlns:a16="http://schemas.microsoft.com/office/drawing/2014/main" val="3526063325"/>
                    </a:ext>
                  </a:extLst>
                </a:gridCol>
              </a:tblGrid>
              <a:tr h="1061219">
                <a:tc>
                  <a:txBody>
                    <a:bodyPr/>
                    <a:lstStyle/>
                    <a:p>
                      <a:pPr algn="ctr"/>
                      <a:r>
                        <a:rPr lang="fr-FR" sz="1600" dirty="0">
                          <a:latin typeface="WORK SANS LIGHT ROMAN" pitchFamily="2" charset="0"/>
                        </a:rPr>
                        <a:t>Dénomination du frais professionnel et plafond d’exonération forfaitaire</a:t>
                      </a:r>
                    </a:p>
                  </a:txBody>
                  <a:tcPr anchor="ctr"/>
                </a:tc>
                <a:tc>
                  <a:txBody>
                    <a:bodyPr/>
                    <a:lstStyle/>
                    <a:p>
                      <a:pPr algn="ctr"/>
                      <a:r>
                        <a:rPr lang="fr-FR" sz="1600" dirty="0">
                          <a:latin typeface="WORK SANS LIGHT ROMAN" pitchFamily="2" charset="0"/>
                        </a:rPr>
                        <a:t>Possibilité de cumuler exonération de cotisations sociales à des plafonds et DFS</a:t>
                      </a:r>
                    </a:p>
                  </a:txBody>
                  <a:tcPr anchor="ctr"/>
                </a:tc>
                <a:tc>
                  <a:txBody>
                    <a:bodyPr/>
                    <a:lstStyle/>
                    <a:p>
                      <a:pPr algn="ctr"/>
                      <a:r>
                        <a:rPr lang="fr-FR" sz="1600" dirty="0">
                          <a:latin typeface="WORK SANS LIGHT ROMAN" pitchFamily="2" charset="0"/>
                        </a:rPr>
                        <a:t>Fondements</a:t>
                      </a:r>
                    </a:p>
                  </a:txBody>
                  <a:tcPr anchor="ctr"/>
                </a:tc>
                <a:extLst>
                  <a:ext uri="{0D108BD9-81ED-4DB2-BD59-A6C34878D82A}">
                    <a16:rowId xmlns:a16="http://schemas.microsoft.com/office/drawing/2014/main" val="3831036296"/>
                  </a:ext>
                </a:extLst>
              </a:tr>
              <a:tr h="509300">
                <a:tc>
                  <a:txBody>
                    <a:bodyPr/>
                    <a:lstStyle/>
                    <a:p>
                      <a:pPr algn="ctr"/>
                      <a:r>
                        <a:rPr lang="fr-FR" sz="1600" b="0" kern="1200" dirty="0">
                          <a:solidFill>
                            <a:schemeClr val="dk1"/>
                          </a:solidFill>
                          <a:effectLst/>
                          <a:latin typeface="WORK SANS LIGHT ROMAN" pitchFamily="2" charset="0"/>
                        </a:rPr>
                        <a:t>Indemnité de repas au restaurant (20,20 €) Indemnité de repas hors restaurant (7,10 €)</a:t>
                      </a:r>
                      <a:endParaRPr lang="fr-FR" sz="1600" dirty="0">
                        <a:latin typeface="WORK SANS LIGHT ROMAN" pitchFamily="2" charset="0"/>
                      </a:endParaRPr>
                    </a:p>
                  </a:txBody>
                  <a:tcPr/>
                </a:tc>
                <a:tc>
                  <a:txBody>
                    <a:bodyPr/>
                    <a:lstStyle/>
                    <a:p>
                      <a:pPr algn="ctr"/>
                      <a:r>
                        <a:rPr lang="fr-FR" sz="1600" dirty="0">
                          <a:latin typeface="WORK SANS LIGHT ROMAN" pitchFamily="2" charset="0"/>
                        </a:rPr>
                        <a:t>OUI</a:t>
                      </a:r>
                    </a:p>
                  </a:txBody>
                  <a:tcPr/>
                </a:tc>
                <a:tc>
                  <a:txBody>
                    <a:bodyPr/>
                    <a:lstStyle/>
                    <a:p>
                      <a:pPr algn="ctr"/>
                      <a:r>
                        <a:rPr lang="fr-FR" sz="1600" dirty="0">
                          <a:latin typeface="WORK SANS LIGHT ROMAN" pitchFamily="2" charset="0"/>
                        </a:rPr>
                        <a:t>BOSS FP 2320</a:t>
                      </a:r>
                    </a:p>
                  </a:txBody>
                  <a:tcPr/>
                </a:tc>
                <a:extLst>
                  <a:ext uri="{0D108BD9-81ED-4DB2-BD59-A6C34878D82A}">
                    <a16:rowId xmlns:a16="http://schemas.microsoft.com/office/drawing/2014/main" val="2048905667"/>
                  </a:ext>
                </a:extLst>
              </a:tr>
              <a:tr h="509300">
                <a:tc>
                  <a:txBody>
                    <a:bodyPr/>
                    <a:lstStyle/>
                    <a:p>
                      <a:pPr algn="ctr"/>
                      <a:r>
                        <a:rPr lang="fr-FR" sz="1600" b="0" kern="1200" dirty="0">
                          <a:solidFill>
                            <a:schemeClr val="dk1"/>
                          </a:solidFill>
                          <a:effectLst/>
                          <a:latin typeface="WORK SANS LIGHT ROMAN" pitchFamily="2" charset="0"/>
                        </a:rPr>
                        <a:t>Indemnité de restauration sur le lieu de travail (9,90€)</a:t>
                      </a:r>
                      <a:endParaRPr lang="fr-FR" sz="1600" b="0" i="0" kern="1200" dirty="0">
                        <a:solidFill>
                          <a:schemeClr val="dk1"/>
                        </a:solidFill>
                        <a:effectLst/>
                        <a:latin typeface="WORK SANS LIGHT ROMAN" pitchFamily="2" charset="0"/>
                        <a:ea typeface="+mn-ea"/>
                        <a:cs typeface="+mn-cs"/>
                      </a:endParaRPr>
                    </a:p>
                  </a:txBody>
                  <a:tcPr/>
                </a:tc>
                <a:tc>
                  <a:txBody>
                    <a:bodyPr/>
                    <a:lstStyle/>
                    <a:p>
                      <a:pPr algn="ctr"/>
                      <a:r>
                        <a:rPr lang="fr-FR" sz="1600" dirty="0">
                          <a:latin typeface="WORK SANS LIGHT ROMAN" pitchFamily="2" charset="0"/>
                        </a:rPr>
                        <a:t>OUI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WORK SANS LIGHT ROMAN" pitchFamily="2" charset="0"/>
                        </a:rPr>
                        <a:t>BOSS FP 2320</a:t>
                      </a:r>
                    </a:p>
                  </a:txBody>
                  <a:tcPr/>
                </a:tc>
                <a:extLst>
                  <a:ext uri="{0D108BD9-81ED-4DB2-BD59-A6C34878D82A}">
                    <a16:rowId xmlns:a16="http://schemas.microsoft.com/office/drawing/2014/main" val="1909047124"/>
                  </a:ext>
                </a:extLst>
              </a:tr>
              <a:tr h="509300">
                <a:tc>
                  <a:txBody>
                    <a:bodyPr/>
                    <a:lstStyle/>
                    <a:p>
                      <a:pPr algn="ctr"/>
                      <a:r>
                        <a:rPr lang="fr-FR" sz="1600" dirty="0">
                          <a:latin typeface="WORK SANS LIGHT ROMAN" pitchFamily="2" charset="0"/>
                        </a:rPr>
                        <a:t>Indemnités kilométriques</a:t>
                      </a:r>
                    </a:p>
                  </a:txBody>
                  <a:tcPr/>
                </a:tc>
                <a:tc>
                  <a:txBody>
                    <a:bodyPr/>
                    <a:lstStyle/>
                    <a:p>
                      <a:pPr algn="ctr"/>
                      <a:r>
                        <a:rPr lang="fr-FR" sz="1600" dirty="0">
                          <a:latin typeface="WORK SANS LIGHT ROMAN" pitchFamily="2" charset="0"/>
                        </a:rPr>
                        <a:t>OUI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WORK SANS LIGHT ROMAN" pitchFamily="2" charset="0"/>
                        </a:rPr>
                        <a:t>BOSS FP 2320</a:t>
                      </a:r>
                    </a:p>
                  </a:txBody>
                  <a:tcPr/>
                </a:tc>
                <a:extLst>
                  <a:ext uri="{0D108BD9-81ED-4DB2-BD59-A6C34878D82A}">
                    <a16:rowId xmlns:a16="http://schemas.microsoft.com/office/drawing/2014/main" val="3657081012"/>
                  </a:ext>
                </a:extLst>
              </a:tr>
              <a:tr h="509300">
                <a:tc>
                  <a:txBody>
                    <a:bodyPr/>
                    <a:lstStyle/>
                    <a:p>
                      <a:pPr algn="ctr"/>
                      <a:r>
                        <a:rPr lang="fr-FR" sz="1600" dirty="0">
                          <a:latin typeface="WORK SANS LIGHT ROMAN" pitchFamily="2" charset="0"/>
                        </a:rPr>
                        <a:t>Indemnités de grands déplacements</a:t>
                      </a:r>
                    </a:p>
                  </a:txBody>
                  <a:tcPr/>
                </a:tc>
                <a:tc>
                  <a:txBody>
                    <a:bodyPr/>
                    <a:lstStyle/>
                    <a:p>
                      <a:pPr algn="ctr"/>
                      <a:r>
                        <a:rPr lang="fr-FR" sz="1600" dirty="0">
                          <a:latin typeface="WORK SANS LIGHT ROMAN" pitchFamily="2" charset="0"/>
                        </a:rPr>
                        <a:t>OUI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WORK SANS LIGHT ROMAN" pitchFamily="2" charset="0"/>
                        </a:rPr>
                        <a:t>BOSS FP 2320 / 2250</a:t>
                      </a:r>
                    </a:p>
                  </a:txBody>
                  <a:tcPr/>
                </a:tc>
                <a:extLst>
                  <a:ext uri="{0D108BD9-81ED-4DB2-BD59-A6C34878D82A}">
                    <a16:rowId xmlns:a16="http://schemas.microsoft.com/office/drawing/2014/main" val="4215845759"/>
                  </a:ext>
                </a:extLst>
              </a:tr>
              <a:tr h="509300">
                <a:tc>
                  <a:txBody>
                    <a:bodyPr/>
                    <a:lstStyle/>
                    <a:p>
                      <a:pPr algn="ctr"/>
                      <a:r>
                        <a:rPr lang="fr-FR" sz="1600" dirty="0">
                          <a:latin typeface="WORK SANS LIGHT ROMAN" pitchFamily="2" charset="0"/>
                        </a:rPr>
                        <a:t>Allocation forfaitaire de télétravail (2,50 euros par jour…).</a:t>
                      </a:r>
                    </a:p>
                  </a:txBody>
                  <a:tcPr/>
                </a:tc>
                <a:tc>
                  <a:txBody>
                    <a:bodyPr/>
                    <a:lstStyle/>
                    <a:p>
                      <a:pPr algn="ctr"/>
                      <a:r>
                        <a:rPr lang="fr-FR" sz="1600" dirty="0">
                          <a:latin typeface="WORK SANS LIGHT ROMAN" pitchFamily="2" charset="0"/>
                        </a:rPr>
                        <a:t>SANS OBJET</a:t>
                      </a:r>
                    </a:p>
                  </a:txBody>
                  <a:tcPr/>
                </a:tc>
                <a:tc>
                  <a:txBody>
                    <a:bodyPr/>
                    <a:lstStyle/>
                    <a:p>
                      <a:endParaRPr lang="fr-FR" sz="1600" dirty="0">
                        <a:latin typeface="WORK SANS LIGHT ROMAN" pitchFamily="2" charset="0"/>
                      </a:endParaRPr>
                    </a:p>
                  </a:txBody>
                  <a:tcPr/>
                </a:tc>
                <a:extLst>
                  <a:ext uri="{0D108BD9-81ED-4DB2-BD59-A6C34878D82A}">
                    <a16:rowId xmlns:a16="http://schemas.microsoft.com/office/drawing/2014/main" val="837923178"/>
                  </a:ext>
                </a:extLst>
              </a:tr>
              <a:tr h="509300">
                <a:tc>
                  <a:txBody>
                    <a:bodyPr/>
                    <a:lstStyle/>
                    <a:p>
                      <a:pPr algn="ctr"/>
                      <a:r>
                        <a:rPr lang="fr-FR" sz="1600" dirty="0">
                          <a:latin typeface="WORK SANS LIGHT ROMAN" pitchFamily="2" charset="0"/>
                        </a:rPr>
                        <a:t>Frais lié aux outils issus des nouvelles technologies (50 euros par mois)</a:t>
                      </a:r>
                    </a:p>
                  </a:txBody>
                  <a:tcPr/>
                </a:tc>
                <a:tc>
                  <a:txBody>
                    <a:bodyPr/>
                    <a:lstStyle/>
                    <a:p>
                      <a:pPr algn="ctr"/>
                      <a:r>
                        <a:rPr lang="fr-FR" sz="1600" dirty="0">
                          <a:latin typeface="WORK SANS LIGHT ROMAN" pitchFamily="2" charset="0"/>
                        </a:rPr>
                        <a:t>OUI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WORK SANS LIGHT ROMAN" pitchFamily="2" charset="0"/>
                        </a:rPr>
                        <a:t>BOSS FP 2320</a:t>
                      </a:r>
                    </a:p>
                  </a:txBody>
                  <a:tcPr/>
                </a:tc>
                <a:extLst>
                  <a:ext uri="{0D108BD9-81ED-4DB2-BD59-A6C34878D82A}">
                    <a16:rowId xmlns:a16="http://schemas.microsoft.com/office/drawing/2014/main" val="3640805163"/>
                  </a:ext>
                </a:extLst>
              </a:tr>
              <a:tr h="509300">
                <a:tc>
                  <a:txBody>
                    <a:bodyPr/>
                    <a:lstStyle/>
                    <a:p>
                      <a:pPr algn="ctr"/>
                      <a:r>
                        <a:rPr lang="fr-FR" sz="1600" dirty="0">
                          <a:latin typeface="WORK SANS LIGHT ROMAN" pitchFamily="2" charset="0"/>
                        </a:rPr>
                        <a:t>Frais dans le cadre de la  mobilité professionnelle</a:t>
                      </a:r>
                    </a:p>
                  </a:txBody>
                  <a:tcPr/>
                </a:tc>
                <a:tc>
                  <a:txBody>
                    <a:bodyPr/>
                    <a:lstStyle/>
                    <a:p>
                      <a:pPr algn="ctr"/>
                      <a:r>
                        <a:rPr lang="fr-FR" sz="1600" dirty="0">
                          <a:latin typeface="WORK SANS LIGHT ROMAN" pitchFamily="2" charset="0"/>
                        </a:rPr>
                        <a:t>OUI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latin typeface="WORK SANS LIGHT ROMAN" pitchFamily="2" charset="0"/>
                        </a:rPr>
                        <a:t>BOSS FP 2320</a:t>
                      </a:r>
                    </a:p>
                  </a:txBody>
                  <a:tcPr/>
                </a:tc>
                <a:extLst>
                  <a:ext uri="{0D108BD9-81ED-4DB2-BD59-A6C34878D82A}">
                    <a16:rowId xmlns:a16="http://schemas.microsoft.com/office/drawing/2014/main" val="2171298541"/>
                  </a:ext>
                </a:extLst>
              </a:tr>
            </a:tbl>
          </a:graphicData>
        </a:graphic>
      </p:graphicFrame>
      <p:sp>
        <p:nvSpPr>
          <p:cNvPr id="6" name="Rectangle : coins arrondis 5">
            <a:extLst>
              <a:ext uri="{FF2B5EF4-FFF2-40B4-BE49-F238E27FC236}">
                <a16:creationId xmlns:a16="http://schemas.microsoft.com/office/drawing/2014/main" id="{4E9C7AF0-C1F9-589A-6F55-9225D39BD2D2}"/>
              </a:ext>
            </a:extLst>
          </p:cNvPr>
          <p:cNvSpPr/>
          <p:nvPr/>
        </p:nvSpPr>
        <p:spPr>
          <a:xfrm>
            <a:off x="4648001" y="1197673"/>
            <a:ext cx="3935003" cy="3540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latin typeface="WORK SANS LIGHT ROMAN" pitchFamily="2" charset="0"/>
              </a:rPr>
              <a:t>Tableau récapitulatif  (1/2)</a:t>
            </a:r>
          </a:p>
        </p:txBody>
      </p:sp>
    </p:spTree>
    <p:extLst>
      <p:ext uri="{BB962C8B-B14F-4D97-AF65-F5344CB8AC3E}">
        <p14:creationId xmlns:p14="http://schemas.microsoft.com/office/powerpoint/2010/main" val="303837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7956516-BE20-417C-ADC9-7FC14DE4B6AF}"/>
              </a:ext>
            </a:extLst>
          </p:cNvPr>
          <p:cNvSpPr>
            <a:spLocks noGrp="1"/>
          </p:cNvSpPr>
          <p:nvPr>
            <p:ph type="body" sz="quarter" idx="10"/>
          </p:nvPr>
        </p:nvSpPr>
        <p:spPr/>
        <p:txBody>
          <a:bodyPr>
            <a:normAutofit/>
          </a:bodyPr>
          <a:lstStyle/>
          <a:p>
            <a:r>
              <a:rPr lang="fr-FR" sz="4000" b="1" u="sng" dirty="0">
                <a:latin typeface="WORK SANS LIGHT ROMAN" pitchFamily="2" charset="0"/>
              </a:rPr>
              <a:t>PARTIE 1 </a:t>
            </a:r>
            <a:br>
              <a:rPr lang="fr-FR" sz="4000" b="1" dirty="0">
                <a:latin typeface="WORK SANS LIGHT ROMAN" pitchFamily="2" charset="0"/>
              </a:rPr>
            </a:br>
            <a:r>
              <a:rPr lang="fr-FR" b="1" dirty="0">
                <a:latin typeface="WORK SANS LIGHT ROMAN" pitchFamily="2" charset="0"/>
              </a:rPr>
              <a:t>LES RÈGLES DE DROIT COMMUN  ENCADRANT LA DFS</a:t>
            </a:r>
            <a:endParaRPr lang="fr-FR" sz="4000" b="1" dirty="0">
              <a:latin typeface="WORK SANS LIGHT ROMAN" pitchFamily="2" charset="0"/>
            </a:endParaRPr>
          </a:p>
        </p:txBody>
      </p:sp>
    </p:spTree>
    <p:extLst>
      <p:ext uri="{BB962C8B-B14F-4D97-AF65-F5344CB8AC3E}">
        <p14:creationId xmlns:p14="http://schemas.microsoft.com/office/powerpoint/2010/main" val="2641543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197812A-DB37-F336-0DBD-31AF730F18FE}"/>
              </a:ext>
            </a:extLst>
          </p:cNvPr>
          <p:cNvSpPr>
            <a:spLocks noGrp="1"/>
          </p:cNvSpPr>
          <p:nvPr>
            <p:ph type="body" sz="quarter" idx="10"/>
          </p:nvPr>
        </p:nvSpPr>
        <p:spPr>
          <a:xfrm>
            <a:off x="2069951" y="222346"/>
            <a:ext cx="9523413" cy="827087"/>
          </a:xfrm>
        </p:spPr>
        <p:txBody>
          <a:bodyPr/>
          <a:lstStyle/>
          <a:p>
            <a:pPr algn="ctr"/>
            <a:r>
              <a:rPr lang="fr-FR" dirty="0"/>
              <a:t>DISPOSITIONS TRANSITOIRES : NOUVELLE TOLÉRANCE CONCERNANT L’APPLICATION DE LA DFS (3/6)</a:t>
            </a:r>
          </a:p>
        </p:txBody>
      </p:sp>
      <p:graphicFrame>
        <p:nvGraphicFramePr>
          <p:cNvPr id="3" name="Tableau 2">
            <a:extLst>
              <a:ext uri="{FF2B5EF4-FFF2-40B4-BE49-F238E27FC236}">
                <a16:creationId xmlns:a16="http://schemas.microsoft.com/office/drawing/2014/main" id="{2E54756B-3B4F-4450-B1CE-1AE0650B1653}"/>
              </a:ext>
            </a:extLst>
          </p:cNvPr>
          <p:cNvGraphicFramePr>
            <a:graphicFrameLocks noGrp="1"/>
          </p:cNvGraphicFramePr>
          <p:nvPr>
            <p:extLst>
              <p:ext uri="{D42A27DB-BD31-4B8C-83A1-F6EECF244321}">
                <p14:modId xmlns:p14="http://schemas.microsoft.com/office/powerpoint/2010/main" val="3599391284"/>
              </p:ext>
            </p:extLst>
          </p:nvPr>
        </p:nvGraphicFramePr>
        <p:xfrm>
          <a:off x="1822576" y="1873842"/>
          <a:ext cx="10018162" cy="4600638"/>
        </p:xfrm>
        <a:graphic>
          <a:graphicData uri="http://schemas.openxmlformats.org/drawingml/2006/table">
            <a:tbl>
              <a:tblPr firstRow="1" bandRow="1">
                <a:tableStyleId>{7DF18680-E054-41AD-8BC1-D1AEF772440D}</a:tableStyleId>
              </a:tblPr>
              <a:tblGrid>
                <a:gridCol w="6407024">
                  <a:extLst>
                    <a:ext uri="{9D8B030D-6E8A-4147-A177-3AD203B41FA5}">
                      <a16:colId xmlns:a16="http://schemas.microsoft.com/office/drawing/2014/main" val="3509309648"/>
                    </a:ext>
                  </a:extLst>
                </a:gridCol>
                <a:gridCol w="2017728">
                  <a:extLst>
                    <a:ext uri="{9D8B030D-6E8A-4147-A177-3AD203B41FA5}">
                      <a16:colId xmlns:a16="http://schemas.microsoft.com/office/drawing/2014/main" val="3019527340"/>
                    </a:ext>
                  </a:extLst>
                </a:gridCol>
                <a:gridCol w="1593410">
                  <a:extLst>
                    <a:ext uri="{9D8B030D-6E8A-4147-A177-3AD203B41FA5}">
                      <a16:colId xmlns:a16="http://schemas.microsoft.com/office/drawing/2014/main" val="3041330520"/>
                    </a:ext>
                  </a:extLst>
                </a:gridCol>
              </a:tblGrid>
              <a:tr h="424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Dénomination du frais professionnel et plafond d’exonération forfaitaire</a:t>
                      </a:r>
                    </a:p>
                    <a:p>
                      <a:pPr algn="ctr"/>
                      <a:endParaRPr lang="fr-FR" sz="1400" dirty="0">
                        <a:latin typeface="WORK SANS LIGHT ROMAN"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Possibilité de cumuler exonération de cotisations sociales à des plafonds et DFS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Fondements</a:t>
                      </a:r>
                    </a:p>
                  </a:txBody>
                  <a:tcPr anchor="ctr"/>
                </a:tc>
                <a:extLst>
                  <a:ext uri="{0D108BD9-81ED-4DB2-BD59-A6C34878D82A}">
                    <a16:rowId xmlns:a16="http://schemas.microsoft.com/office/drawing/2014/main" val="4251461553"/>
                  </a:ext>
                </a:extLst>
              </a:tr>
              <a:tr h="424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Indemnités de transport</a:t>
                      </a:r>
                    </a:p>
                    <a:p>
                      <a:pPr algn="ctr"/>
                      <a:endParaRPr lang="fr-FR" sz="1400" dirty="0">
                        <a:latin typeface="WORK SANS LIGHT ROMAN"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NON</a:t>
                      </a:r>
                    </a:p>
                    <a:p>
                      <a:endParaRPr lang="fr-FR" sz="1400" dirty="0">
                        <a:latin typeface="WORK SANS LIGHT ROMAN" pitchFamily="2" charset="0"/>
                      </a:endParaRPr>
                    </a:p>
                  </a:txBody>
                  <a:tcPr/>
                </a:tc>
                <a:tc>
                  <a:txBody>
                    <a:bodyPr/>
                    <a:lstStyle/>
                    <a:p>
                      <a:r>
                        <a:rPr lang="fr-FR" sz="1400" dirty="0">
                          <a:latin typeface="WORK SANS LIGHT ROMAN" pitchFamily="2" charset="0"/>
                        </a:rPr>
                        <a:t>Position DSS</a:t>
                      </a:r>
                    </a:p>
                  </a:txBody>
                  <a:tcPr/>
                </a:tc>
                <a:extLst>
                  <a:ext uri="{0D108BD9-81ED-4DB2-BD59-A6C34878D82A}">
                    <a16:rowId xmlns:a16="http://schemas.microsoft.com/office/drawing/2014/main" val="2608089782"/>
                  </a:ext>
                </a:extLst>
              </a:tr>
              <a:tr h="424878">
                <a:tc>
                  <a:txBody>
                    <a:bodyPr/>
                    <a:lstStyle/>
                    <a:p>
                      <a:pPr algn="ctr"/>
                      <a:r>
                        <a:rPr lang="fr-FR" sz="1400" dirty="0">
                          <a:latin typeface="WORK SANS LIGHT ROMAN" pitchFamily="2" charset="0"/>
                        </a:rPr>
                        <a:t>prise en charge obligatoire de 50 % du coût des titres de transport </a:t>
                      </a:r>
                    </a:p>
                  </a:txBody>
                  <a:tcPr/>
                </a:tc>
                <a:tc>
                  <a:txBody>
                    <a:bodyPr/>
                    <a:lstStyle/>
                    <a:p>
                      <a:r>
                        <a:rPr lang="fr-FR" sz="1400" dirty="0">
                          <a:latin typeface="WORK SANS LIGHT ROMAN" pitchFamily="2" charset="0"/>
                        </a:rPr>
                        <a:t>OUI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BOSS FP 2250</a:t>
                      </a:r>
                    </a:p>
                  </a:txBody>
                  <a:tcPr/>
                </a:tc>
                <a:extLst>
                  <a:ext uri="{0D108BD9-81ED-4DB2-BD59-A6C34878D82A}">
                    <a16:rowId xmlns:a16="http://schemas.microsoft.com/office/drawing/2014/main" val="318280593"/>
                  </a:ext>
                </a:extLst>
              </a:tr>
              <a:tr h="424878">
                <a:tc>
                  <a:txBody>
                    <a:bodyPr/>
                    <a:lstStyle/>
                    <a:p>
                      <a:pPr algn="ctr"/>
                      <a:r>
                        <a:rPr lang="fr-FR" sz="1400" dirty="0">
                          <a:latin typeface="WORK SANS LIGHT ROMAN" pitchFamily="2" charset="0"/>
                        </a:rPr>
                        <a:t>Prime de salissure </a:t>
                      </a:r>
                    </a:p>
                  </a:txBody>
                  <a:tcPr/>
                </a:tc>
                <a:tc>
                  <a:txBody>
                    <a:bodyPr/>
                    <a:lstStyle/>
                    <a:p>
                      <a:r>
                        <a:rPr lang="fr-FR" sz="1400" dirty="0">
                          <a:latin typeface="WORK SANS LIGHT ROMAN" pitchFamily="2" charset="0"/>
                        </a:rPr>
                        <a:t>NON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BOSS FP 2290 / Position DSS</a:t>
                      </a:r>
                    </a:p>
                  </a:txBody>
                  <a:tcPr/>
                </a:tc>
                <a:extLst>
                  <a:ext uri="{0D108BD9-81ED-4DB2-BD59-A6C34878D82A}">
                    <a16:rowId xmlns:a16="http://schemas.microsoft.com/office/drawing/2014/main" val="1765851521"/>
                  </a:ext>
                </a:extLst>
              </a:tr>
              <a:tr h="424878">
                <a:tc>
                  <a:txBody>
                    <a:bodyPr/>
                    <a:lstStyle/>
                    <a:p>
                      <a:pPr marL="285750" indent="-285750" algn="just">
                        <a:buFontTx/>
                        <a:buChar char="-"/>
                      </a:pPr>
                      <a:r>
                        <a:rPr lang="fr-FR" sz="1400" dirty="0">
                          <a:latin typeface="WORK SANS LIGHT ROMAN" pitchFamily="2" charset="0"/>
                        </a:rPr>
                        <a:t>Les </a:t>
                      </a:r>
                      <a:r>
                        <a:rPr lang="fr-FR" sz="1400" dirty="0">
                          <a:solidFill>
                            <a:schemeClr val="accent1"/>
                          </a:solidFill>
                          <a:latin typeface="WORK SANS LIGHT ROMAN" pitchFamily="2" charset="0"/>
                        </a:rPr>
                        <a:t>frais de transport exposés à l’occasion des voyages de début et de fin de chantier</a:t>
                      </a:r>
                      <a:r>
                        <a:rPr lang="fr-FR" sz="1400" dirty="0">
                          <a:latin typeface="WORK SANS LIGHT ROMAN" pitchFamily="2" charset="0"/>
                        </a:rPr>
                        <a:t> ainsi que les </a:t>
                      </a:r>
                      <a:r>
                        <a:rPr lang="fr-FR" sz="1400" dirty="0">
                          <a:solidFill>
                            <a:schemeClr val="accent1"/>
                          </a:solidFill>
                          <a:latin typeface="WORK SANS LIGHT ROMAN" pitchFamily="2" charset="0"/>
                        </a:rPr>
                        <a:t>voyages de détente </a:t>
                      </a:r>
                      <a:r>
                        <a:rPr lang="fr-FR" sz="1400" dirty="0">
                          <a:solidFill>
                            <a:schemeClr val="tx1"/>
                          </a:solidFill>
                          <a:latin typeface="WORK SANS LIGHT ROMAN" pitchFamily="2" charset="0"/>
                        </a:rPr>
                        <a:t>prévus par les CCN TP </a:t>
                      </a:r>
                    </a:p>
                  </a:txBody>
                  <a:tcPr/>
                </a:tc>
                <a:tc>
                  <a:txBody>
                    <a:bodyPr/>
                    <a:lstStyle/>
                    <a:p>
                      <a:r>
                        <a:rPr lang="fr-FR" sz="1400" dirty="0">
                          <a:latin typeface="WORK SANS LIGHT ROMAN" pitchFamily="2" charset="0"/>
                        </a:rPr>
                        <a:t>OUI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BOSS FP 2260</a:t>
                      </a:r>
                    </a:p>
                    <a:p>
                      <a:endParaRPr lang="fr-FR" sz="1400" dirty="0">
                        <a:latin typeface="WORK SANS LIGHT ROMAN" pitchFamily="2" charset="0"/>
                      </a:endParaRPr>
                    </a:p>
                  </a:txBody>
                  <a:tcPr/>
                </a:tc>
                <a:extLst>
                  <a:ext uri="{0D108BD9-81ED-4DB2-BD59-A6C34878D82A}">
                    <a16:rowId xmlns:a16="http://schemas.microsoft.com/office/drawing/2014/main" val="4157511359"/>
                  </a:ext>
                </a:extLst>
              </a:tr>
              <a:tr h="424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La mise à disposition par l’employeur d’un </a:t>
                      </a:r>
                      <a:r>
                        <a:rPr lang="fr-FR" sz="1400" dirty="0">
                          <a:solidFill>
                            <a:srgbClr val="DF8140"/>
                          </a:solidFill>
                          <a:latin typeface="WORK SANS LIGHT ROMAN" pitchFamily="2" charset="0"/>
                        </a:rPr>
                        <a:t>véhicule de transport en commun</a:t>
                      </a:r>
                      <a:r>
                        <a:rPr lang="fr-FR" sz="1400" dirty="0">
                          <a:latin typeface="WORK SANS LIGHT ROMAN" pitchFamily="2" charset="0"/>
                        </a:rPr>
                        <a:t> à destination des salariés pour les conduire sur le lieu de travail </a:t>
                      </a:r>
                    </a:p>
                    <a:p>
                      <a:pPr algn="ctr"/>
                      <a:endParaRPr lang="fr-FR" sz="1400" dirty="0">
                        <a:latin typeface="WORK SANS LIGHT ROMAN" pitchFamily="2" charset="0"/>
                      </a:endParaRPr>
                    </a:p>
                  </a:txBody>
                  <a:tcPr/>
                </a:tc>
                <a:tc>
                  <a:txBody>
                    <a:bodyPr/>
                    <a:lstStyle/>
                    <a:p>
                      <a:r>
                        <a:rPr lang="fr-FR" sz="1400" dirty="0">
                          <a:latin typeface="WORK SANS LIGHT ROMAN" pitchFamily="2" charset="0"/>
                        </a:rPr>
                        <a:t>OUI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BOSS FP 2280</a:t>
                      </a:r>
                    </a:p>
                    <a:p>
                      <a:endParaRPr lang="fr-FR" sz="1400" dirty="0">
                        <a:latin typeface="WORK SANS LIGHT ROMAN" pitchFamily="2" charset="0"/>
                      </a:endParaRPr>
                    </a:p>
                  </a:txBody>
                  <a:tcPr/>
                </a:tc>
                <a:extLst>
                  <a:ext uri="{0D108BD9-81ED-4DB2-BD59-A6C34878D82A}">
                    <a16:rowId xmlns:a16="http://schemas.microsoft.com/office/drawing/2014/main" val="2846041722"/>
                  </a:ext>
                </a:extLst>
              </a:tr>
              <a:tr h="4248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La prise en charge directe par l’employeur auprès d’un tiers des frais de son salarié en situation de </a:t>
                      </a:r>
                      <a:r>
                        <a:rPr lang="fr-FR" sz="1400" dirty="0">
                          <a:solidFill>
                            <a:srgbClr val="DF8140"/>
                          </a:solidFill>
                          <a:latin typeface="WORK SANS LIGHT ROMAN" pitchFamily="2" charset="0"/>
                        </a:rPr>
                        <a:t>déplacement professionnel </a:t>
                      </a:r>
                      <a:r>
                        <a:rPr lang="fr-FR" sz="1400" dirty="0">
                          <a:latin typeface="WORK SANS LIGHT ROMAN" pitchFamily="2" charset="0"/>
                        </a:rPr>
                        <a:t>(frais d’hébergement, de repas, de taxi …)</a:t>
                      </a:r>
                    </a:p>
                    <a:p>
                      <a:pPr algn="ctr"/>
                      <a:endParaRPr lang="fr-FR" sz="1400" dirty="0">
                        <a:latin typeface="WORK SANS LIGHT ROMAN" pitchFamily="2" charset="0"/>
                      </a:endParaRPr>
                    </a:p>
                  </a:txBody>
                  <a:tcPr/>
                </a:tc>
                <a:tc>
                  <a:txBody>
                    <a:bodyPr/>
                    <a:lstStyle/>
                    <a:p>
                      <a:r>
                        <a:rPr lang="fr-FR" sz="1400" dirty="0">
                          <a:latin typeface="WORK SANS LIGHT ROMAN" pitchFamily="2" charset="0"/>
                        </a:rPr>
                        <a:t>OUI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WORK SANS LIGHT ROMAN" pitchFamily="2" charset="0"/>
                        </a:rPr>
                        <a:t>BOSS FP 2320</a:t>
                      </a:r>
                    </a:p>
                    <a:p>
                      <a:endParaRPr lang="fr-FR" sz="1400" dirty="0">
                        <a:latin typeface="WORK SANS LIGHT ROMAN" pitchFamily="2" charset="0"/>
                      </a:endParaRPr>
                    </a:p>
                  </a:txBody>
                  <a:tcPr/>
                </a:tc>
                <a:extLst>
                  <a:ext uri="{0D108BD9-81ED-4DB2-BD59-A6C34878D82A}">
                    <a16:rowId xmlns:a16="http://schemas.microsoft.com/office/drawing/2014/main" val="1210139289"/>
                  </a:ext>
                </a:extLst>
              </a:tr>
            </a:tbl>
          </a:graphicData>
        </a:graphic>
      </p:graphicFrame>
      <p:sp>
        <p:nvSpPr>
          <p:cNvPr id="5" name="Rectangle : coins arrondis 4">
            <a:extLst>
              <a:ext uri="{FF2B5EF4-FFF2-40B4-BE49-F238E27FC236}">
                <a16:creationId xmlns:a16="http://schemas.microsoft.com/office/drawing/2014/main" id="{8FE2D63A-8C2A-6E77-9831-ACFB460E964B}"/>
              </a:ext>
            </a:extLst>
          </p:cNvPr>
          <p:cNvSpPr/>
          <p:nvPr/>
        </p:nvSpPr>
        <p:spPr>
          <a:xfrm>
            <a:off x="4648001" y="1197673"/>
            <a:ext cx="3935003" cy="35403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a:latin typeface="WORK SANS LIGHT ROMAN" pitchFamily="2" charset="0"/>
              </a:rPr>
              <a:t>Tableau récapitulatif  (2/2)</a:t>
            </a:r>
          </a:p>
        </p:txBody>
      </p:sp>
    </p:spTree>
    <p:extLst>
      <p:ext uri="{BB962C8B-B14F-4D97-AF65-F5344CB8AC3E}">
        <p14:creationId xmlns:p14="http://schemas.microsoft.com/office/powerpoint/2010/main" val="157556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DISPOSITIONS TRANSITOIRES : NOUVELLE TOLÉRANCE CONCERNANT L’APPLICATION DE LA DFS (4/6)</a:t>
            </a:r>
          </a:p>
        </p:txBody>
      </p:sp>
      <p:sp>
        <p:nvSpPr>
          <p:cNvPr id="3" name="Rectangle : coins arrondis 2">
            <a:extLst>
              <a:ext uri="{FF2B5EF4-FFF2-40B4-BE49-F238E27FC236}">
                <a16:creationId xmlns:a16="http://schemas.microsoft.com/office/drawing/2014/main" id="{55FC4EB2-7F82-A7CF-CD9B-764865DD59D4}"/>
              </a:ext>
            </a:extLst>
          </p:cNvPr>
          <p:cNvSpPr/>
          <p:nvPr/>
        </p:nvSpPr>
        <p:spPr>
          <a:xfrm>
            <a:off x="5440142" y="1178089"/>
            <a:ext cx="2783030" cy="425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Illustration pratique</a:t>
            </a:r>
          </a:p>
        </p:txBody>
      </p:sp>
      <p:graphicFrame>
        <p:nvGraphicFramePr>
          <p:cNvPr id="4" name="Tableau 3">
            <a:extLst>
              <a:ext uri="{FF2B5EF4-FFF2-40B4-BE49-F238E27FC236}">
                <a16:creationId xmlns:a16="http://schemas.microsoft.com/office/drawing/2014/main" id="{68E60686-69C1-24E7-EA60-0AC3077412AC}"/>
              </a:ext>
            </a:extLst>
          </p:cNvPr>
          <p:cNvGraphicFramePr>
            <a:graphicFrameLocks noGrp="1"/>
          </p:cNvGraphicFramePr>
          <p:nvPr>
            <p:extLst>
              <p:ext uri="{D42A27DB-BD31-4B8C-83A1-F6EECF244321}">
                <p14:modId xmlns:p14="http://schemas.microsoft.com/office/powerpoint/2010/main" val="763062419"/>
              </p:ext>
            </p:extLst>
          </p:nvPr>
        </p:nvGraphicFramePr>
        <p:xfrm>
          <a:off x="1949116" y="2883316"/>
          <a:ext cx="9644248" cy="4017360"/>
        </p:xfrm>
        <a:graphic>
          <a:graphicData uri="http://schemas.openxmlformats.org/drawingml/2006/table">
            <a:tbl>
              <a:tblPr/>
              <a:tblGrid>
                <a:gridCol w="4858106">
                  <a:extLst>
                    <a:ext uri="{9D8B030D-6E8A-4147-A177-3AD203B41FA5}">
                      <a16:colId xmlns:a16="http://schemas.microsoft.com/office/drawing/2014/main" val="1331352631"/>
                    </a:ext>
                  </a:extLst>
                </a:gridCol>
                <a:gridCol w="4786142">
                  <a:extLst>
                    <a:ext uri="{9D8B030D-6E8A-4147-A177-3AD203B41FA5}">
                      <a16:colId xmlns:a16="http://schemas.microsoft.com/office/drawing/2014/main" val="826111451"/>
                    </a:ext>
                  </a:extLst>
                </a:gridCol>
              </a:tblGrid>
              <a:tr h="281796">
                <a:tc>
                  <a:txBody>
                    <a:bodyPr/>
                    <a:lstStyle/>
                    <a:p>
                      <a:pPr algn="ctr" rtl="0" fontAlgn="base"/>
                      <a:r>
                        <a:rPr lang="fr-FR" sz="1200" b="1" i="0" dirty="0">
                          <a:effectLst/>
                          <a:latin typeface="WORK SANS LIGHT ROMAN" pitchFamily="2" charset="0"/>
                        </a:rPr>
                        <a:t>Avec application de la DFS</a:t>
                      </a:r>
                      <a:r>
                        <a:rPr lang="fr-FR" sz="1200" b="0" i="0" dirty="0">
                          <a:effectLst/>
                          <a:latin typeface="WORK SANS LIGHT ROMAN" pitchFamily="2" charset="0"/>
                        </a:rPr>
                        <a:t> </a:t>
                      </a:r>
                      <a:endParaRPr lang="fr-FR" sz="2400" b="0" i="0" dirty="0">
                        <a:effectLst/>
                        <a:latin typeface="WORK SANS LIGHT ROMAN" pitchFamily="2" charset="0"/>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ED2CC"/>
                    </a:solidFill>
                  </a:tcPr>
                </a:tc>
                <a:tc>
                  <a:txBody>
                    <a:bodyPr/>
                    <a:lstStyle/>
                    <a:p>
                      <a:pPr algn="ctr" rtl="0" fontAlgn="base"/>
                      <a:r>
                        <a:rPr lang="fr-FR" sz="1200" b="1" i="0" dirty="0">
                          <a:effectLst/>
                          <a:latin typeface="WORK SANS LIGHT ROMAN" pitchFamily="2" charset="0"/>
                        </a:rPr>
                        <a:t>Cumul DFS &amp; remboursement de certains frais professionnels</a:t>
                      </a:r>
                      <a:endParaRPr lang="fr-FR" sz="2400" b="0" i="0" dirty="0">
                        <a:effectLst/>
                        <a:latin typeface="WORK SANS LIGHT ROMAN" pitchFamily="2" charset="0"/>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ED2CC"/>
                    </a:solidFill>
                  </a:tcPr>
                </a:tc>
                <a:extLst>
                  <a:ext uri="{0D108BD9-81ED-4DB2-BD59-A6C34878D82A}">
                    <a16:rowId xmlns:a16="http://schemas.microsoft.com/office/drawing/2014/main" val="966135643"/>
                  </a:ext>
                </a:extLst>
              </a:tr>
              <a:tr h="3337113">
                <a:tc>
                  <a:txBody>
                    <a:bodyPr/>
                    <a:lstStyle/>
                    <a:p>
                      <a:pPr algn="just" rtl="0" fontAlgn="base"/>
                      <a:r>
                        <a:rPr lang="fr-FR" sz="1200" b="0" i="0" kern="1200" dirty="0">
                          <a:solidFill>
                            <a:schemeClr val="tx1"/>
                          </a:solidFill>
                          <a:effectLst/>
                          <a:latin typeface="WORK SANS LIGHT ROMAN" pitchFamily="2" charset="0"/>
                          <a:ea typeface="+mn-ea"/>
                          <a:cs typeface="+mn-cs"/>
                        </a:rPr>
                        <a:t>Rappels : lorsque l’entreprise applique la DFS, elle réintègre certains frais professionnels dans l’assiette de cotisations avant d’appliquer un abattement de 10% sur cette même assiette.  </a:t>
                      </a:r>
                    </a:p>
                    <a:p>
                      <a:pPr algn="just"/>
                      <a:r>
                        <a:rPr lang="fr-FR" sz="1200" b="0" i="0" kern="1200" dirty="0">
                          <a:solidFill>
                            <a:schemeClr val="tx1"/>
                          </a:solidFill>
                          <a:effectLst/>
                          <a:latin typeface="WORK SANS LIGHT ROMAN" pitchFamily="2" charset="0"/>
                          <a:ea typeface="+mn-ea"/>
                          <a:cs typeface="+mn-cs"/>
                        </a:rPr>
                        <a:t> </a:t>
                      </a:r>
                    </a:p>
                    <a:p>
                      <a:pPr algn="just"/>
                      <a:r>
                        <a:rPr lang="fr-FR" sz="1200" b="0" i="0" kern="1200" dirty="0">
                          <a:solidFill>
                            <a:schemeClr val="tx1"/>
                          </a:solidFill>
                          <a:effectLst/>
                          <a:latin typeface="WORK SANS LIGHT ROMAN" pitchFamily="2" charset="0"/>
                          <a:ea typeface="+mn-ea"/>
                          <a:cs typeface="+mn-cs"/>
                        </a:rPr>
                        <a:t>Rémunération brute cotisable avant application de la DFS = 2000 (salaire de base) + 302,5 (totalité des indemnités repas) = </a:t>
                      </a:r>
                      <a:r>
                        <a:rPr lang="fr-FR" sz="1200" b="1" i="0" kern="1200" dirty="0">
                          <a:solidFill>
                            <a:srgbClr val="7030A0"/>
                          </a:solidFill>
                          <a:effectLst/>
                          <a:latin typeface="WORK SANS LIGHT ROMAN" pitchFamily="2" charset="0"/>
                          <a:ea typeface="+mn-ea"/>
                          <a:cs typeface="+mn-cs"/>
                        </a:rPr>
                        <a:t>2302,5 </a:t>
                      </a:r>
                    </a:p>
                    <a:p>
                      <a:pPr algn="just"/>
                      <a:r>
                        <a:rPr lang="fr-FR" sz="1200" b="0" i="0" kern="1200" dirty="0">
                          <a:solidFill>
                            <a:schemeClr val="tx1"/>
                          </a:solidFill>
                          <a:effectLst/>
                          <a:latin typeface="WORK SANS LIGHT ROMAN" pitchFamily="2" charset="0"/>
                          <a:ea typeface="+mn-ea"/>
                          <a:cs typeface="+mn-cs"/>
                        </a:rPr>
                        <a:t> </a:t>
                      </a:r>
                    </a:p>
                    <a:p>
                      <a:pPr algn="just"/>
                      <a:r>
                        <a:rPr lang="fr-FR" sz="1200" b="0" i="0" kern="1200" dirty="0">
                          <a:solidFill>
                            <a:schemeClr val="tx1"/>
                          </a:solidFill>
                          <a:effectLst/>
                          <a:latin typeface="WORK SANS LIGHT ROMAN" pitchFamily="2" charset="0"/>
                          <a:ea typeface="+mn-ea"/>
                          <a:cs typeface="+mn-cs"/>
                        </a:rPr>
                        <a:t>Application de l’abattement = </a:t>
                      </a:r>
                      <a:r>
                        <a:rPr lang="fr-FR" sz="1200" b="1" i="0" kern="1200" dirty="0">
                          <a:solidFill>
                            <a:srgbClr val="002060"/>
                          </a:solidFill>
                          <a:effectLst/>
                          <a:latin typeface="WORK SANS LIGHT ROMAN" pitchFamily="2" charset="0"/>
                          <a:ea typeface="+mn-ea"/>
                          <a:cs typeface="+mn-cs"/>
                        </a:rPr>
                        <a:t>2302,5</a:t>
                      </a:r>
                      <a:r>
                        <a:rPr lang="fr-FR" sz="1200" b="0" i="0" kern="1200" dirty="0">
                          <a:solidFill>
                            <a:schemeClr val="tx1"/>
                          </a:solidFill>
                          <a:effectLst/>
                          <a:latin typeface="WORK SANS LIGHT ROMAN" pitchFamily="2" charset="0"/>
                          <a:ea typeface="+mn-ea"/>
                          <a:cs typeface="+mn-cs"/>
                        </a:rPr>
                        <a:t> x 0,9 = 2072,25 € (il s’agira donc de l’assiette de cotisations) </a:t>
                      </a:r>
                    </a:p>
                    <a:p>
                      <a:pPr algn="just"/>
                      <a:r>
                        <a:rPr lang="fr-FR" sz="1200" b="0" i="0" kern="1200" dirty="0">
                          <a:solidFill>
                            <a:schemeClr val="tx1"/>
                          </a:solidFill>
                          <a:effectLst/>
                          <a:latin typeface="WORK SANS LIGHT ROMAN" pitchFamily="2" charset="0"/>
                          <a:ea typeface="+mn-ea"/>
                          <a:cs typeface="+mn-cs"/>
                        </a:rPr>
                        <a:t> </a:t>
                      </a:r>
                    </a:p>
                    <a:p>
                      <a:pPr algn="just"/>
                      <a:r>
                        <a:rPr lang="fr-FR" sz="1200" b="0" i="0" kern="1200" dirty="0">
                          <a:solidFill>
                            <a:schemeClr val="tx1"/>
                          </a:solidFill>
                          <a:effectLst/>
                          <a:latin typeface="WORK SANS LIGHT ROMAN" pitchFamily="2" charset="0"/>
                          <a:ea typeface="+mn-ea"/>
                          <a:cs typeface="+mn-cs"/>
                        </a:rPr>
                        <a:t>Cotisations sociales salariales à déduire : 22% X 2072,25 = </a:t>
                      </a:r>
                      <a:r>
                        <a:rPr lang="fr-FR" sz="1200" b="1" i="0" kern="1200" dirty="0">
                          <a:solidFill>
                            <a:srgbClr val="ED7C31"/>
                          </a:solidFill>
                          <a:effectLst/>
                          <a:latin typeface="WORK SANS LIGHT ROMAN" pitchFamily="2" charset="0"/>
                          <a:ea typeface="+mn-ea"/>
                          <a:cs typeface="+mn-cs"/>
                        </a:rPr>
                        <a:t>455,90 </a:t>
                      </a:r>
                    </a:p>
                    <a:p>
                      <a:pPr algn="just"/>
                      <a:r>
                        <a:rPr lang="fr-FR" sz="1200" b="0" i="0" kern="1200" dirty="0">
                          <a:solidFill>
                            <a:schemeClr val="tx1"/>
                          </a:solidFill>
                          <a:effectLst/>
                          <a:latin typeface="WORK SANS LIGHT ROMAN" pitchFamily="2" charset="0"/>
                          <a:ea typeface="+mn-ea"/>
                          <a:cs typeface="+mn-cs"/>
                        </a:rPr>
                        <a:t> </a:t>
                      </a:r>
                    </a:p>
                    <a:p>
                      <a:pPr algn="just"/>
                      <a:r>
                        <a:rPr lang="fr-FR" sz="1200" b="0" i="0" kern="1200" dirty="0">
                          <a:solidFill>
                            <a:schemeClr val="tx1"/>
                          </a:solidFill>
                          <a:effectLst/>
                          <a:highlight>
                            <a:srgbClr val="FFFF00"/>
                          </a:highlight>
                          <a:latin typeface="WORK SANS LIGHT ROMAN" pitchFamily="2" charset="0"/>
                          <a:ea typeface="+mn-ea"/>
                          <a:cs typeface="+mn-cs"/>
                        </a:rPr>
                        <a:t>Net à payer (Rémunération nette après application de la DFS) = 2302,5 – 455,9  = </a:t>
                      </a:r>
                      <a:r>
                        <a:rPr lang="fr-FR" sz="1200" b="1" i="0" kern="1200" dirty="0">
                          <a:solidFill>
                            <a:schemeClr val="accent5">
                              <a:lumMod val="40000"/>
                              <a:lumOff val="60000"/>
                            </a:schemeClr>
                          </a:solidFill>
                          <a:effectLst/>
                          <a:highlight>
                            <a:srgbClr val="FFFF00"/>
                          </a:highlight>
                          <a:latin typeface="WORK SANS LIGHT ROMAN" pitchFamily="2" charset="0"/>
                          <a:ea typeface="+mn-ea"/>
                          <a:cs typeface="+mn-cs"/>
                        </a:rPr>
                        <a:t>1846,6 € </a:t>
                      </a:r>
                    </a:p>
                    <a:p>
                      <a:pPr algn="just"/>
                      <a:r>
                        <a:rPr lang="fr-FR" sz="1800" kern="1200" dirty="0">
                          <a:solidFill>
                            <a:schemeClr val="tx1"/>
                          </a:solidFill>
                          <a:effectLst/>
                          <a:latin typeface="WORK SANS LIGHT ROMAN" pitchFamily="2" charset="0"/>
                          <a:ea typeface="+mn-ea"/>
                          <a:cs typeface="+mn-cs"/>
                        </a:rPr>
                        <a:t> </a:t>
                      </a:r>
                    </a:p>
                    <a:p>
                      <a:pPr marL="0" algn="just" defTabSz="914400" rtl="0" eaLnBrk="1" latinLnBrk="0" hangingPunct="1"/>
                      <a:r>
                        <a:rPr lang="fr-FR" sz="1200" b="1" i="0" kern="1200" dirty="0">
                          <a:solidFill>
                            <a:schemeClr val="tx1"/>
                          </a:solidFill>
                          <a:effectLst/>
                          <a:highlight>
                            <a:srgbClr val="00FFFF"/>
                          </a:highlight>
                          <a:latin typeface="WORK SANS LIGHT ROMAN" pitchFamily="2" charset="0"/>
                          <a:ea typeface="+mn-ea"/>
                          <a:cs typeface="+mn-cs"/>
                        </a:rPr>
                        <a:t>Assiette de cotisations = 2072,25 € </a:t>
                      </a:r>
                    </a:p>
                    <a:p>
                      <a:pPr algn="l" rtl="0" fontAlgn="base"/>
                      <a:endParaRPr lang="fr-FR" sz="2400" b="0" i="0" dirty="0">
                        <a:effectLst/>
                        <a:latin typeface="WORK SANS LIGHT ROMAN" pitchFamily="2" charset="0"/>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algn="just" defTabSz="914400" rtl="0" eaLnBrk="1" fontAlgn="base" latinLnBrk="0" hangingPunct="1"/>
                      <a:r>
                        <a:rPr lang="fr-FR" sz="1200" b="0" i="0" kern="1200" dirty="0">
                          <a:solidFill>
                            <a:schemeClr val="tx1"/>
                          </a:solidFill>
                          <a:effectLst/>
                          <a:latin typeface="WORK SANS LIGHT ROMAN" pitchFamily="2" charset="0"/>
                          <a:ea typeface="+mn-ea"/>
                          <a:cs typeface="+mn-cs"/>
                        </a:rPr>
                        <a:t>Rémunération brute cotisable avant application de la DFS = </a:t>
                      </a:r>
                      <a:r>
                        <a:rPr lang="fr-FR" sz="1200" b="1" i="0" kern="1200" dirty="0">
                          <a:solidFill>
                            <a:srgbClr val="6FAC47"/>
                          </a:solidFill>
                          <a:effectLst/>
                          <a:latin typeface="WORK SANS LIGHT ROMAN" pitchFamily="2" charset="0"/>
                          <a:ea typeface="+mn-ea"/>
                          <a:cs typeface="+mn-cs"/>
                        </a:rPr>
                        <a:t>2000</a:t>
                      </a:r>
                      <a:r>
                        <a:rPr lang="fr-FR" sz="1200" b="0" i="0" kern="1200" dirty="0">
                          <a:solidFill>
                            <a:schemeClr val="tx1"/>
                          </a:solidFill>
                          <a:effectLst/>
                          <a:latin typeface="WORK SANS LIGHT ROMAN" pitchFamily="2" charset="0"/>
                          <a:ea typeface="+mn-ea"/>
                          <a:cs typeface="+mn-cs"/>
                        </a:rPr>
                        <a:t> (salaire de base) + 84,7 (indemnités repas pour leur fraction excédant le plafond d’exonération applicable) = </a:t>
                      </a:r>
                      <a:r>
                        <a:rPr lang="fr-FR" sz="1200" b="1" i="0" kern="1200" dirty="0">
                          <a:solidFill>
                            <a:srgbClr val="7030A0"/>
                          </a:solidFill>
                          <a:effectLst/>
                          <a:latin typeface="WORK SANS LIGHT ROMAN" pitchFamily="2" charset="0"/>
                          <a:ea typeface="+mn-ea"/>
                          <a:cs typeface="+mn-cs"/>
                        </a:rPr>
                        <a:t>2084,7 </a:t>
                      </a:r>
                    </a:p>
                    <a:p>
                      <a:pPr algn="just" rtl="0" fontAlgn="base"/>
                      <a:endParaRPr lang="fr-FR" sz="1200" b="0" i="0" dirty="0">
                        <a:effectLst/>
                        <a:latin typeface="WORK SANS LIGHT ROMAN" pitchFamily="2" charset="0"/>
                      </a:endParaRPr>
                    </a:p>
                    <a:p>
                      <a:pPr algn="just" rtl="0" fontAlgn="base"/>
                      <a:r>
                        <a:rPr lang="fr-FR" sz="1200" b="0" i="0" dirty="0">
                          <a:effectLst/>
                          <a:latin typeface="WORK SANS LIGHT ROMAN" pitchFamily="2" charset="0"/>
                        </a:rPr>
                        <a:t>Application de l’abattement = </a:t>
                      </a:r>
                      <a:r>
                        <a:rPr lang="fr-FR" sz="1200" b="1" i="0" kern="1200" dirty="0">
                          <a:solidFill>
                            <a:srgbClr val="002060"/>
                          </a:solidFill>
                          <a:effectLst/>
                          <a:latin typeface="WORK SANS LIGHT ROMAN" pitchFamily="2" charset="0"/>
                          <a:ea typeface="+mn-ea"/>
                          <a:cs typeface="+mn-cs"/>
                        </a:rPr>
                        <a:t>2084,7</a:t>
                      </a:r>
                      <a:r>
                        <a:rPr lang="fr-FR" sz="1200" b="0" i="0" dirty="0">
                          <a:effectLst/>
                          <a:latin typeface="WORK SANS LIGHT ROMAN" pitchFamily="2" charset="0"/>
                        </a:rPr>
                        <a:t> x 0,9 = 1876,23 € (il s’agira donc de l’assiette de cotisations du salarié) </a:t>
                      </a:r>
                    </a:p>
                    <a:p>
                      <a:pPr algn="just" rtl="0" fontAlgn="base"/>
                      <a:r>
                        <a:rPr lang="fr-FR" sz="1200" b="0" i="0" dirty="0">
                          <a:effectLst/>
                          <a:latin typeface="WORK SANS LIGHT ROMAN" pitchFamily="2" charset="0"/>
                        </a:rPr>
                        <a:t> </a:t>
                      </a:r>
                    </a:p>
                    <a:p>
                      <a:pPr algn="just" rtl="0" fontAlgn="base"/>
                      <a:r>
                        <a:rPr lang="fr-FR" sz="1200" b="0" i="0" dirty="0">
                          <a:effectLst/>
                          <a:latin typeface="WORK SANS LIGHT ROMAN" pitchFamily="2" charset="0"/>
                        </a:rPr>
                        <a:t>Cotisations sociales salariales à déduire  =  (1876,23 x 22 %) = </a:t>
                      </a:r>
                      <a:r>
                        <a:rPr lang="fr-FR" sz="1200" b="1" i="0" kern="1200" dirty="0">
                          <a:solidFill>
                            <a:srgbClr val="ED7C31"/>
                          </a:solidFill>
                          <a:effectLst/>
                          <a:latin typeface="WORK SANS LIGHT ROMAN" pitchFamily="2" charset="0"/>
                          <a:ea typeface="+mn-ea"/>
                          <a:cs typeface="+mn-cs"/>
                        </a:rPr>
                        <a:t>412,8 € </a:t>
                      </a:r>
                    </a:p>
                    <a:p>
                      <a:pPr algn="just" rtl="0" fontAlgn="base"/>
                      <a:endParaRPr lang="fr-FR" sz="1200" b="0" i="0" dirty="0">
                        <a:effectLst/>
                        <a:latin typeface="WORK SANS LIGHT ROMAN" pitchFamily="2" charset="0"/>
                      </a:endParaRPr>
                    </a:p>
                    <a:p>
                      <a:pPr algn="just" fontAlgn="base"/>
                      <a:r>
                        <a:rPr lang="fr-FR" sz="1200" b="0" i="0" kern="1200" dirty="0">
                          <a:solidFill>
                            <a:schemeClr val="tx1"/>
                          </a:solidFill>
                          <a:effectLst/>
                          <a:latin typeface="WORK SANS LIGHT ROMAN" pitchFamily="2" charset="0"/>
                          <a:ea typeface="+mn-ea"/>
                          <a:cs typeface="+mn-cs"/>
                        </a:rPr>
                        <a:t>Rémunération nette après application de la DFS =  </a:t>
                      </a:r>
                      <a:r>
                        <a:rPr lang="fr-FR" sz="1200" b="1" i="0" kern="1200" dirty="0">
                          <a:solidFill>
                            <a:srgbClr val="002060"/>
                          </a:solidFill>
                          <a:effectLst/>
                          <a:latin typeface="WORK SANS LIGHT ROMAN" pitchFamily="2" charset="0"/>
                          <a:ea typeface="+mn-ea"/>
                          <a:cs typeface="+mn-cs"/>
                        </a:rPr>
                        <a:t>2084,7</a:t>
                      </a:r>
                      <a:r>
                        <a:rPr lang="fr-FR" sz="1200" b="0" i="0" kern="1200" dirty="0">
                          <a:solidFill>
                            <a:schemeClr val="tx1"/>
                          </a:solidFill>
                          <a:effectLst/>
                          <a:latin typeface="WORK SANS LIGHT ROMAN" pitchFamily="2" charset="0"/>
                          <a:ea typeface="+mn-ea"/>
                          <a:cs typeface="+mn-cs"/>
                        </a:rPr>
                        <a:t> – </a:t>
                      </a:r>
                      <a:r>
                        <a:rPr lang="fr-FR" sz="1200" b="1" i="0" kern="1200" dirty="0">
                          <a:solidFill>
                            <a:srgbClr val="ED7C31"/>
                          </a:solidFill>
                          <a:effectLst/>
                          <a:latin typeface="WORK SANS LIGHT ROMAN" pitchFamily="2" charset="0"/>
                          <a:ea typeface="+mn-ea"/>
                          <a:cs typeface="+mn-cs"/>
                        </a:rPr>
                        <a:t>412,8 €</a:t>
                      </a:r>
                      <a:r>
                        <a:rPr lang="fr-FR" sz="1200" b="0" i="0" kern="1200" dirty="0">
                          <a:solidFill>
                            <a:schemeClr val="tx1"/>
                          </a:solidFill>
                          <a:effectLst/>
                          <a:latin typeface="WORK SANS LIGHT ROMAN" pitchFamily="2" charset="0"/>
                          <a:ea typeface="+mn-ea"/>
                          <a:cs typeface="+mn-cs"/>
                        </a:rPr>
                        <a:t>  = 1671,9  €</a:t>
                      </a:r>
                    </a:p>
                    <a:p>
                      <a:pPr algn="just" fontAlgn="base"/>
                      <a:r>
                        <a:rPr lang="fr-FR" sz="1200" b="0" i="0" kern="1200" dirty="0">
                          <a:solidFill>
                            <a:schemeClr val="tx1"/>
                          </a:solidFill>
                          <a:effectLst/>
                          <a:latin typeface="WORK SANS LIGHT ROMAN" pitchFamily="2" charset="0"/>
                          <a:ea typeface="+mn-ea"/>
                          <a:cs typeface="+mn-cs"/>
                        </a:rPr>
                        <a:t> </a:t>
                      </a:r>
                    </a:p>
                    <a:p>
                      <a:pPr algn="just" fontAlgn="base"/>
                      <a:r>
                        <a:rPr lang="fr-FR" sz="1200" b="0" i="0" kern="1200" dirty="0">
                          <a:solidFill>
                            <a:schemeClr val="tx1"/>
                          </a:solidFill>
                          <a:effectLst/>
                          <a:latin typeface="WORK SANS LIGHT ROMAN" pitchFamily="2" charset="0"/>
                          <a:ea typeface="+mn-ea"/>
                          <a:cs typeface="+mn-cs"/>
                        </a:rPr>
                        <a:t>Frais professionnels (indemnités de repas pour leur part exonérée de cotisations sociales) = 217,8 € </a:t>
                      </a:r>
                    </a:p>
                    <a:p>
                      <a:pPr algn="just" fontAlgn="base"/>
                      <a:r>
                        <a:rPr lang="fr-FR" sz="1200" b="0" i="0" kern="1200" dirty="0">
                          <a:solidFill>
                            <a:schemeClr val="tx1"/>
                          </a:solidFill>
                          <a:effectLst/>
                          <a:latin typeface="WORK SANS LIGHT ROMAN" pitchFamily="2" charset="0"/>
                          <a:ea typeface="+mn-ea"/>
                          <a:cs typeface="+mn-cs"/>
                        </a:rPr>
                        <a:t> </a:t>
                      </a:r>
                    </a:p>
                    <a:p>
                      <a:pPr algn="just" fontAlgn="base"/>
                      <a:r>
                        <a:rPr lang="fr-FR" sz="1200" b="0" i="0" kern="1200" dirty="0">
                          <a:solidFill>
                            <a:schemeClr val="tx1"/>
                          </a:solidFill>
                          <a:effectLst/>
                          <a:highlight>
                            <a:srgbClr val="FFFF00"/>
                          </a:highlight>
                          <a:latin typeface="WORK SANS LIGHT ROMAN" pitchFamily="2" charset="0"/>
                          <a:ea typeface="+mn-ea"/>
                          <a:cs typeface="+mn-cs"/>
                        </a:rPr>
                        <a:t>Net à payer = 1671,9 + 217,8  = </a:t>
                      </a:r>
                      <a:r>
                        <a:rPr lang="fr-FR" sz="1200" b="1" i="0" kern="1200" dirty="0">
                          <a:solidFill>
                            <a:schemeClr val="accent5">
                              <a:lumMod val="40000"/>
                              <a:lumOff val="60000"/>
                            </a:schemeClr>
                          </a:solidFill>
                          <a:effectLst/>
                          <a:highlight>
                            <a:srgbClr val="FFFF00"/>
                          </a:highlight>
                          <a:latin typeface="WORK SANS LIGHT ROMAN" pitchFamily="2" charset="0"/>
                          <a:ea typeface="+mn-ea"/>
                          <a:cs typeface="+mn-cs"/>
                        </a:rPr>
                        <a:t>1889,7 € </a:t>
                      </a:r>
                    </a:p>
                    <a:p>
                      <a:pPr algn="just" fontAlgn="base"/>
                      <a:r>
                        <a:rPr lang="fr-FR" sz="1200" b="0" i="0" kern="1200" dirty="0">
                          <a:solidFill>
                            <a:schemeClr val="tx1"/>
                          </a:solidFill>
                          <a:effectLst/>
                          <a:latin typeface="WORK SANS LIGHT ROMAN" pitchFamily="2" charset="0"/>
                          <a:ea typeface="+mn-ea"/>
                          <a:cs typeface="+mn-cs"/>
                        </a:rPr>
                        <a:t> </a:t>
                      </a:r>
                    </a:p>
                    <a:p>
                      <a:pPr marL="0" algn="just" defTabSz="914400" rtl="0" eaLnBrk="1" fontAlgn="base" latinLnBrk="0" hangingPunct="1"/>
                      <a:r>
                        <a:rPr lang="fr-FR" sz="1200" b="1" i="0" kern="1200" dirty="0">
                          <a:solidFill>
                            <a:schemeClr val="tx1"/>
                          </a:solidFill>
                          <a:effectLst/>
                          <a:highlight>
                            <a:srgbClr val="00FFFF"/>
                          </a:highlight>
                          <a:latin typeface="WORK SANS LIGHT ROMAN" pitchFamily="2" charset="0"/>
                          <a:ea typeface="+mn-ea"/>
                          <a:cs typeface="+mn-cs"/>
                        </a:rPr>
                        <a:t>Assiette de cotisations du salarié = 1876,23 € </a:t>
                      </a:r>
                    </a:p>
                    <a:p>
                      <a:pPr algn="l" rtl="0" fontAlgn="base"/>
                      <a:r>
                        <a:rPr lang="fr-FR" sz="1200" b="0" i="0" dirty="0">
                          <a:effectLst/>
                          <a:latin typeface="WORK SANS LIGHT ROMAN" pitchFamily="2" charset="0"/>
                        </a:rPr>
                        <a:t> </a:t>
                      </a:r>
                      <a:endParaRPr lang="fr-FR" sz="2400" b="0" i="0" dirty="0">
                        <a:effectLst/>
                        <a:latin typeface="WORK SANS LIGHT ROMAN" pitchFamily="2" charset="0"/>
                      </a:endParaRPr>
                    </a:p>
                  </a:txBody>
                  <a:tcPr marL="77964" marR="77964" marT="38982" marB="38982">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1634946"/>
                  </a:ext>
                </a:extLst>
              </a:tr>
            </a:tbl>
          </a:graphicData>
        </a:graphic>
      </p:graphicFrame>
      <p:sp>
        <p:nvSpPr>
          <p:cNvPr id="9" name="ZoneTexte 8">
            <a:extLst>
              <a:ext uri="{FF2B5EF4-FFF2-40B4-BE49-F238E27FC236}">
                <a16:creationId xmlns:a16="http://schemas.microsoft.com/office/drawing/2014/main" id="{7BEB26C2-77A3-9720-D475-85AF14F4BC75}"/>
              </a:ext>
            </a:extLst>
          </p:cNvPr>
          <p:cNvSpPr txBox="1"/>
          <p:nvPr/>
        </p:nvSpPr>
        <p:spPr>
          <a:xfrm>
            <a:off x="1827880" y="1689430"/>
            <a:ext cx="10203697" cy="1107996"/>
          </a:xfrm>
          <a:prstGeom prst="rect">
            <a:avLst/>
          </a:prstGeom>
          <a:noFill/>
        </p:spPr>
        <p:txBody>
          <a:bodyPr wrap="square">
            <a:spAutoFit/>
          </a:bodyPr>
          <a:lstStyle/>
          <a:p>
            <a:pPr algn="just" rtl="0" fontAlgn="base"/>
            <a:r>
              <a:rPr lang="fr-FR" sz="1100" b="0" i="0" dirty="0">
                <a:solidFill>
                  <a:srgbClr val="000000"/>
                </a:solidFill>
                <a:effectLst/>
                <a:latin typeface="WORK SANS LIGHT ROMAN" pitchFamily="2" charset="0"/>
              </a:rPr>
              <a:t>Ouvrier percevant une rémunération mensuelle </a:t>
            </a:r>
            <a:r>
              <a:rPr lang="fr-FR" sz="1100" b="1" i="0" dirty="0">
                <a:solidFill>
                  <a:srgbClr val="000000"/>
                </a:solidFill>
                <a:effectLst/>
                <a:latin typeface="WORK SANS LIGHT ROMAN" pitchFamily="2" charset="0"/>
              </a:rPr>
              <a:t>de 2 000 € brut</a:t>
            </a:r>
            <a:r>
              <a:rPr lang="fr-FR" sz="1100" b="0" i="0" dirty="0">
                <a:solidFill>
                  <a:srgbClr val="000000"/>
                </a:solidFill>
                <a:effectLst/>
                <a:latin typeface="WORK SANS LIGHT ROMAN" pitchFamily="2" charset="0"/>
              </a:rPr>
              <a:t>. Il travaille </a:t>
            </a:r>
            <a:r>
              <a:rPr lang="fr-FR" sz="1100" b="1" i="0" dirty="0">
                <a:solidFill>
                  <a:srgbClr val="000000"/>
                </a:solidFill>
                <a:effectLst/>
                <a:latin typeface="WORK SANS LIGHT ROMAN" pitchFamily="2" charset="0"/>
              </a:rPr>
              <a:t>22 jours durant le mois de septembre 2023</a:t>
            </a:r>
            <a:r>
              <a:rPr lang="fr-FR" sz="1100" dirty="0">
                <a:solidFill>
                  <a:srgbClr val="000000"/>
                </a:solidFill>
                <a:latin typeface="WORK SANS LIGHT ROMAN" pitchFamily="2" charset="0"/>
              </a:rPr>
              <a:t> et perçoit chaque jour</a:t>
            </a:r>
            <a:r>
              <a:rPr lang="fr-FR" sz="1100" b="0" i="0" dirty="0">
                <a:solidFill>
                  <a:srgbClr val="000000"/>
                </a:solidFill>
                <a:effectLst/>
                <a:latin typeface="WORK SANS LIGHT ROMAN" pitchFamily="2" charset="0"/>
              </a:rPr>
              <a:t> une indemnité de repas (“panier”) de 13,75 € bruts par jour. Durant le mois de septembre 2023, il va donc percevoir </a:t>
            </a:r>
            <a:r>
              <a:rPr lang="fr-FR" sz="1100" b="1" i="0" dirty="0">
                <a:solidFill>
                  <a:srgbClr val="000000"/>
                </a:solidFill>
                <a:effectLst/>
                <a:latin typeface="WORK SANS LIGHT ROMAN" pitchFamily="2" charset="0"/>
              </a:rPr>
              <a:t>302,5 € au titre des indemnités de repas</a:t>
            </a:r>
            <a:r>
              <a:rPr lang="fr-FR" sz="1100" b="0" i="0" dirty="0">
                <a:solidFill>
                  <a:srgbClr val="000000"/>
                </a:solidFill>
                <a:effectLst/>
                <a:latin typeface="WORK SANS LIGHT ROMAN" pitchFamily="2" charset="0"/>
              </a:rPr>
              <a:t> (22 x 13,75 = 302,5€). </a:t>
            </a:r>
          </a:p>
          <a:p>
            <a:pPr algn="just" rtl="0" fontAlgn="base"/>
            <a:r>
              <a:rPr lang="fr-FR" sz="1100" b="0" i="0" dirty="0">
                <a:solidFill>
                  <a:srgbClr val="000000"/>
                </a:solidFill>
                <a:effectLst/>
                <a:latin typeface="WORK SANS LIGHT ROMAN" pitchFamily="2" charset="0"/>
              </a:rPr>
              <a:t>A noter : Le plafond d’exonération forfaitaire pour l’indemnité de panier  est de 9,90 € par jour (valeur 2023). </a:t>
            </a:r>
          </a:p>
          <a:p>
            <a:pPr algn="just" rtl="0" fontAlgn="base"/>
            <a:r>
              <a:rPr lang="fr-FR" sz="1100" b="1" i="0" dirty="0">
                <a:solidFill>
                  <a:srgbClr val="000000"/>
                </a:solidFill>
                <a:effectLst/>
                <a:latin typeface="WORK SANS LIGHT ROMAN" pitchFamily="2" charset="0"/>
              </a:rPr>
              <a:t>Attention</a:t>
            </a:r>
            <a:r>
              <a:rPr lang="fr-FR" sz="1100" b="0" i="0" dirty="0">
                <a:solidFill>
                  <a:srgbClr val="000000"/>
                </a:solidFill>
                <a:effectLst/>
                <a:latin typeface="WORK SANS LIGHT ROMAN" pitchFamily="2" charset="0"/>
              </a:rPr>
              <a:t> : Par souci de simplification, il sera considéré que, pour un salarié ouvrier, les cotisations salariales représentent 22% de sa rémunération brute (estimation à vocation pédagogique). </a:t>
            </a:r>
          </a:p>
        </p:txBody>
      </p:sp>
    </p:spTree>
    <p:extLst>
      <p:ext uri="{BB962C8B-B14F-4D97-AF65-F5344CB8AC3E}">
        <p14:creationId xmlns:p14="http://schemas.microsoft.com/office/powerpoint/2010/main" val="11178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DISPOSITIONS TRANSITOIRES : NOUVELLE TOLÉRANCE CONCERNANT L’APPLICATION DE LA DFS (5/6)</a:t>
            </a:r>
          </a:p>
        </p:txBody>
      </p:sp>
      <p:sp>
        <p:nvSpPr>
          <p:cNvPr id="5" name="Rectangle : coins arrondis 4">
            <a:extLst>
              <a:ext uri="{FF2B5EF4-FFF2-40B4-BE49-F238E27FC236}">
                <a16:creationId xmlns:a16="http://schemas.microsoft.com/office/drawing/2014/main" id="{FDE96060-E29D-5FA3-2495-8B14F144738B}"/>
              </a:ext>
            </a:extLst>
          </p:cNvPr>
          <p:cNvSpPr/>
          <p:nvPr/>
        </p:nvSpPr>
        <p:spPr>
          <a:xfrm>
            <a:off x="3734139" y="1183006"/>
            <a:ext cx="6195036" cy="5053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a:solidFill>
                  <a:schemeClr val="bg1"/>
                </a:solidFill>
                <a:latin typeface="WORK SANS LIGHT ROMAN" pitchFamily="2" charset="0"/>
              </a:rPr>
              <a:t>Option 2 : L’entreprise choisit de ne pas appliquer la tolérance </a:t>
            </a:r>
            <a:r>
              <a:rPr lang="fr-FR" sz="1600" b="1" dirty="0">
                <a:solidFill>
                  <a:schemeClr val="bg1"/>
                </a:solidFill>
                <a:latin typeface="WORK SANS LIGHT ROMAN" pitchFamily="2" charset="0"/>
                <a:sym typeface="Wingdings" panose="05000000000000000000" pitchFamily="2" charset="2"/>
              </a:rPr>
              <a:t> Application du droit commun </a:t>
            </a:r>
            <a:endParaRPr lang="fr-FR" sz="1600" b="1" dirty="0">
              <a:solidFill>
                <a:schemeClr val="bg1"/>
              </a:solidFill>
              <a:latin typeface="WORK SANS LIGHT ROMAN" pitchFamily="2" charset="0"/>
            </a:endParaRPr>
          </a:p>
        </p:txBody>
      </p:sp>
      <p:sp>
        <p:nvSpPr>
          <p:cNvPr id="6" name="Rectangle 5">
            <a:extLst>
              <a:ext uri="{FF2B5EF4-FFF2-40B4-BE49-F238E27FC236}">
                <a16:creationId xmlns:a16="http://schemas.microsoft.com/office/drawing/2014/main" id="{58C801D0-8578-0738-A613-BFA9F8CD3730}"/>
              </a:ext>
            </a:extLst>
          </p:cNvPr>
          <p:cNvSpPr/>
          <p:nvPr/>
        </p:nvSpPr>
        <p:spPr>
          <a:xfrm>
            <a:off x="3081869" y="1845320"/>
            <a:ext cx="7375358" cy="50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Work Sans Light" pitchFamily="2" charset="0"/>
              </a:rPr>
              <a:t>Certains frais professionnels sont réintégrés dans l’assiette des cotisations de Sécurité sociale (« principe de non cumul »)</a:t>
            </a:r>
          </a:p>
        </p:txBody>
      </p:sp>
      <p:sp>
        <p:nvSpPr>
          <p:cNvPr id="7" name="Rectangle : coins arrondis 6">
            <a:extLst>
              <a:ext uri="{FF2B5EF4-FFF2-40B4-BE49-F238E27FC236}">
                <a16:creationId xmlns:a16="http://schemas.microsoft.com/office/drawing/2014/main" id="{C62D2F36-5783-6638-A8CD-E2DC42CAB5D9}"/>
              </a:ext>
            </a:extLst>
          </p:cNvPr>
          <p:cNvSpPr/>
          <p:nvPr/>
        </p:nvSpPr>
        <p:spPr>
          <a:xfrm>
            <a:off x="2304734" y="2562866"/>
            <a:ext cx="6340643" cy="427347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just"/>
            <a:r>
              <a:rPr lang="fr-FR" sz="1200" b="1" dirty="0">
                <a:latin typeface="WORK SANS LIGHT ROMAN" pitchFamily="2" charset="0"/>
              </a:rPr>
              <a:t>Ne doivent </a:t>
            </a:r>
            <a:r>
              <a:rPr lang="fr-FR" sz="1200" b="1" u="sng" dirty="0">
                <a:latin typeface="WORK SANS LIGHT ROMAN" pitchFamily="2" charset="0"/>
              </a:rPr>
              <a:t>pas</a:t>
            </a:r>
            <a:r>
              <a:rPr lang="fr-FR" sz="1200" b="1" dirty="0">
                <a:latin typeface="WORK SANS LIGHT ROMAN" pitchFamily="2" charset="0"/>
              </a:rPr>
              <a:t> être réintégrés dans l’assiette les allocations et indemnités suivantes</a:t>
            </a:r>
            <a:r>
              <a:rPr lang="fr-FR" sz="1200" dirty="0">
                <a:latin typeface="WORK SANS LIGHT ROMAN" pitchFamily="2" charset="0"/>
              </a:rPr>
              <a:t> (arrêté du 25 juil. 2005) – </a:t>
            </a:r>
            <a:r>
              <a:rPr lang="fr-FR" sz="1200" i="1" dirty="0">
                <a:latin typeface="WORK SANS LIGHT ROMAN" pitchFamily="2" charset="0"/>
              </a:rPr>
              <a:t>liste non exhaustive </a:t>
            </a:r>
            <a:r>
              <a:rPr lang="fr-FR" sz="1200" dirty="0">
                <a:latin typeface="WORK SANS LIGHT ROMAN" pitchFamily="2" charset="0"/>
              </a:rPr>
              <a:t>:</a:t>
            </a:r>
          </a:p>
          <a:p>
            <a:pPr marL="285750" indent="-285750" algn="just">
              <a:buFontTx/>
              <a:buChar char="-"/>
            </a:pPr>
            <a:r>
              <a:rPr lang="fr-FR" sz="1200" dirty="0">
                <a:solidFill>
                  <a:schemeClr val="accent1"/>
                </a:solidFill>
                <a:latin typeface="WORK SANS LIGHT ROMAN" pitchFamily="2" charset="0"/>
              </a:rPr>
              <a:t>IGD</a:t>
            </a:r>
            <a:r>
              <a:rPr lang="fr-FR" sz="1200" dirty="0">
                <a:latin typeface="WORK SANS LIGHT ROMAN" pitchFamily="2" charset="0"/>
              </a:rPr>
              <a:t> allouées aux ouvriers non sédentaires</a:t>
            </a:r>
          </a:p>
          <a:p>
            <a:pPr marL="285750" indent="-285750" algn="just">
              <a:buFontTx/>
              <a:buChar char="-"/>
            </a:pPr>
            <a:r>
              <a:rPr lang="fr-FR" sz="1200" dirty="0">
                <a:latin typeface="WORK SANS LIGHT ROMAN" pitchFamily="2" charset="0"/>
              </a:rPr>
              <a:t>La </a:t>
            </a:r>
            <a:r>
              <a:rPr lang="fr-FR" sz="1200" dirty="0">
                <a:solidFill>
                  <a:schemeClr val="accent1"/>
                </a:solidFill>
                <a:latin typeface="WORK SANS LIGHT ROMAN" pitchFamily="2" charset="0"/>
              </a:rPr>
              <a:t>prise en charge obligatoire de 50 % du coût des titres de transport </a:t>
            </a:r>
            <a:r>
              <a:rPr lang="fr-FR" sz="1200" dirty="0">
                <a:latin typeface="WORK SANS LIGHT ROMAN" pitchFamily="2" charset="0"/>
              </a:rPr>
              <a:t>des salariés ou la prime de transport de 4 euros </a:t>
            </a:r>
          </a:p>
          <a:p>
            <a:pPr marL="285750" indent="-285750" algn="just">
              <a:buFontTx/>
              <a:buChar char="-"/>
            </a:pPr>
            <a:r>
              <a:rPr lang="fr-FR" sz="1200" dirty="0">
                <a:latin typeface="WORK SANS LIGHT ROMAN" pitchFamily="2" charset="0"/>
              </a:rPr>
              <a:t>La </a:t>
            </a:r>
            <a:r>
              <a:rPr lang="fr-FR" sz="1200" dirty="0">
                <a:solidFill>
                  <a:schemeClr val="accent1"/>
                </a:solidFill>
                <a:latin typeface="WORK SANS LIGHT ROMAN" pitchFamily="2" charset="0"/>
              </a:rPr>
              <a:t>part patronale servant au financement des titres restaurant  </a:t>
            </a:r>
            <a:r>
              <a:rPr lang="fr-FR" sz="1200" dirty="0">
                <a:latin typeface="WORK SANS LIGHT ROMAN" pitchFamily="2" charset="0"/>
              </a:rPr>
              <a:t>(sous réserve du respect des conditions d’exonération applicables) </a:t>
            </a:r>
          </a:p>
          <a:p>
            <a:pPr marL="285750" indent="-285750" algn="just">
              <a:buFontTx/>
              <a:buChar char="-"/>
            </a:pPr>
            <a:r>
              <a:rPr lang="fr-FR" sz="1200" dirty="0">
                <a:latin typeface="WORK SANS LIGHT ROMAN" pitchFamily="2" charset="0"/>
              </a:rPr>
              <a:t>Les </a:t>
            </a:r>
            <a:r>
              <a:rPr lang="fr-FR" sz="1200" dirty="0">
                <a:solidFill>
                  <a:schemeClr val="accent1"/>
                </a:solidFill>
                <a:latin typeface="WORK SANS LIGHT ROMAN" pitchFamily="2" charset="0"/>
              </a:rPr>
              <a:t>frais de transport exposés à l’occasion des voyages de début et de fin de chantier</a:t>
            </a:r>
            <a:r>
              <a:rPr lang="fr-FR" sz="1200" dirty="0">
                <a:latin typeface="WORK SANS LIGHT ROMAN" pitchFamily="2" charset="0"/>
              </a:rPr>
              <a:t> ainsi que les </a:t>
            </a:r>
            <a:r>
              <a:rPr lang="fr-FR" sz="1200" dirty="0">
                <a:solidFill>
                  <a:schemeClr val="accent1"/>
                </a:solidFill>
                <a:latin typeface="WORK SANS LIGHT ROMAN" pitchFamily="2" charset="0"/>
              </a:rPr>
              <a:t>voyages de détente </a:t>
            </a:r>
            <a:r>
              <a:rPr lang="fr-FR" sz="1200" dirty="0">
                <a:solidFill>
                  <a:schemeClr val="tx1"/>
                </a:solidFill>
                <a:latin typeface="WORK SANS LIGHT ROMAN" pitchFamily="2" charset="0"/>
              </a:rPr>
              <a:t>prévus par les CCN TP </a:t>
            </a:r>
          </a:p>
          <a:p>
            <a:pPr marL="285750" indent="-285750" algn="just">
              <a:buFontTx/>
              <a:buChar char="-"/>
            </a:pPr>
            <a:r>
              <a:rPr lang="fr-FR" sz="1200" dirty="0">
                <a:latin typeface="WORK SANS LIGHT ROMAN" pitchFamily="2" charset="0"/>
              </a:rPr>
              <a:t>La mise à disposition par l’employeur d’un </a:t>
            </a:r>
            <a:r>
              <a:rPr lang="fr-FR" sz="1200" dirty="0">
                <a:solidFill>
                  <a:srgbClr val="DF8140"/>
                </a:solidFill>
                <a:latin typeface="WORK SANS LIGHT ROMAN" pitchFamily="2" charset="0"/>
              </a:rPr>
              <a:t>véhicule de transport en commun</a:t>
            </a:r>
            <a:r>
              <a:rPr lang="fr-FR" sz="1200" dirty="0">
                <a:latin typeface="WORK SANS LIGHT ROMAN" pitchFamily="2" charset="0"/>
              </a:rPr>
              <a:t> à destination des salariés pour les conduire sur le lieu de travail </a:t>
            </a:r>
          </a:p>
          <a:p>
            <a:pPr marL="285750" indent="-285750" algn="just">
              <a:buFontTx/>
              <a:buChar char="-"/>
            </a:pPr>
            <a:r>
              <a:rPr lang="fr-FR" sz="1200" dirty="0">
                <a:latin typeface="WORK SANS LIGHT ROMAN" pitchFamily="2" charset="0"/>
              </a:rPr>
              <a:t>La prise en charge directe par l’employeur auprès d’un tiers des frais de son salarié en situation de </a:t>
            </a:r>
            <a:r>
              <a:rPr lang="fr-FR" sz="1200" dirty="0">
                <a:solidFill>
                  <a:srgbClr val="DF8140"/>
                </a:solidFill>
                <a:latin typeface="WORK SANS LIGHT ROMAN" pitchFamily="2" charset="0"/>
              </a:rPr>
              <a:t>déplacement professionnel </a:t>
            </a:r>
            <a:r>
              <a:rPr lang="fr-FR" sz="1200" dirty="0">
                <a:latin typeface="WORK SANS LIGHT ROMAN" pitchFamily="2" charset="0"/>
              </a:rPr>
              <a:t>(frais d’hébergement, de repas, de taxi …)</a:t>
            </a:r>
          </a:p>
          <a:p>
            <a:pPr marL="285750" indent="-285750" algn="just">
              <a:buFontTx/>
              <a:buChar char="-"/>
            </a:pPr>
            <a:r>
              <a:rPr lang="fr-FR" sz="1200" dirty="0">
                <a:latin typeface="WORK SANS LIGHT ROMAN" pitchFamily="2" charset="0"/>
              </a:rPr>
              <a:t>Le remboursement des dépenses d’entretien des vêtements de travail </a:t>
            </a:r>
          </a:p>
          <a:p>
            <a:pPr algn="just"/>
            <a:endParaRPr lang="fr-FR" sz="1200" i="1" dirty="0">
              <a:solidFill>
                <a:srgbClr val="FF0000"/>
              </a:solidFill>
              <a:latin typeface="WORK SANS LIGHT ROMAN" pitchFamily="2" charset="0"/>
            </a:endParaRPr>
          </a:p>
          <a:p>
            <a:pPr algn="just"/>
            <a:r>
              <a:rPr lang="fr-FR" sz="1200" i="1" dirty="0">
                <a:solidFill>
                  <a:srgbClr val="FF0000"/>
                </a:solidFill>
                <a:latin typeface="WORK SANS LIGHT ROMAN" pitchFamily="2" charset="0"/>
              </a:rPr>
              <a:t>Pour plus d’informations, consulter les paragraphes n° 2250 et suivants du BOSS</a:t>
            </a:r>
          </a:p>
        </p:txBody>
      </p:sp>
      <p:sp>
        <p:nvSpPr>
          <p:cNvPr id="8" name="Rectangle : coins arrondis 7">
            <a:extLst>
              <a:ext uri="{FF2B5EF4-FFF2-40B4-BE49-F238E27FC236}">
                <a16:creationId xmlns:a16="http://schemas.microsoft.com/office/drawing/2014/main" id="{5ABF6613-3472-F0D7-F7F2-075CE09C9E3F}"/>
              </a:ext>
            </a:extLst>
          </p:cNvPr>
          <p:cNvSpPr/>
          <p:nvPr/>
        </p:nvSpPr>
        <p:spPr>
          <a:xfrm>
            <a:off x="8791183" y="2562866"/>
            <a:ext cx="3111101" cy="4273471"/>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just"/>
            <a:r>
              <a:rPr lang="fr-FR" sz="1300" b="1" dirty="0">
                <a:solidFill>
                  <a:schemeClr val="tx1"/>
                </a:solidFill>
                <a:latin typeface="WORK SANS LIGHT ROMAN" pitchFamily="2" charset="0"/>
              </a:rPr>
              <a:t>Toutes les autres indemnités et allocations versées au titre des remboursements de frais professionnels doivent être réintégrées dans l’assiette des cotisations</a:t>
            </a:r>
            <a:r>
              <a:rPr lang="fr-FR" sz="1300" dirty="0">
                <a:solidFill>
                  <a:schemeClr val="tx1"/>
                </a:solidFill>
                <a:latin typeface="WORK SANS LIGHT ROMAN" pitchFamily="2" charset="0"/>
              </a:rPr>
              <a:t>. </a:t>
            </a:r>
          </a:p>
          <a:p>
            <a:pPr algn="just"/>
            <a:r>
              <a:rPr lang="fr-FR" sz="1300" dirty="0">
                <a:solidFill>
                  <a:schemeClr val="tx1"/>
                </a:solidFill>
                <a:latin typeface="WORK SANS LIGHT ROMAN" pitchFamily="2" charset="0"/>
              </a:rPr>
              <a:t>Cela concerne notamment :</a:t>
            </a:r>
          </a:p>
          <a:p>
            <a:pPr marL="285750" indent="-285750" algn="just">
              <a:buFontTx/>
              <a:buChar char="-"/>
            </a:pPr>
            <a:r>
              <a:rPr lang="fr-FR" sz="1300" dirty="0">
                <a:solidFill>
                  <a:schemeClr val="tx1"/>
                </a:solidFill>
                <a:latin typeface="WORK SANS LIGHT ROMAN" pitchFamily="2" charset="0"/>
              </a:rPr>
              <a:t>Les </a:t>
            </a:r>
            <a:r>
              <a:rPr lang="fr-FR" sz="1300" dirty="0">
                <a:solidFill>
                  <a:srgbClr val="DF8140"/>
                </a:solidFill>
                <a:latin typeface="WORK SANS LIGHT ROMAN" pitchFamily="2" charset="0"/>
              </a:rPr>
              <a:t>indemnités de panier</a:t>
            </a:r>
            <a:r>
              <a:rPr lang="fr-FR" sz="1300" dirty="0">
                <a:solidFill>
                  <a:schemeClr val="tx1"/>
                </a:solidFill>
                <a:latin typeface="WORK SANS LIGHT ROMAN" pitchFamily="2" charset="0"/>
              </a:rPr>
              <a:t>, </a:t>
            </a:r>
          </a:p>
          <a:p>
            <a:pPr marL="285750" indent="-285750" algn="just">
              <a:buFontTx/>
              <a:buChar char="-"/>
            </a:pPr>
            <a:r>
              <a:rPr lang="fr-FR" sz="1300" dirty="0">
                <a:solidFill>
                  <a:schemeClr val="tx1"/>
                </a:solidFill>
                <a:latin typeface="WORK SANS LIGHT ROMAN" pitchFamily="2" charset="0"/>
              </a:rPr>
              <a:t>Les </a:t>
            </a:r>
            <a:r>
              <a:rPr lang="fr-FR" sz="1300" dirty="0">
                <a:solidFill>
                  <a:schemeClr val="accent1"/>
                </a:solidFill>
                <a:latin typeface="WORK SANS LIGHT ROMAN" pitchFamily="2" charset="0"/>
              </a:rPr>
              <a:t>indemnités de transport </a:t>
            </a:r>
            <a:r>
              <a:rPr lang="fr-FR" sz="1300" dirty="0">
                <a:solidFill>
                  <a:schemeClr val="tx1"/>
                </a:solidFill>
                <a:latin typeface="WORK SANS LIGHT ROMAN" pitchFamily="2" charset="0"/>
              </a:rPr>
              <a:t>(dans la cadre des petits déplacements),</a:t>
            </a:r>
          </a:p>
          <a:p>
            <a:pPr marL="285750" indent="-285750" algn="just">
              <a:buFontTx/>
              <a:buChar char="-"/>
            </a:pPr>
            <a:r>
              <a:rPr lang="fr-FR" sz="1300" dirty="0">
                <a:solidFill>
                  <a:schemeClr val="tx1"/>
                </a:solidFill>
                <a:latin typeface="WORK SANS LIGHT ROMAN" pitchFamily="2" charset="0"/>
              </a:rPr>
              <a:t>Les </a:t>
            </a:r>
            <a:r>
              <a:rPr lang="fr-FR" sz="1300" dirty="0">
                <a:solidFill>
                  <a:schemeClr val="accent1"/>
                </a:solidFill>
                <a:latin typeface="WORK SANS LIGHT ROMAN" pitchFamily="2" charset="0"/>
              </a:rPr>
              <a:t>indemnités kilométriques</a:t>
            </a:r>
            <a:r>
              <a:rPr lang="fr-FR" sz="1300" dirty="0">
                <a:solidFill>
                  <a:schemeClr val="tx1"/>
                </a:solidFill>
                <a:latin typeface="WORK SANS LIGHT ROMAN" pitchFamily="2" charset="0"/>
              </a:rPr>
              <a:t>, </a:t>
            </a:r>
          </a:p>
          <a:p>
            <a:pPr marL="285750" indent="-285750" algn="just">
              <a:buFontTx/>
              <a:buChar char="-"/>
            </a:pPr>
            <a:r>
              <a:rPr lang="fr-FR" sz="1300" dirty="0">
                <a:solidFill>
                  <a:schemeClr val="tx1"/>
                </a:solidFill>
                <a:latin typeface="WORK SANS LIGHT ROMAN" pitchFamily="2" charset="0"/>
              </a:rPr>
              <a:t>  …</a:t>
            </a:r>
          </a:p>
        </p:txBody>
      </p:sp>
      <p:sp>
        <p:nvSpPr>
          <p:cNvPr id="10" name="ZoneTexte 9">
            <a:extLst>
              <a:ext uri="{FF2B5EF4-FFF2-40B4-BE49-F238E27FC236}">
                <a16:creationId xmlns:a16="http://schemas.microsoft.com/office/drawing/2014/main" id="{CA04BA29-618E-1FA6-EE2A-7EFFB91E0F91}"/>
              </a:ext>
            </a:extLst>
          </p:cNvPr>
          <p:cNvSpPr txBox="1"/>
          <p:nvPr/>
        </p:nvSpPr>
        <p:spPr>
          <a:xfrm rot="16200000">
            <a:off x="1424096" y="5229898"/>
            <a:ext cx="1137147" cy="523220"/>
          </a:xfrm>
          <a:prstGeom prst="rect">
            <a:avLst/>
          </a:prstGeom>
          <a:solidFill>
            <a:srgbClr val="7030A0"/>
          </a:solidFill>
          <a:ln>
            <a:solidFill>
              <a:srgbClr val="7030A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fr-FR" sz="1400" b="1" dirty="0">
                <a:latin typeface="WORK SANS LIGHT ROMAN" pitchFamily="2" charset="0"/>
              </a:rPr>
              <a:t>Jusqu’au 31/12/2022</a:t>
            </a:r>
          </a:p>
        </p:txBody>
      </p:sp>
      <p:sp>
        <p:nvSpPr>
          <p:cNvPr id="12" name="Parenthèse ouvrante 11">
            <a:extLst>
              <a:ext uri="{FF2B5EF4-FFF2-40B4-BE49-F238E27FC236}">
                <a16:creationId xmlns:a16="http://schemas.microsoft.com/office/drawing/2014/main" id="{7B6F6D32-F9CD-7343-2FFD-DF0F57BC2469}"/>
              </a:ext>
            </a:extLst>
          </p:cNvPr>
          <p:cNvSpPr/>
          <p:nvPr/>
        </p:nvSpPr>
        <p:spPr>
          <a:xfrm>
            <a:off x="2461871" y="5114626"/>
            <a:ext cx="152206" cy="729049"/>
          </a:xfrm>
          <a:prstGeom prst="leftBracket">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WORK SANS LIGHT ROMAN" pitchFamily="2" charset="0"/>
            </a:endParaRPr>
          </a:p>
        </p:txBody>
      </p:sp>
    </p:spTree>
    <p:extLst>
      <p:ext uri="{BB962C8B-B14F-4D97-AF65-F5344CB8AC3E}">
        <p14:creationId xmlns:p14="http://schemas.microsoft.com/office/powerpoint/2010/main" val="235286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75FB8C6-DD4D-830C-8B64-9AE967064BEC}"/>
              </a:ext>
            </a:extLst>
          </p:cNvPr>
          <p:cNvSpPr>
            <a:spLocks noGrp="1"/>
          </p:cNvSpPr>
          <p:nvPr>
            <p:ph type="body" sz="quarter" idx="10"/>
          </p:nvPr>
        </p:nvSpPr>
        <p:spPr/>
        <p:txBody>
          <a:bodyPr/>
          <a:lstStyle/>
          <a:p>
            <a:pPr algn="ctr"/>
            <a:r>
              <a:rPr lang="fr-FR" dirty="0"/>
              <a:t>DISPOSITIONS TRANSITOIRES : NOUVELLE TOLÉRANCE CONCERNANT L’APPLICATION DE LA DFS (6/6)</a:t>
            </a:r>
          </a:p>
        </p:txBody>
      </p:sp>
      <p:sp>
        <p:nvSpPr>
          <p:cNvPr id="3" name="Rectangle : coins arrondis 2">
            <a:extLst>
              <a:ext uri="{FF2B5EF4-FFF2-40B4-BE49-F238E27FC236}">
                <a16:creationId xmlns:a16="http://schemas.microsoft.com/office/drawing/2014/main" id="{B1E78571-E134-7BE7-DDC7-9CF55A8F284A}"/>
              </a:ext>
            </a:extLst>
          </p:cNvPr>
          <p:cNvSpPr/>
          <p:nvPr/>
        </p:nvSpPr>
        <p:spPr>
          <a:xfrm>
            <a:off x="3734139" y="1183006"/>
            <a:ext cx="6195036" cy="50532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b="1" dirty="0">
                <a:solidFill>
                  <a:schemeClr val="bg1"/>
                </a:solidFill>
                <a:latin typeface="WORK SANS LIGHT ROMAN" pitchFamily="2" charset="0"/>
              </a:rPr>
              <a:t>En toute hypothèse, que l’entreprise applique la tolérance ou non :</a:t>
            </a:r>
          </a:p>
        </p:txBody>
      </p:sp>
      <p:pic>
        <p:nvPicPr>
          <p:cNvPr id="4" name="Image 3">
            <a:extLst>
              <a:ext uri="{FF2B5EF4-FFF2-40B4-BE49-F238E27FC236}">
                <a16:creationId xmlns:a16="http://schemas.microsoft.com/office/drawing/2014/main" id="{8C052F4A-9FE7-1856-CFF0-2BC6330E6980}"/>
              </a:ext>
            </a:extLst>
          </p:cNvPr>
          <p:cNvPicPr>
            <a:picLocks noChangeAspect="1"/>
          </p:cNvPicPr>
          <p:nvPr/>
        </p:nvPicPr>
        <p:blipFill>
          <a:blip r:embed="rId2"/>
          <a:stretch>
            <a:fillRect/>
          </a:stretch>
        </p:blipFill>
        <p:spPr>
          <a:xfrm>
            <a:off x="4139718" y="2843537"/>
            <a:ext cx="5383878" cy="3205914"/>
          </a:xfrm>
          <a:prstGeom prst="rect">
            <a:avLst/>
          </a:prstGeom>
        </p:spPr>
      </p:pic>
      <p:sp>
        <p:nvSpPr>
          <p:cNvPr id="9" name="ZoneTexte 8">
            <a:extLst>
              <a:ext uri="{FF2B5EF4-FFF2-40B4-BE49-F238E27FC236}">
                <a16:creationId xmlns:a16="http://schemas.microsoft.com/office/drawing/2014/main" id="{F1E73A26-C6A1-AF2D-5299-6F1442D1F988}"/>
              </a:ext>
            </a:extLst>
          </p:cNvPr>
          <p:cNvSpPr txBox="1"/>
          <p:nvPr/>
        </p:nvSpPr>
        <p:spPr>
          <a:xfrm>
            <a:off x="2508422" y="1940011"/>
            <a:ext cx="8884508" cy="584775"/>
          </a:xfrm>
          <a:prstGeom prst="rect">
            <a:avLst/>
          </a:prstGeom>
          <a:noFill/>
        </p:spPr>
        <p:txBody>
          <a:bodyPr wrap="square" rtlCol="0">
            <a:spAutoFit/>
          </a:bodyPr>
          <a:lstStyle/>
          <a:p>
            <a:pPr algn="ctr"/>
            <a:r>
              <a:rPr lang="fr-FR" sz="1600" b="1" dirty="0">
                <a:solidFill>
                  <a:srgbClr val="CC0000"/>
                </a:solidFill>
                <a:latin typeface="Work Sans Light" pitchFamily="2" charset="0"/>
              </a:rPr>
              <a:t>L’entreprise est tenue d’appliquer le taux d’abattement, le cas échéant réduit, applicable pour l’année considérée  :</a:t>
            </a:r>
          </a:p>
        </p:txBody>
      </p:sp>
    </p:spTree>
    <p:extLst>
      <p:ext uri="{BB962C8B-B14F-4D97-AF65-F5344CB8AC3E}">
        <p14:creationId xmlns:p14="http://schemas.microsoft.com/office/powerpoint/2010/main" val="3039593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F75772-45FC-1950-7906-A1C53EB18479}"/>
              </a:ext>
            </a:extLst>
          </p:cNvPr>
          <p:cNvSpPr>
            <a:spLocks noGrp="1"/>
          </p:cNvSpPr>
          <p:nvPr>
            <p:ph type="body" sz="quarter" idx="10"/>
          </p:nvPr>
        </p:nvSpPr>
        <p:spPr/>
        <p:txBody>
          <a:bodyPr/>
          <a:lstStyle/>
          <a:p>
            <a:r>
              <a:rPr lang="fr-FR" b="1" dirty="0">
                <a:latin typeface="Work Sans Light" pitchFamily="2" charset="0"/>
              </a:rPr>
              <a:t>3. LES QUESTIONS SOULEVÉES PAR L’EXTINCTION PROGRESSIVE DU DISPOSITIF </a:t>
            </a:r>
          </a:p>
        </p:txBody>
      </p:sp>
    </p:spTree>
    <p:extLst>
      <p:ext uri="{BB962C8B-B14F-4D97-AF65-F5344CB8AC3E}">
        <p14:creationId xmlns:p14="http://schemas.microsoft.com/office/powerpoint/2010/main" val="1435617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CDD97C-636C-A9D6-BD38-2203736AC99F}"/>
              </a:ext>
            </a:extLst>
          </p:cNvPr>
          <p:cNvSpPr>
            <a:spLocks noGrp="1"/>
          </p:cNvSpPr>
          <p:nvPr>
            <p:ph type="body" sz="quarter" idx="10"/>
          </p:nvPr>
        </p:nvSpPr>
        <p:spPr>
          <a:xfrm>
            <a:off x="2070100" y="1681163"/>
            <a:ext cx="9523413" cy="3845877"/>
          </a:xfrm>
        </p:spPr>
        <p:txBody>
          <a:bodyPr>
            <a:normAutofit/>
          </a:bodyPr>
          <a:lstStyle/>
          <a:p>
            <a:pPr marL="0" indent="0" algn="just">
              <a:buNone/>
            </a:pPr>
            <a:r>
              <a:rPr lang="fr-FR" dirty="0">
                <a:solidFill>
                  <a:srgbClr val="0A14B4"/>
                </a:solidFill>
                <a:latin typeface="WORK SANS SEMIBOLD ROMAN" pitchFamily="2" charset="77"/>
              </a:rPr>
              <a:t>1. Dans le cadre de l’extinction progressive de la DFS, faut-il à nouveau recueillir le consentement des salariés ?</a:t>
            </a:r>
          </a:p>
          <a:p>
            <a:pPr marL="0" indent="0" algn="just">
              <a:buNone/>
            </a:pPr>
            <a:endParaRPr lang="fr-FR" sz="100" u="sng" dirty="0">
              <a:latin typeface="WORK SANS LIGHT ROMAN" pitchFamily="2" charset="0"/>
            </a:endParaRPr>
          </a:p>
          <a:p>
            <a:pPr marL="0" indent="0" algn="just">
              <a:buNone/>
            </a:pPr>
            <a:r>
              <a:rPr lang="fr-FR" sz="1700" dirty="0">
                <a:solidFill>
                  <a:schemeClr val="tx1"/>
                </a:solidFill>
                <a:latin typeface="WORK SANS LIGHT ROMAN" pitchFamily="2" charset="0"/>
              </a:rPr>
              <a:t>En principe, </a:t>
            </a:r>
            <a:r>
              <a:rPr lang="fr-FR" sz="1700" dirty="0">
                <a:solidFill>
                  <a:srgbClr val="FF0000"/>
                </a:solidFill>
                <a:latin typeface="WORK SANS LIGHT ROMAN" pitchFamily="2" charset="0"/>
              </a:rPr>
              <a:t>NON. </a:t>
            </a:r>
          </a:p>
          <a:p>
            <a:pPr marL="0" indent="0" algn="just">
              <a:buNone/>
            </a:pPr>
            <a:r>
              <a:rPr lang="fr-FR" sz="1700" u="sng" dirty="0">
                <a:solidFill>
                  <a:schemeClr val="tx1"/>
                </a:solidFill>
                <a:latin typeface="WORK SANS LIGHT ROMAN" pitchFamily="2" charset="0"/>
              </a:rPr>
              <a:t>BOSS, frais professionnels, paragraphe n° 2330 :</a:t>
            </a:r>
          </a:p>
          <a:p>
            <a:pPr marL="0" indent="0" algn="just">
              <a:buNone/>
            </a:pPr>
            <a:r>
              <a:rPr lang="fr-FR" sz="1700" b="0" i="1" dirty="0">
                <a:solidFill>
                  <a:schemeClr val="tx1"/>
                </a:solidFill>
                <a:latin typeface="WORK SANS LIGHT ROMAN" pitchFamily="2" charset="0"/>
              </a:rPr>
              <a:t>«</a:t>
            </a:r>
            <a:r>
              <a:rPr lang="fr-FR" sz="1700" i="1" dirty="0">
                <a:solidFill>
                  <a:schemeClr val="tx1"/>
                </a:solidFill>
                <a:latin typeface="WORK SANS LIGHT ROMAN" pitchFamily="2" charset="0"/>
              </a:rPr>
              <a:t> </a:t>
            </a:r>
            <a:r>
              <a:rPr lang="fr-FR" sz="1700" b="0" i="1" dirty="0">
                <a:solidFill>
                  <a:schemeClr val="tx1"/>
                </a:solidFill>
                <a:latin typeface="WORK SANS LIGHT ROMAN" pitchFamily="2" charset="0"/>
              </a:rPr>
              <a:t> </a:t>
            </a:r>
            <a:r>
              <a:rPr lang="fr-FR" sz="1800" b="0" i="1" dirty="0">
                <a:solidFill>
                  <a:srgbClr val="212529"/>
                </a:solidFill>
                <a:latin typeface="WORK SANS LIGHT ROMAN" pitchFamily="2" charset="0"/>
              </a:rPr>
              <a:t>E</a:t>
            </a:r>
            <a:r>
              <a:rPr lang="fr-FR" sz="1800" b="0" i="1" dirty="0">
                <a:solidFill>
                  <a:srgbClr val="212529"/>
                </a:solidFill>
                <a:effectLst/>
                <a:latin typeface="WORK SANS LIGHT ROMAN" pitchFamily="2" charset="0"/>
              </a:rPr>
              <a:t>n vue de faciliter les modalités de gestion des informations concernant les salariés bénéficiaires de ce dispositif en cours d’extinction, par tolérance et pour ces huit seuls secteurs (dont la construction), il est admis </a:t>
            </a:r>
            <a:r>
              <a:rPr lang="fr-FR" sz="1800" i="1" dirty="0">
                <a:solidFill>
                  <a:srgbClr val="212529"/>
                </a:solidFill>
                <a:effectLst/>
                <a:latin typeface="WORK SANS LIGHT ROMAN" pitchFamily="2" charset="0"/>
              </a:rPr>
              <a:t>que le consentement des salariés couvre </a:t>
            </a:r>
            <a:r>
              <a:rPr lang="fr-FR" sz="1800" i="1" u="sng" dirty="0">
                <a:solidFill>
                  <a:srgbClr val="212529"/>
                </a:solidFill>
                <a:effectLst/>
                <a:latin typeface="WORK SANS LIGHT ROMAN" pitchFamily="2" charset="0"/>
              </a:rPr>
              <a:t>la totalité de la période de transition</a:t>
            </a:r>
            <a:r>
              <a:rPr lang="fr-FR" sz="1800" i="1" dirty="0">
                <a:solidFill>
                  <a:srgbClr val="212529"/>
                </a:solidFill>
                <a:effectLst/>
                <a:latin typeface="WORK SANS LIGHT ROMAN" pitchFamily="2" charset="0"/>
              </a:rPr>
              <a:t> dans les conditions suivantes </a:t>
            </a:r>
            <a:r>
              <a:rPr lang="fr-FR" sz="1800" b="0" i="1" dirty="0">
                <a:solidFill>
                  <a:srgbClr val="212529"/>
                </a:solidFill>
                <a:effectLst/>
                <a:latin typeface="WORK SANS LIGHT ROMAN" pitchFamily="2" charset="0"/>
              </a:rPr>
              <a:t>: </a:t>
            </a:r>
          </a:p>
          <a:p>
            <a:pPr marL="0" indent="0" algn="just">
              <a:buNone/>
            </a:pPr>
            <a:r>
              <a:rPr lang="fr-FR" sz="1800" b="0" i="1" dirty="0">
                <a:solidFill>
                  <a:schemeClr val="tx1"/>
                </a:solidFill>
                <a:latin typeface="WORK SANS LIGHT ROMAN" pitchFamily="2" charset="0"/>
              </a:rPr>
              <a:t>Si le consentement des salariés a été recueilli pour une durée </a:t>
            </a:r>
            <a:r>
              <a:rPr lang="fr-FR" sz="1800" b="0" i="1" u="sng" dirty="0">
                <a:solidFill>
                  <a:schemeClr val="tx1"/>
                </a:solidFill>
                <a:latin typeface="WORK SANS LIGHT ROMAN" pitchFamily="2" charset="0"/>
              </a:rPr>
              <a:t>indéterminée</a:t>
            </a:r>
            <a:r>
              <a:rPr lang="fr-FR" sz="1800" b="0" i="1" dirty="0">
                <a:solidFill>
                  <a:schemeClr val="tx1"/>
                </a:solidFill>
                <a:latin typeface="WORK SANS LIGHT ROMAN" pitchFamily="2" charset="0"/>
              </a:rPr>
              <a:t> par l’employeur, il couvre, pour ces salariés, </a:t>
            </a:r>
            <a:r>
              <a:rPr lang="fr-FR" sz="1800" i="1" u="sng" dirty="0">
                <a:solidFill>
                  <a:schemeClr val="tx1"/>
                </a:solidFill>
                <a:latin typeface="WORK SANS LIGHT ROMAN" pitchFamily="2" charset="0"/>
              </a:rPr>
              <a:t>la période restant à courir jusqu’à la suppression du dispositif </a:t>
            </a:r>
            <a:r>
              <a:rPr lang="fr-FR" sz="1800" i="1" dirty="0">
                <a:solidFill>
                  <a:schemeClr val="tx1"/>
                </a:solidFill>
                <a:latin typeface="WORK SANS LIGHT ROMAN" pitchFamily="2" charset="0"/>
              </a:rPr>
              <a:t>».</a:t>
            </a:r>
            <a:endParaRPr lang="fr-FR" sz="1700" b="0" i="1" dirty="0">
              <a:solidFill>
                <a:schemeClr val="tx1"/>
              </a:solidFill>
              <a:effectLst/>
              <a:latin typeface="WORK SANS LIGHT ROMAN" pitchFamily="2" charset="0"/>
            </a:endParaRPr>
          </a:p>
        </p:txBody>
      </p:sp>
      <p:sp>
        <p:nvSpPr>
          <p:cNvPr id="3" name="Espace réservé du texte 2">
            <a:extLst>
              <a:ext uri="{FF2B5EF4-FFF2-40B4-BE49-F238E27FC236}">
                <a16:creationId xmlns:a16="http://schemas.microsoft.com/office/drawing/2014/main" id="{DEB2D93D-9137-2D64-FD13-421FF62E648A}"/>
              </a:ext>
            </a:extLst>
          </p:cNvPr>
          <p:cNvSpPr>
            <a:spLocks noGrp="1"/>
          </p:cNvSpPr>
          <p:nvPr>
            <p:ph type="body" sz="quarter" idx="11"/>
          </p:nvPr>
        </p:nvSpPr>
        <p:spPr/>
        <p:txBody>
          <a:bodyPr/>
          <a:lstStyle/>
          <a:p>
            <a:pPr algn="ctr"/>
            <a:r>
              <a:rPr lang="fr-FR" dirty="0"/>
              <a:t>LES QUESTIONS SOULEVÉES PAR L’EXTINCTION PROGRESSIVE DU DISPOSITIF </a:t>
            </a:r>
          </a:p>
        </p:txBody>
      </p:sp>
      <p:pic>
        <p:nvPicPr>
          <p:cNvPr id="5" name="Graphique 4" descr="Avertissement contour">
            <a:extLst>
              <a:ext uri="{FF2B5EF4-FFF2-40B4-BE49-F238E27FC236}">
                <a16:creationId xmlns:a16="http://schemas.microsoft.com/office/drawing/2014/main" id="{D92645A7-4016-D4C0-7C1D-D12D241560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87600" y="5707964"/>
            <a:ext cx="914400" cy="914400"/>
          </a:xfrm>
          <a:prstGeom prst="rect">
            <a:avLst/>
          </a:prstGeom>
        </p:spPr>
      </p:pic>
      <p:sp>
        <p:nvSpPr>
          <p:cNvPr id="6" name="ZoneTexte 5">
            <a:extLst>
              <a:ext uri="{FF2B5EF4-FFF2-40B4-BE49-F238E27FC236}">
                <a16:creationId xmlns:a16="http://schemas.microsoft.com/office/drawing/2014/main" id="{914ABD49-8BC8-6BDF-CE9A-E6E14443B009}"/>
              </a:ext>
            </a:extLst>
          </p:cNvPr>
          <p:cNvSpPr txBox="1"/>
          <p:nvPr/>
        </p:nvSpPr>
        <p:spPr>
          <a:xfrm>
            <a:off x="3454400" y="5841999"/>
            <a:ext cx="8139112" cy="923330"/>
          </a:xfrm>
          <a:prstGeom prst="rect">
            <a:avLst/>
          </a:prstGeom>
          <a:ln>
            <a:solidFill>
              <a:srgbClr val="CC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fr-FR" dirty="0">
                <a:solidFill>
                  <a:srgbClr val="FF0000"/>
                </a:solidFill>
                <a:latin typeface="WORK SANS LIGHT ROMAN" pitchFamily="2" charset="0"/>
              </a:rPr>
              <a:t>Si le consentement a été recueilli pour une durée déterminée, il doit être à nouveau demandé à l’issue de cette période, et ce jusqu’à la suppression du dispositif. (cf. paragraphe n°</a:t>
            </a:r>
            <a:r>
              <a:rPr lang="fr-FR" dirty="0">
                <a:solidFill>
                  <a:srgbClr val="FF0000"/>
                </a:solidFill>
                <a:latin typeface="WORK SANS LIGHT ROMAN" pitchFamily="2" charset="0"/>
                <a:hlinkClick r:id="rId4"/>
              </a:rPr>
              <a:t>2330</a:t>
            </a:r>
            <a:r>
              <a:rPr lang="fr-FR" dirty="0">
                <a:solidFill>
                  <a:srgbClr val="FF0000"/>
                </a:solidFill>
                <a:latin typeface="WORK SANS LIGHT ROMAN" pitchFamily="2" charset="0"/>
              </a:rPr>
              <a:t>). </a:t>
            </a:r>
          </a:p>
        </p:txBody>
      </p:sp>
    </p:spTree>
    <p:extLst>
      <p:ext uri="{BB962C8B-B14F-4D97-AF65-F5344CB8AC3E}">
        <p14:creationId xmlns:p14="http://schemas.microsoft.com/office/powerpoint/2010/main" val="886905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3F49959-E863-26CD-C55C-404AE74D1357}"/>
              </a:ext>
            </a:extLst>
          </p:cNvPr>
          <p:cNvSpPr>
            <a:spLocks noGrp="1"/>
          </p:cNvSpPr>
          <p:nvPr>
            <p:ph type="body" sz="quarter" idx="10"/>
          </p:nvPr>
        </p:nvSpPr>
        <p:spPr>
          <a:xfrm>
            <a:off x="2070099" y="1560024"/>
            <a:ext cx="9523413" cy="4491037"/>
          </a:xfrm>
        </p:spPr>
        <p:txBody>
          <a:bodyPr/>
          <a:lstStyle/>
          <a:p>
            <a:pPr marL="0" indent="0" algn="just">
              <a:buNone/>
            </a:pPr>
            <a:r>
              <a:rPr lang="fr-FR" dirty="0">
                <a:solidFill>
                  <a:srgbClr val="0A14B4"/>
                </a:solidFill>
                <a:latin typeface="WORK SANS SEMIBOLD ROMAN" pitchFamily="2" charset="77"/>
              </a:rPr>
              <a:t>2. Comment appliquer la DFS aux nouveaux embauchés à compter du 1</a:t>
            </a:r>
            <a:r>
              <a:rPr lang="fr-FR" baseline="30000" dirty="0">
                <a:solidFill>
                  <a:srgbClr val="0A14B4"/>
                </a:solidFill>
                <a:latin typeface="WORK SANS SEMIBOLD ROMAN" pitchFamily="2" charset="77"/>
              </a:rPr>
              <a:t>er</a:t>
            </a:r>
            <a:r>
              <a:rPr lang="fr-FR" dirty="0">
                <a:solidFill>
                  <a:srgbClr val="0A14B4"/>
                </a:solidFill>
                <a:latin typeface="WORK SANS SEMIBOLD ROMAN" pitchFamily="2" charset="77"/>
              </a:rPr>
              <a:t> janvier 2023 ?</a:t>
            </a:r>
          </a:p>
          <a:p>
            <a:endParaRPr lang="fr-FR" dirty="0">
              <a:latin typeface="WORK SANS LIGHT ROMAN" pitchFamily="2" charset="0"/>
            </a:endParaRPr>
          </a:p>
        </p:txBody>
      </p:sp>
      <p:sp>
        <p:nvSpPr>
          <p:cNvPr id="3" name="Espace réservé du texte 2">
            <a:extLst>
              <a:ext uri="{FF2B5EF4-FFF2-40B4-BE49-F238E27FC236}">
                <a16:creationId xmlns:a16="http://schemas.microsoft.com/office/drawing/2014/main" id="{1657BA87-3420-EDC5-C32A-BE86AADCD4C6}"/>
              </a:ext>
            </a:extLst>
          </p:cNvPr>
          <p:cNvSpPr>
            <a:spLocks noGrp="1"/>
          </p:cNvSpPr>
          <p:nvPr>
            <p:ph type="body" sz="quarter" idx="11"/>
          </p:nvPr>
        </p:nvSpPr>
        <p:spPr/>
        <p:txBody>
          <a:bodyPr/>
          <a:lstStyle/>
          <a:p>
            <a:pPr algn="ctr"/>
            <a:r>
              <a:rPr lang="fr-FR" dirty="0"/>
              <a:t>LES QUESTIONS SOULEVÉES PAR L’EXTINCTION PROGRESSIVE DU DISPOSITIF</a:t>
            </a:r>
          </a:p>
        </p:txBody>
      </p:sp>
      <p:sp>
        <p:nvSpPr>
          <p:cNvPr id="4" name="Rectangle : coins arrondis 3">
            <a:extLst>
              <a:ext uri="{FF2B5EF4-FFF2-40B4-BE49-F238E27FC236}">
                <a16:creationId xmlns:a16="http://schemas.microsoft.com/office/drawing/2014/main" id="{BA0EB536-BA75-379B-F37C-E99CBF15A7AA}"/>
              </a:ext>
            </a:extLst>
          </p:cNvPr>
          <p:cNvSpPr/>
          <p:nvPr/>
        </p:nvSpPr>
        <p:spPr>
          <a:xfrm>
            <a:off x="2007473" y="2432568"/>
            <a:ext cx="2111445" cy="2081498"/>
          </a:xfrm>
          <a:prstGeom prst="roundRect">
            <a:avLst/>
          </a:prstGeom>
          <a:solidFill>
            <a:srgbClr val="508DD0">
              <a:alpha val="50000"/>
            </a:srgbClr>
          </a:solidFill>
          <a:ln>
            <a:solidFill>
              <a:srgbClr val="508DD0"/>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600" dirty="0">
                <a:latin typeface="WORK SANS LIGHT ROMAN" pitchFamily="2" charset="0"/>
              </a:rPr>
              <a:t>Accord collectif de travail prévoyant explicitement le recours à la DFS ;</a:t>
            </a:r>
          </a:p>
        </p:txBody>
      </p:sp>
      <p:sp>
        <p:nvSpPr>
          <p:cNvPr id="5" name="Rectangle : coins arrondis 4">
            <a:extLst>
              <a:ext uri="{FF2B5EF4-FFF2-40B4-BE49-F238E27FC236}">
                <a16:creationId xmlns:a16="http://schemas.microsoft.com/office/drawing/2014/main" id="{808CAD19-0340-C67E-8E9A-BCCA5916F938}"/>
              </a:ext>
            </a:extLst>
          </p:cNvPr>
          <p:cNvSpPr/>
          <p:nvPr/>
        </p:nvSpPr>
        <p:spPr>
          <a:xfrm>
            <a:off x="5172904" y="2481089"/>
            <a:ext cx="2111446" cy="2032977"/>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fr-FR" sz="1600" b="1" u="sng" dirty="0">
                <a:latin typeface="WORK SANS LIGHT ROMAN" pitchFamily="2" charset="0"/>
              </a:rPr>
              <a:t>Accord</a:t>
            </a:r>
            <a:r>
              <a:rPr lang="fr-FR" sz="1600" dirty="0">
                <a:latin typeface="WORK SANS LIGHT ROMAN" pitchFamily="2" charset="0"/>
              </a:rPr>
              <a:t> du comité d'entreprise, des délégués du personnel ou du comité social et économique ;</a:t>
            </a:r>
          </a:p>
        </p:txBody>
      </p:sp>
      <p:sp>
        <p:nvSpPr>
          <p:cNvPr id="6" name="Rectangle : coins arrondis 5">
            <a:extLst>
              <a:ext uri="{FF2B5EF4-FFF2-40B4-BE49-F238E27FC236}">
                <a16:creationId xmlns:a16="http://schemas.microsoft.com/office/drawing/2014/main" id="{655275F4-21C6-BBB8-7845-4020CF31851B}"/>
              </a:ext>
            </a:extLst>
          </p:cNvPr>
          <p:cNvSpPr/>
          <p:nvPr/>
        </p:nvSpPr>
        <p:spPr>
          <a:xfrm>
            <a:off x="8533906" y="2456831"/>
            <a:ext cx="3328576" cy="972169"/>
          </a:xfrm>
          <a:prstGeom prst="roundRect">
            <a:avLst/>
          </a:prstGeom>
          <a:solidFill>
            <a:srgbClr val="4ED2CC"/>
          </a:solidFill>
          <a:ln>
            <a:solidFill>
              <a:srgbClr val="4ED2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600" dirty="0">
                <a:solidFill>
                  <a:schemeClr val="accent3"/>
                </a:solidFill>
                <a:latin typeface="WORK SANS LIGHT ROMAN" pitchFamily="2" charset="0"/>
              </a:rPr>
              <a:t>Obtenir le consentement, par tout moyen, du salarié. </a:t>
            </a:r>
          </a:p>
        </p:txBody>
      </p:sp>
      <p:sp>
        <p:nvSpPr>
          <p:cNvPr id="7" name="Ellipse 6">
            <a:extLst>
              <a:ext uri="{FF2B5EF4-FFF2-40B4-BE49-F238E27FC236}">
                <a16:creationId xmlns:a16="http://schemas.microsoft.com/office/drawing/2014/main" id="{0145C5B1-A505-B471-E1D2-50D2E3E95523}"/>
              </a:ext>
            </a:extLst>
          </p:cNvPr>
          <p:cNvSpPr/>
          <p:nvPr/>
        </p:nvSpPr>
        <p:spPr>
          <a:xfrm>
            <a:off x="4248500" y="3219820"/>
            <a:ext cx="771809" cy="5069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latin typeface="WORK SANS LIGHT ROMAN" pitchFamily="2" charset="0"/>
              </a:rPr>
              <a:t>OU</a:t>
            </a:r>
          </a:p>
        </p:txBody>
      </p:sp>
      <p:sp>
        <p:nvSpPr>
          <p:cNvPr id="8" name="Ellipse 7">
            <a:extLst>
              <a:ext uri="{FF2B5EF4-FFF2-40B4-BE49-F238E27FC236}">
                <a16:creationId xmlns:a16="http://schemas.microsoft.com/office/drawing/2014/main" id="{7B7CDDCB-DCC8-47FD-7499-B7CEA7BC589D}"/>
              </a:ext>
            </a:extLst>
          </p:cNvPr>
          <p:cNvSpPr/>
          <p:nvPr/>
        </p:nvSpPr>
        <p:spPr>
          <a:xfrm>
            <a:off x="7371789" y="3173698"/>
            <a:ext cx="1074677" cy="42410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latin typeface="WORK SANS LIGHT ROMAN" pitchFamily="2" charset="0"/>
              </a:rPr>
              <a:t>À défaut</a:t>
            </a:r>
          </a:p>
        </p:txBody>
      </p:sp>
      <p:sp>
        <p:nvSpPr>
          <p:cNvPr id="9" name="Rectangle : coins arrondis 8">
            <a:extLst>
              <a:ext uri="{FF2B5EF4-FFF2-40B4-BE49-F238E27FC236}">
                <a16:creationId xmlns:a16="http://schemas.microsoft.com/office/drawing/2014/main" id="{8DAC32FF-B776-53FF-C894-37B4B7187AB5}"/>
              </a:ext>
            </a:extLst>
          </p:cNvPr>
          <p:cNvSpPr/>
          <p:nvPr/>
        </p:nvSpPr>
        <p:spPr>
          <a:xfrm>
            <a:off x="1855622" y="5071433"/>
            <a:ext cx="6053505" cy="746178"/>
          </a:xfrm>
          <a:prstGeom prst="round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400" b="1" u="sng" dirty="0">
                <a:latin typeface="WORK SANS LIGHT ROMAN" pitchFamily="2" charset="0"/>
              </a:rPr>
              <a:t>L’employeur n’a pas à demander le consentement du salarié.  </a:t>
            </a:r>
            <a:endParaRPr lang="fr-FR" sz="1400" dirty="0">
              <a:latin typeface="WORK SANS LIGHT ROMAN" pitchFamily="2" charset="0"/>
            </a:endParaRPr>
          </a:p>
        </p:txBody>
      </p:sp>
      <p:sp>
        <p:nvSpPr>
          <p:cNvPr id="12" name="Rectangle : coins arrondis 11">
            <a:extLst>
              <a:ext uri="{FF2B5EF4-FFF2-40B4-BE49-F238E27FC236}">
                <a16:creationId xmlns:a16="http://schemas.microsoft.com/office/drawing/2014/main" id="{DBAE4EDC-4A63-9DFB-2F2E-95F3B876D18B}"/>
              </a:ext>
            </a:extLst>
          </p:cNvPr>
          <p:cNvSpPr/>
          <p:nvPr/>
        </p:nvSpPr>
        <p:spPr>
          <a:xfrm>
            <a:off x="7971753" y="3726814"/>
            <a:ext cx="3934449" cy="3032801"/>
          </a:xfrm>
          <a:prstGeom prst="roundRect">
            <a:avLst/>
          </a:prstGeom>
          <a:solidFill>
            <a:srgbClr val="4ED2CC"/>
          </a:solidFill>
          <a:ln>
            <a:solidFill>
              <a:srgbClr val="4ED2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i="0" dirty="0">
                <a:solidFill>
                  <a:schemeClr val="accent3"/>
                </a:solidFill>
                <a:effectLst/>
                <a:latin typeface="WORK SANS LIGHT ROMAN" pitchFamily="2" charset="0"/>
              </a:rPr>
              <a:t>Consentement vaut jusqu’à extinction du dispositif sauf s’il est donné pour une durée déterminée ou que le salarié use de son droit, à tout moment, d’y renoncer (dans ce dernier cas la décision prend effet l’année civile suivante</a:t>
            </a:r>
            <a:r>
              <a:rPr lang="fr-FR" dirty="0">
                <a:solidFill>
                  <a:schemeClr val="accent3"/>
                </a:solidFill>
                <a:latin typeface="WORK SANS LIGHT ROMAN" pitchFamily="2" charset="0"/>
              </a:rPr>
              <a:t>)</a:t>
            </a:r>
            <a:r>
              <a:rPr lang="fr-FR" i="0" dirty="0">
                <a:solidFill>
                  <a:schemeClr val="accent3"/>
                </a:solidFill>
                <a:effectLst/>
                <a:latin typeface="WORK SANS LIGHT ROMAN" pitchFamily="2" charset="0"/>
              </a:rPr>
              <a:t>.</a:t>
            </a:r>
          </a:p>
          <a:p>
            <a:pPr algn="ctr"/>
            <a:r>
              <a:rPr lang="fr-FR" i="0" dirty="0">
                <a:solidFill>
                  <a:schemeClr val="accent3"/>
                </a:solidFill>
                <a:effectLst/>
                <a:latin typeface="WORK SANS LIGHT ROMAN" pitchFamily="2" charset="0"/>
              </a:rPr>
              <a:t>Si le travailleur ne répond pas à cette consultation, son silence vaut accord.</a:t>
            </a:r>
          </a:p>
          <a:p>
            <a:pPr algn="ctr"/>
            <a:endParaRPr lang="fr-FR" b="1" i="0" dirty="0">
              <a:solidFill>
                <a:schemeClr val="accent3"/>
              </a:solidFill>
              <a:effectLst/>
              <a:latin typeface="WORK SANS LIGHT ROMAN" pitchFamily="2" charset="0"/>
            </a:endParaRPr>
          </a:p>
        </p:txBody>
      </p:sp>
      <p:sp>
        <p:nvSpPr>
          <p:cNvPr id="13" name="Flèche : bas 12">
            <a:extLst>
              <a:ext uri="{FF2B5EF4-FFF2-40B4-BE49-F238E27FC236}">
                <a16:creationId xmlns:a16="http://schemas.microsoft.com/office/drawing/2014/main" id="{E5132512-FCCC-C548-BC2F-FCF57585EC95}"/>
              </a:ext>
            </a:extLst>
          </p:cNvPr>
          <p:cNvSpPr/>
          <p:nvPr/>
        </p:nvSpPr>
        <p:spPr>
          <a:xfrm>
            <a:off x="2762499" y="4630364"/>
            <a:ext cx="288182" cy="324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WORK SANS LIGHT ROMAN" pitchFamily="2" charset="0"/>
            </a:endParaRPr>
          </a:p>
        </p:txBody>
      </p:sp>
      <p:sp>
        <p:nvSpPr>
          <p:cNvPr id="14" name="Flèche : bas 13">
            <a:extLst>
              <a:ext uri="{FF2B5EF4-FFF2-40B4-BE49-F238E27FC236}">
                <a16:creationId xmlns:a16="http://schemas.microsoft.com/office/drawing/2014/main" id="{CCF03835-C656-7890-9111-4F58D3310813}"/>
              </a:ext>
            </a:extLst>
          </p:cNvPr>
          <p:cNvSpPr/>
          <p:nvPr/>
        </p:nvSpPr>
        <p:spPr>
          <a:xfrm>
            <a:off x="6084536" y="4630363"/>
            <a:ext cx="288182" cy="324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WORK SANS LIGHT ROMAN" pitchFamily="2" charset="0"/>
            </a:endParaRPr>
          </a:p>
        </p:txBody>
      </p:sp>
      <p:sp>
        <p:nvSpPr>
          <p:cNvPr id="15" name="Flèche : bas 14">
            <a:extLst>
              <a:ext uri="{FF2B5EF4-FFF2-40B4-BE49-F238E27FC236}">
                <a16:creationId xmlns:a16="http://schemas.microsoft.com/office/drawing/2014/main" id="{DE1A3921-0BB0-E9F3-343A-CA237DF335DA}"/>
              </a:ext>
            </a:extLst>
          </p:cNvPr>
          <p:cNvSpPr/>
          <p:nvPr/>
        </p:nvSpPr>
        <p:spPr>
          <a:xfrm>
            <a:off x="10040436" y="3480771"/>
            <a:ext cx="288182" cy="324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WORK SANS LIGHT ROMAN" pitchFamily="2" charset="0"/>
            </a:endParaRPr>
          </a:p>
        </p:txBody>
      </p:sp>
    </p:spTree>
    <p:extLst>
      <p:ext uri="{BB962C8B-B14F-4D97-AF65-F5344CB8AC3E}">
        <p14:creationId xmlns:p14="http://schemas.microsoft.com/office/powerpoint/2010/main" val="1518395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6D10E89-A9EC-8145-3097-DBC7EE72EE0F}"/>
              </a:ext>
            </a:extLst>
          </p:cNvPr>
          <p:cNvSpPr>
            <a:spLocks noGrp="1"/>
          </p:cNvSpPr>
          <p:nvPr>
            <p:ph type="body" sz="quarter" idx="10"/>
          </p:nvPr>
        </p:nvSpPr>
        <p:spPr/>
        <p:txBody>
          <a:bodyPr/>
          <a:lstStyle/>
          <a:p>
            <a:pPr marL="0" indent="0" algn="just">
              <a:buNone/>
            </a:pPr>
            <a:r>
              <a:rPr lang="fr-FR" dirty="0">
                <a:solidFill>
                  <a:srgbClr val="0A14B4"/>
                </a:solidFill>
                <a:latin typeface="WORK SANS SEMIBOLD ROMAN" pitchFamily="2" charset="77"/>
              </a:rPr>
              <a:t>3. Faut-il obligatoirement informer les salariés de la réduction progressive du taux d’abattement ?</a:t>
            </a:r>
          </a:p>
          <a:p>
            <a:endParaRPr lang="fr-FR" dirty="0">
              <a:latin typeface="WORK SANS LIGHT ROMAN" pitchFamily="2" charset="0"/>
            </a:endParaRPr>
          </a:p>
          <a:p>
            <a:pPr algn="just">
              <a:buFont typeface="Wingdings" panose="05000000000000000000" pitchFamily="2" charset="2"/>
              <a:buChar char="§"/>
            </a:pPr>
            <a:r>
              <a:rPr lang="fr-FR" sz="2000" b="0" dirty="0">
                <a:solidFill>
                  <a:schemeClr val="tx1"/>
                </a:solidFill>
                <a:latin typeface="WORK SANS LIGHT ROMAN" pitchFamily="2" charset="0"/>
              </a:rPr>
              <a:t>A notre sens, </a:t>
            </a:r>
            <a:r>
              <a:rPr lang="fr-FR" sz="2000" dirty="0">
                <a:solidFill>
                  <a:srgbClr val="FF0000"/>
                </a:solidFill>
                <a:latin typeface="WORK SANS LIGHT ROMAN" pitchFamily="2" charset="0"/>
              </a:rPr>
              <a:t>NON</a:t>
            </a:r>
            <a:r>
              <a:rPr lang="fr-FR" sz="2000" b="0" dirty="0">
                <a:solidFill>
                  <a:schemeClr val="tx1"/>
                </a:solidFill>
                <a:latin typeface="WORK SANS LIGHT ROMAN" pitchFamily="2" charset="0"/>
              </a:rPr>
              <a:t>.</a:t>
            </a:r>
          </a:p>
          <a:p>
            <a:pPr algn="just">
              <a:buFont typeface="Wingdings" panose="05000000000000000000" pitchFamily="2" charset="2"/>
              <a:buChar char="§"/>
            </a:pPr>
            <a:r>
              <a:rPr lang="fr-FR" sz="2000" b="0" dirty="0">
                <a:solidFill>
                  <a:schemeClr val="tx1"/>
                </a:solidFill>
                <a:latin typeface="WORK SANS LIGHT ROMAN" pitchFamily="2" charset="0"/>
              </a:rPr>
              <a:t>Si le BOSS impose aux employeurs de recueillir le consentement des salariés pour appliquer la DFS, il n’impose pas aux employeurs d’informer les salariés de la réduction progressive du taux d’abattement.</a:t>
            </a:r>
          </a:p>
          <a:p>
            <a:pPr algn="just">
              <a:buFont typeface="Wingdings" panose="05000000000000000000" pitchFamily="2" charset="2"/>
              <a:buChar char="§"/>
            </a:pPr>
            <a:r>
              <a:rPr lang="fr-FR" sz="2000" b="0" dirty="0">
                <a:solidFill>
                  <a:schemeClr val="tx1"/>
                </a:solidFill>
                <a:latin typeface="WORK SANS LIGHT ROMAN" pitchFamily="2" charset="0"/>
              </a:rPr>
              <a:t>L’employeur peut toutefois informer les salariés </a:t>
            </a:r>
            <a:r>
              <a:rPr lang="fr-FR" sz="2000" dirty="0">
                <a:solidFill>
                  <a:schemeClr val="tx1"/>
                </a:solidFill>
                <a:latin typeface="WORK SANS LIGHT ROMAN" pitchFamily="2" charset="0"/>
              </a:rPr>
              <a:t>à titre facultatif </a:t>
            </a:r>
            <a:r>
              <a:rPr lang="fr-FR" sz="2000" b="0" dirty="0">
                <a:solidFill>
                  <a:schemeClr val="tx1"/>
                </a:solidFill>
                <a:latin typeface="WORK SANS LIGHT ROMAN" pitchFamily="2" charset="0"/>
              </a:rPr>
              <a:t>directement (exemples : affichage, information individuelle par tout moyen…) ou indirectement via le CSE.</a:t>
            </a:r>
          </a:p>
          <a:p>
            <a:endParaRPr lang="fr-FR" dirty="0"/>
          </a:p>
        </p:txBody>
      </p:sp>
      <p:sp>
        <p:nvSpPr>
          <p:cNvPr id="3" name="Espace réservé du texte 2">
            <a:extLst>
              <a:ext uri="{FF2B5EF4-FFF2-40B4-BE49-F238E27FC236}">
                <a16:creationId xmlns:a16="http://schemas.microsoft.com/office/drawing/2014/main" id="{D4034469-CB1E-980C-D54A-FE711383F9A0}"/>
              </a:ext>
            </a:extLst>
          </p:cNvPr>
          <p:cNvSpPr>
            <a:spLocks noGrp="1"/>
          </p:cNvSpPr>
          <p:nvPr>
            <p:ph type="body" sz="quarter" idx="11"/>
          </p:nvPr>
        </p:nvSpPr>
        <p:spPr/>
        <p:txBody>
          <a:bodyPr/>
          <a:lstStyle/>
          <a:p>
            <a:pPr algn="ctr"/>
            <a:r>
              <a:rPr lang="fr-FR" dirty="0"/>
              <a:t>LES QUESTIONS SOULEVÉES PAR L’EXTINCTION PROGRESSIVE DU DISPOSITIF</a:t>
            </a:r>
          </a:p>
        </p:txBody>
      </p:sp>
    </p:spTree>
    <p:extLst>
      <p:ext uri="{BB962C8B-B14F-4D97-AF65-F5344CB8AC3E}">
        <p14:creationId xmlns:p14="http://schemas.microsoft.com/office/powerpoint/2010/main" val="223455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6D10E89-A9EC-8145-3097-DBC7EE72EE0F}"/>
              </a:ext>
            </a:extLst>
          </p:cNvPr>
          <p:cNvSpPr>
            <a:spLocks noGrp="1"/>
          </p:cNvSpPr>
          <p:nvPr>
            <p:ph type="body" sz="quarter" idx="10"/>
          </p:nvPr>
        </p:nvSpPr>
        <p:spPr/>
        <p:txBody>
          <a:bodyPr/>
          <a:lstStyle/>
          <a:p>
            <a:pPr marL="0" indent="0" algn="just">
              <a:buNone/>
            </a:pPr>
            <a:r>
              <a:rPr lang="fr-FR" dirty="0">
                <a:solidFill>
                  <a:srgbClr val="0A14B4"/>
                </a:solidFill>
                <a:latin typeface="WORK SANS SEMIBOLD ROMAN" pitchFamily="2" charset="77"/>
              </a:rPr>
              <a:t>4. Peut-on cumuler l’exonération de l’indemnité de transport et l’application de la DFS? </a:t>
            </a:r>
          </a:p>
          <a:p>
            <a:pPr marL="0" indent="0" algn="ctr">
              <a:buNone/>
            </a:pPr>
            <a:endParaRPr lang="fr-FR" u="sng" dirty="0">
              <a:latin typeface="WORK SANS LIGHT ROMAN" pitchFamily="2" charset="0"/>
            </a:endParaRPr>
          </a:p>
          <a:p>
            <a:pPr algn="just"/>
            <a:r>
              <a:rPr lang="fr-FR" sz="2000" dirty="0">
                <a:solidFill>
                  <a:srgbClr val="FF0000"/>
                </a:solidFill>
                <a:latin typeface="WORK SANS LIGHT ROMAN" pitchFamily="2" charset="0"/>
              </a:rPr>
              <a:t>NON. </a:t>
            </a:r>
            <a:r>
              <a:rPr lang="fr-FR" sz="2000" dirty="0">
                <a:solidFill>
                  <a:schemeClr val="tx1"/>
                </a:solidFill>
                <a:latin typeface="WORK SANS LIGHT ROMAN" pitchFamily="2" charset="0"/>
              </a:rPr>
              <a:t>Selon la DSS, </a:t>
            </a:r>
            <a:r>
              <a:rPr lang="fr-FR" sz="2000" b="0" dirty="0">
                <a:solidFill>
                  <a:schemeClr val="tx1"/>
                </a:solidFill>
                <a:latin typeface="WORK SANS LIGHT ROMAN" pitchFamily="2" charset="0"/>
              </a:rPr>
              <a:t>la tolérance relative au cumul de l’application de la DFS et l’exonération des frais professionnels ne concerne </a:t>
            </a:r>
            <a:r>
              <a:rPr lang="fr-FR" sz="2000" dirty="0">
                <a:solidFill>
                  <a:schemeClr val="tx1"/>
                </a:solidFill>
                <a:latin typeface="WORK SANS LIGHT ROMAN" pitchFamily="2" charset="0"/>
              </a:rPr>
              <a:t>que les frais professionnels cités par l’arrêté du 20 décembre 2002</a:t>
            </a:r>
            <a:r>
              <a:rPr lang="fr-FR" sz="2000" b="0" dirty="0">
                <a:solidFill>
                  <a:schemeClr val="tx1"/>
                </a:solidFill>
                <a:latin typeface="WORK SANS LIGHT ROMAN" pitchFamily="2" charset="0"/>
              </a:rPr>
              <a:t>. </a:t>
            </a:r>
          </a:p>
          <a:p>
            <a:pPr algn="just"/>
            <a:endParaRPr lang="fr-FR" sz="2000" b="0" dirty="0">
              <a:solidFill>
                <a:schemeClr val="tx1"/>
              </a:solidFill>
              <a:latin typeface="WORK SANS LIGHT ROMAN" pitchFamily="2" charset="0"/>
            </a:endParaRPr>
          </a:p>
          <a:p>
            <a:pPr algn="just"/>
            <a:r>
              <a:rPr lang="fr-FR" sz="2000" b="0" dirty="0">
                <a:solidFill>
                  <a:schemeClr val="tx1"/>
                </a:solidFill>
                <a:latin typeface="WORK SANS LIGHT ROMAN" pitchFamily="2" charset="0"/>
              </a:rPr>
              <a:t>L’indemnité de transport n’étant pas visée par l’arrêté de 2002, elle doit être réintégrée dans l’assiette avant d’appliquer l’abattement.</a:t>
            </a:r>
          </a:p>
          <a:p>
            <a:endParaRPr lang="fr-FR" dirty="0"/>
          </a:p>
        </p:txBody>
      </p:sp>
      <p:sp>
        <p:nvSpPr>
          <p:cNvPr id="3" name="Espace réservé du texte 2">
            <a:extLst>
              <a:ext uri="{FF2B5EF4-FFF2-40B4-BE49-F238E27FC236}">
                <a16:creationId xmlns:a16="http://schemas.microsoft.com/office/drawing/2014/main" id="{D4034469-CB1E-980C-D54A-FE711383F9A0}"/>
              </a:ext>
            </a:extLst>
          </p:cNvPr>
          <p:cNvSpPr>
            <a:spLocks noGrp="1"/>
          </p:cNvSpPr>
          <p:nvPr>
            <p:ph type="body" sz="quarter" idx="11"/>
          </p:nvPr>
        </p:nvSpPr>
        <p:spPr/>
        <p:txBody>
          <a:bodyPr/>
          <a:lstStyle/>
          <a:p>
            <a:pPr algn="ctr"/>
            <a:r>
              <a:rPr lang="fr-FR" dirty="0"/>
              <a:t>LES QUESTIONS SOULEVÉES PAR L’EXTINCTION PROGRESSIVE DU DISPOSITIF</a:t>
            </a:r>
          </a:p>
        </p:txBody>
      </p:sp>
    </p:spTree>
    <p:extLst>
      <p:ext uri="{BB962C8B-B14F-4D97-AF65-F5344CB8AC3E}">
        <p14:creationId xmlns:p14="http://schemas.microsoft.com/office/powerpoint/2010/main" val="620951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6D10E89-A9EC-8145-3097-DBC7EE72EE0F}"/>
              </a:ext>
            </a:extLst>
          </p:cNvPr>
          <p:cNvSpPr>
            <a:spLocks noGrp="1"/>
          </p:cNvSpPr>
          <p:nvPr>
            <p:ph type="body" sz="quarter" idx="10"/>
          </p:nvPr>
        </p:nvSpPr>
        <p:spPr/>
        <p:txBody>
          <a:bodyPr>
            <a:normAutofit fontScale="92500" lnSpcReduction="20000"/>
          </a:bodyPr>
          <a:lstStyle/>
          <a:p>
            <a:pPr marL="0" indent="0" algn="just">
              <a:buNone/>
            </a:pPr>
            <a:r>
              <a:rPr lang="fr-FR" sz="2600" dirty="0">
                <a:solidFill>
                  <a:srgbClr val="0A14B4"/>
                </a:solidFill>
                <a:latin typeface="WORK SANS SEMIBOLD ROMAN" pitchFamily="2" charset="77"/>
              </a:rPr>
              <a:t>5. Peut-on cumuler l’exonération de l’indemnité de « panier » (= l’indemnité de repas hors des locaux de l’entreprise) et l’application de la DFS? </a:t>
            </a:r>
          </a:p>
          <a:p>
            <a:pPr marL="0" indent="0" algn="ctr">
              <a:buNone/>
            </a:pPr>
            <a:endParaRPr lang="fr-FR" dirty="0">
              <a:latin typeface="WORK SANS LIGHT ROMAN" pitchFamily="2" charset="0"/>
            </a:endParaRPr>
          </a:p>
          <a:p>
            <a:pPr algn="just">
              <a:buFont typeface="Wingdings" panose="05000000000000000000" pitchFamily="2" charset="2"/>
              <a:buChar char="§"/>
            </a:pPr>
            <a:r>
              <a:rPr lang="fr-FR" sz="2000" dirty="0">
                <a:solidFill>
                  <a:srgbClr val="00B050"/>
                </a:solidFill>
                <a:latin typeface="WORK SANS LIGHT ROMAN" pitchFamily="2" charset="0"/>
              </a:rPr>
              <a:t>OUI. </a:t>
            </a:r>
            <a:r>
              <a:rPr lang="fr-FR" sz="2000" b="0" dirty="0">
                <a:solidFill>
                  <a:schemeClr val="tx1"/>
                </a:solidFill>
                <a:latin typeface="WORK SANS LIGHT ROMAN" pitchFamily="2" charset="0"/>
              </a:rPr>
              <a:t>La tolérance relative au cumul de l’application de la DFS et l’exonération des frais professionnels ne concerne </a:t>
            </a:r>
            <a:r>
              <a:rPr lang="fr-FR" sz="2000" dirty="0">
                <a:solidFill>
                  <a:schemeClr val="tx1"/>
                </a:solidFill>
                <a:latin typeface="WORK SANS LIGHT ROMAN" pitchFamily="2" charset="0"/>
              </a:rPr>
              <a:t>que les frais professionnels cités par l’arrêté du 20 décembre 2002</a:t>
            </a:r>
            <a:r>
              <a:rPr lang="fr-FR" sz="2000" b="0" dirty="0">
                <a:solidFill>
                  <a:schemeClr val="tx1"/>
                </a:solidFill>
                <a:latin typeface="WORK SANS LIGHT ROMAN" pitchFamily="2" charset="0"/>
              </a:rPr>
              <a:t>.</a:t>
            </a:r>
          </a:p>
          <a:p>
            <a:pPr marL="0" indent="0" algn="just">
              <a:buNone/>
            </a:pPr>
            <a:r>
              <a:rPr lang="fr-FR" sz="2000" b="0" dirty="0">
                <a:solidFill>
                  <a:schemeClr val="tx1"/>
                </a:solidFill>
                <a:latin typeface="WORK SANS LIGHT ROMAN" pitchFamily="2" charset="0"/>
              </a:rPr>
              <a:t> </a:t>
            </a:r>
          </a:p>
          <a:p>
            <a:pPr algn="just">
              <a:buFont typeface="Wingdings" panose="05000000000000000000" pitchFamily="2" charset="2"/>
              <a:buChar char="§"/>
            </a:pPr>
            <a:r>
              <a:rPr lang="fr-FR" sz="2000" b="0" dirty="0">
                <a:solidFill>
                  <a:schemeClr val="tx1"/>
                </a:solidFill>
                <a:latin typeface="WORK SANS LIGHT ROMAN" pitchFamily="2" charset="0"/>
              </a:rPr>
              <a:t>L’indemnité de repas hors des locaux de l’entreprise est visée à </a:t>
            </a:r>
            <a:r>
              <a:rPr lang="fr-FR" sz="2000" dirty="0">
                <a:solidFill>
                  <a:schemeClr val="tx1"/>
                </a:solidFill>
                <a:latin typeface="WORK SANS LIGHT ROMAN" pitchFamily="2" charset="0"/>
              </a:rPr>
              <a:t>l’article 3, 3° de l’arrêté de 2002</a:t>
            </a:r>
            <a:r>
              <a:rPr lang="fr-FR" sz="2000" b="0" dirty="0">
                <a:solidFill>
                  <a:schemeClr val="tx1"/>
                </a:solidFill>
                <a:latin typeface="WORK SANS LIGHT ROMAN" pitchFamily="2" charset="0"/>
              </a:rPr>
              <a:t>. Elle peut donc être exonérée (dans la limite de 9,90 €, conformément au barème d’exonération applicable en 2023) tout en appliquant la DFS.</a:t>
            </a:r>
          </a:p>
          <a:p>
            <a:pPr marL="0" indent="0" algn="just">
              <a:buNone/>
            </a:pPr>
            <a:endParaRPr lang="fr-FR" sz="2000" b="0" dirty="0">
              <a:solidFill>
                <a:schemeClr val="tx1"/>
              </a:solidFill>
              <a:latin typeface="WORK SANS LIGHT ROMAN" pitchFamily="2" charset="0"/>
            </a:endParaRPr>
          </a:p>
          <a:p>
            <a:pPr algn="just">
              <a:buFont typeface="Wingdings" panose="05000000000000000000" pitchFamily="2" charset="2"/>
              <a:buChar char="§"/>
            </a:pPr>
            <a:r>
              <a:rPr lang="fr-FR" sz="2000" u="sng" dirty="0">
                <a:solidFill>
                  <a:schemeClr val="tx1"/>
                </a:solidFill>
                <a:latin typeface="WORK SANS LIGHT ROMAN" pitchFamily="2" charset="0"/>
              </a:rPr>
              <a:t>A noter </a:t>
            </a:r>
            <a:r>
              <a:rPr lang="fr-FR" sz="2000" b="0" dirty="0">
                <a:solidFill>
                  <a:schemeClr val="tx1"/>
                </a:solidFill>
                <a:latin typeface="WORK SANS LIGHT ROMAN" pitchFamily="2" charset="0"/>
              </a:rPr>
              <a:t>: La fraction de l’indemnité de « panier » excédant 9,90 € doit en toute hypothèse être réintégrée dans l’assiette de cotisations (avant application de l’abattement)</a:t>
            </a:r>
            <a:endParaRPr lang="fr-FR" sz="2000" dirty="0">
              <a:solidFill>
                <a:schemeClr val="tx1"/>
              </a:solidFill>
            </a:endParaRPr>
          </a:p>
        </p:txBody>
      </p:sp>
      <p:sp>
        <p:nvSpPr>
          <p:cNvPr id="3" name="Espace réservé du texte 2">
            <a:extLst>
              <a:ext uri="{FF2B5EF4-FFF2-40B4-BE49-F238E27FC236}">
                <a16:creationId xmlns:a16="http://schemas.microsoft.com/office/drawing/2014/main" id="{D4034469-CB1E-980C-D54A-FE711383F9A0}"/>
              </a:ext>
            </a:extLst>
          </p:cNvPr>
          <p:cNvSpPr>
            <a:spLocks noGrp="1"/>
          </p:cNvSpPr>
          <p:nvPr>
            <p:ph type="body" sz="quarter" idx="11"/>
          </p:nvPr>
        </p:nvSpPr>
        <p:spPr/>
        <p:txBody>
          <a:bodyPr/>
          <a:lstStyle/>
          <a:p>
            <a:pPr algn="ctr"/>
            <a:r>
              <a:rPr lang="fr-FR" dirty="0"/>
              <a:t>LES QUESTIONS SOULEVÉES PAR L’EXTINCTION PROGRESSIVE DU DISPOSITIF</a:t>
            </a:r>
          </a:p>
        </p:txBody>
      </p:sp>
    </p:spTree>
    <p:extLst>
      <p:ext uri="{BB962C8B-B14F-4D97-AF65-F5344CB8AC3E}">
        <p14:creationId xmlns:p14="http://schemas.microsoft.com/office/powerpoint/2010/main" val="2483960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ROMAN" pitchFamily="2" charset="0"/>
              </a:rPr>
              <a:t>1. QU’EST-CE QUE LA DFS </a:t>
            </a:r>
            <a:r>
              <a:rPr lang="fr-FR" b="1" dirty="0">
                <a:latin typeface="Work Sans Light" pitchFamily="2" charset="0"/>
              </a:rPr>
              <a:t>?</a:t>
            </a:r>
            <a:endParaRPr lang="fr-FR" sz="2800" b="1" dirty="0">
              <a:latin typeface="Work Sans Light" pitchFamily="2" charset="0"/>
            </a:endParaRPr>
          </a:p>
        </p:txBody>
      </p:sp>
    </p:spTree>
    <p:extLst>
      <p:ext uri="{BB962C8B-B14F-4D97-AF65-F5344CB8AC3E}">
        <p14:creationId xmlns:p14="http://schemas.microsoft.com/office/powerpoint/2010/main" val="4285268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796A5CD-0490-1F85-79F3-3F56FBCED22F}"/>
              </a:ext>
            </a:extLst>
          </p:cNvPr>
          <p:cNvSpPr>
            <a:spLocks noGrp="1"/>
          </p:cNvSpPr>
          <p:nvPr>
            <p:ph type="body" sz="quarter" idx="10"/>
          </p:nvPr>
        </p:nvSpPr>
        <p:spPr/>
        <p:txBody>
          <a:bodyPr/>
          <a:lstStyle/>
          <a:p>
            <a:pPr marL="0" indent="0" algn="just">
              <a:buNone/>
            </a:pPr>
            <a:r>
              <a:rPr lang="fr-FR" dirty="0">
                <a:solidFill>
                  <a:srgbClr val="0A14B4"/>
                </a:solidFill>
                <a:latin typeface="WORK SANS SEMIBOLD ROMAN" pitchFamily="2" charset="77"/>
              </a:rPr>
              <a:t>6. Comment mettre fin à la DFS ? (1/2) </a:t>
            </a:r>
          </a:p>
          <a:p>
            <a:endParaRPr lang="fr-FR" dirty="0"/>
          </a:p>
        </p:txBody>
      </p:sp>
      <p:sp>
        <p:nvSpPr>
          <p:cNvPr id="3" name="Espace réservé du texte 2">
            <a:extLst>
              <a:ext uri="{FF2B5EF4-FFF2-40B4-BE49-F238E27FC236}">
                <a16:creationId xmlns:a16="http://schemas.microsoft.com/office/drawing/2014/main" id="{64CE25C2-9595-317F-D365-8C6F83C7D849}"/>
              </a:ext>
            </a:extLst>
          </p:cNvPr>
          <p:cNvSpPr>
            <a:spLocks noGrp="1"/>
          </p:cNvSpPr>
          <p:nvPr>
            <p:ph type="body" sz="quarter" idx="11"/>
          </p:nvPr>
        </p:nvSpPr>
        <p:spPr/>
        <p:txBody>
          <a:bodyPr/>
          <a:lstStyle/>
          <a:p>
            <a:pPr algn="ctr"/>
            <a:r>
              <a:rPr lang="fr-FR" dirty="0"/>
              <a:t>LES QUESTIONS SOULEVÉES PAR L’EXTINCTION PROGRESSIVE DU DISPOSITIF </a:t>
            </a:r>
          </a:p>
        </p:txBody>
      </p:sp>
      <p:graphicFrame>
        <p:nvGraphicFramePr>
          <p:cNvPr id="4" name="Tableau 4">
            <a:extLst>
              <a:ext uri="{FF2B5EF4-FFF2-40B4-BE49-F238E27FC236}">
                <a16:creationId xmlns:a16="http://schemas.microsoft.com/office/drawing/2014/main" id="{FE42A229-7124-F44B-A448-72A9A2F99262}"/>
              </a:ext>
            </a:extLst>
          </p:cNvPr>
          <p:cNvGraphicFramePr>
            <a:graphicFrameLocks noGrp="1"/>
          </p:cNvGraphicFramePr>
          <p:nvPr>
            <p:extLst>
              <p:ext uri="{D42A27DB-BD31-4B8C-83A1-F6EECF244321}">
                <p14:modId xmlns:p14="http://schemas.microsoft.com/office/powerpoint/2010/main" val="378630008"/>
              </p:ext>
            </p:extLst>
          </p:nvPr>
        </p:nvGraphicFramePr>
        <p:xfrm>
          <a:off x="1760724" y="2196691"/>
          <a:ext cx="10142162" cy="4205715"/>
        </p:xfrm>
        <a:graphic>
          <a:graphicData uri="http://schemas.openxmlformats.org/drawingml/2006/table">
            <a:tbl>
              <a:tblPr firstRow="1" bandRow="1">
                <a:tableStyleId>{5C22544A-7EE6-4342-B048-85BDC9FD1C3A}</a:tableStyleId>
              </a:tblPr>
              <a:tblGrid>
                <a:gridCol w="3720034">
                  <a:extLst>
                    <a:ext uri="{9D8B030D-6E8A-4147-A177-3AD203B41FA5}">
                      <a16:colId xmlns:a16="http://schemas.microsoft.com/office/drawing/2014/main" val="2227681595"/>
                    </a:ext>
                  </a:extLst>
                </a:gridCol>
                <a:gridCol w="6422128">
                  <a:extLst>
                    <a:ext uri="{9D8B030D-6E8A-4147-A177-3AD203B41FA5}">
                      <a16:colId xmlns:a16="http://schemas.microsoft.com/office/drawing/2014/main" val="3228280204"/>
                    </a:ext>
                  </a:extLst>
                </a:gridCol>
              </a:tblGrid>
              <a:tr h="365235">
                <a:tc>
                  <a:txBody>
                    <a:bodyPr/>
                    <a:lstStyle/>
                    <a:p>
                      <a:pPr algn="ctr"/>
                      <a:r>
                        <a:rPr lang="fr-FR" sz="1400" dirty="0">
                          <a:latin typeface="WORK SANS LIGHT ROMAN" pitchFamily="2" charset="0"/>
                        </a:rPr>
                        <a:t>MODALITÉS DE MISE EN PLACE</a:t>
                      </a:r>
                    </a:p>
                  </a:txBody>
                  <a:tcPr/>
                </a:tc>
                <a:tc>
                  <a:txBody>
                    <a:bodyPr/>
                    <a:lstStyle/>
                    <a:p>
                      <a:pPr algn="ctr"/>
                      <a:r>
                        <a:rPr lang="fr-FR" sz="1400" b="1" kern="1200" dirty="0">
                          <a:solidFill>
                            <a:schemeClr val="lt1"/>
                          </a:solidFill>
                          <a:effectLst/>
                          <a:latin typeface="WORK SANS LIGHT ROMAN" pitchFamily="2" charset="0"/>
                          <a:ea typeface="+mn-ea"/>
                          <a:cs typeface="+mn-cs"/>
                        </a:rPr>
                        <a:t>MODALITÉS D’ABANDON DE LA DFS</a:t>
                      </a:r>
                      <a:endParaRPr lang="fr-FR" sz="1400" dirty="0">
                        <a:latin typeface="WORK SANS LIGHT ROMAN" pitchFamily="2" charset="0"/>
                      </a:endParaRPr>
                    </a:p>
                  </a:txBody>
                  <a:tcPr/>
                </a:tc>
                <a:extLst>
                  <a:ext uri="{0D108BD9-81ED-4DB2-BD59-A6C34878D82A}">
                    <a16:rowId xmlns:a16="http://schemas.microsoft.com/office/drawing/2014/main" val="1897774053"/>
                  </a:ext>
                </a:extLst>
              </a:tr>
              <a:tr h="320040">
                <a:tc rowSpan="2">
                  <a:txBody>
                    <a:bodyPr/>
                    <a:lstStyle/>
                    <a:p>
                      <a:pPr algn="ctr"/>
                      <a:r>
                        <a:rPr lang="fr-FR" b="1" dirty="0">
                          <a:latin typeface="WORK SANS LIGHT ROMAN" pitchFamily="2" charset="0"/>
                        </a:rPr>
                        <a:t>Accord collectif d’entreprise, d’établissement ou de groupe</a:t>
                      </a:r>
                    </a:p>
                  </a:txBody>
                  <a:tcPr anchor="ctr"/>
                </a:tc>
                <a:tc>
                  <a:txBody>
                    <a:bodyPr/>
                    <a:lstStyle/>
                    <a:p>
                      <a:r>
                        <a:rPr lang="fr-FR" b="1" u="sng" dirty="0">
                          <a:latin typeface="WORK SANS LIGHT ROMAN" pitchFamily="2" charset="0"/>
                        </a:rPr>
                        <a:t>Hypothèse n°1 :</a:t>
                      </a:r>
                      <a:r>
                        <a:rPr lang="fr-FR" b="1" u="none" dirty="0">
                          <a:latin typeface="WORK SANS LIGHT ROMAN" pitchFamily="2" charset="0"/>
                        </a:rPr>
                        <a:t> </a:t>
                      </a:r>
                      <a:r>
                        <a:rPr lang="fr-FR" dirty="0">
                          <a:latin typeface="WORK SANS LIGHT ROMAN" pitchFamily="2" charset="0"/>
                        </a:rPr>
                        <a:t>l’accord collectif mettant en place la DFS n’est pas limité à ce seul sujet et contient d’autres dispositions (ex: rémunération, à des primes, etc…)</a:t>
                      </a:r>
                    </a:p>
                    <a:p>
                      <a:r>
                        <a:rPr lang="fr-FR" dirty="0">
                          <a:latin typeface="WORK SANS LIGHT ROMAN" pitchFamily="2" charset="0"/>
                          <a:sym typeface="Wingdings" panose="05000000000000000000" pitchFamily="2" charset="2"/>
                        </a:rPr>
                        <a:t> Procédure de révision</a:t>
                      </a:r>
                      <a:endParaRPr lang="fr-FR" dirty="0">
                        <a:latin typeface="WORK SANS LIGHT ROMAN" pitchFamily="2" charset="0"/>
                      </a:endParaRPr>
                    </a:p>
                  </a:txBody>
                  <a:tcPr/>
                </a:tc>
                <a:extLst>
                  <a:ext uri="{0D108BD9-81ED-4DB2-BD59-A6C34878D82A}">
                    <a16:rowId xmlns:a16="http://schemas.microsoft.com/office/drawing/2014/main" val="3812132664"/>
                  </a:ext>
                </a:extLst>
              </a:tr>
              <a:tr h="320040">
                <a:tc vMerge="1">
                  <a:txBody>
                    <a:bodyPr/>
                    <a:lstStyle/>
                    <a:p>
                      <a:endParaRPr lang="fr-FR"/>
                    </a:p>
                  </a:txBody>
                  <a:tcPr/>
                </a:tc>
                <a:tc>
                  <a:txBody>
                    <a:bodyPr/>
                    <a:lstStyle/>
                    <a:p>
                      <a:r>
                        <a:rPr lang="fr-FR" b="1" u="sng" dirty="0">
                          <a:latin typeface="WORK SANS LIGHT ROMAN" pitchFamily="2" charset="0"/>
                        </a:rPr>
                        <a:t>Hypothèse n°2 :</a:t>
                      </a:r>
                      <a:r>
                        <a:rPr lang="fr-FR" b="1" u="none" dirty="0">
                          <a:latin typeface="WORK SANS LIGHT ROMAN" pitchFamily="2" charset="0"/>
                        </a:rPr>
                        <a:t> </a:t>
                      </a:r>
                      <a:r>
                        <a:rPr lang="fr-FR" dirty="0">
                          <a:latin typeface="WORK SANS LIGHT ROMAN" pitchFamily="2" charset="0"/>
                        </a:rPr>
                        <a:t>l’accord collectif n’a pour objet que la mise en place de la DFS. </a:t>
                      </a:r>
                    </a:p>
                    <a:p>
                      <a:r>
                        <a:rPr lang="fr-FR" dirty="0">
                          <a:latin typeface="WORK SANS LIGHT ROMAN" pitchFamily="2" charset="0"/>
                          <a:sym typeface="Wingdings" panose="05000000000000000000" pitchFamily="2" charset="2"/>
                        </a:rPr>
                        <a:t> Procédure de dénonciation</a:t>
                      </a:r>
                      <a:endParaRPr lang="fr-FR" dirty="0">
                        <a:latin typeface="WORK SANS LIGHT ROMAN" pitchFamily="2" charset="0"/>
                      </a:endParaRPr>
                    </a:p>
                  </a:txBody>
                  <a:tcPr/>
                </a:tc>
                <a:extLst>
                  <a:ext uri="{0D108BD9-81ED-4DB2-BD59-A6C34878D82A}">
                    <a16:rowId xmlns:a16="http://schemas.microsoft.com/office/drawing/2014/main" val="1856147394"/>
                  </a:ext>
                </a:extLst>
              </a:tr>
              <a:tr h="539642">
                <a:tc>
                  <a:txBody>
                    <a:bodyPr/>
                    <a:lstStyle/>
                    <a:p>
                      <a:pPr algn="ctr"/>
                      <a:r>
                        <a:rPr lang="fr-FR" sz="1800" b="1" kern="1200" dirty="0">
                          <a:solidFill>
                            <a:schemeClr val="dk1"/>
                          </a:solidFill>
                          <a:latin typeface="WORK SANS LIGHT ROMAN" pitchFamily="2" charset="0"/>
                          <a:ea typeface="+mn-ea"/>
                          <a:cs typeface="+mn-cs"/>
                        </a:rPr>
                        <a:t>Accord du comité d’entreprise (CE), des délégués du personnel (DP) ou du comité social et économique (CSE) </a:t>
                      </a:r>
                    </a:p>
                    <a:p>
                      <a:r>
                        <a:rPr lang="fr-FR" sz="1800" kern="1200" dirty="0">
                          <a:solidFill>
                            <a:schemeClr val="dk1"/>
                          </a:solidFill>
                          <a:effectLst/>
                          <a:latin typeface="+mn-lt"/>
                          <a:ea typeface="+mn-ea"/>
                          <a:cs typeface="+mn-cs"/>
                        </a:rPr>
                        <a:t> </a:t>
                      </a:r>
                      <a:endParaRPr lang="fr-FR" dirty="0"/>
                    </a:p>
                  </a:txBody>
                  <a:tcPr anchor="ctr"/>
                </a:tc>
                <a:tc>
                  <a:txBody>
                    <a:bodyPr/>
                    <a:lstStyle/>
                    <a:p>
                      <a:pPr algn="just"/>
                      <a:r>
                        <a:rPr lang="fr-FR" sz="1800" kern="1200" dirty="0">
                          <a:solidFill>
                            <a:schemeClr val="dk1"/>
                          </a:solidFill>
                          <a:latin typeface="WORK SANS LIGHT ROMAN" pitchFamily="2" charset="0"/>
                          <a:ea typeface="+mn-ea"/>
                          <a:cs typeface="+mn-cs"/>
                        </a:rPr>
                        <a:t>En l’absence de règles spécifiques, il convient d’appliquer le principe de parallélisme des formes qui implique une correspondance des formes entre l’acte qui crée un état de droit et celui qui y met fin. </a:t>
                      </a:r>
                    </a:p>
                    <a:p>
                      <a:pPr algn="just"/>
                      <a:r>
                        <a:rPr lang="fr-FR" sz="1800" kern="1200" dirty="0">
                          <a:solidFill>
                            <a:schemeClr val="dk1"/>
                          </a:solidFill>
                          <a:latin typeface="WORK SANS LIGHT ROMAN" pitchFamily="2" charset="0"/>
                          <a:ea typeface="+mn-ea"/>
                          <a:cs typeface="+mn-cs"/>
                          <a:sym typeface="Wingdings" panose="05000000000000000000" pitchFamily="2" charset="2"/>
                        </a:rPr>
                        <a:t> L</a:t>
                      </a:r>
                      <a:r>
                        <a:rPr lang="fr-FR" sz="1800" kern="1200" dirty="0">
                          <a:solidFill>
                            <a:schemeClr val="dk1"/>
                          </a:solidFill>
                          <a:latin typeface="WORK SANS LIGHT ROMAN" pitchFamily="2" charset="0"/>
                          <a:ea typeface="+mn-ea"/>
                          <a:cs typeface="+mn-cs"/>
                        </a:rPr>
                        <a:t>’employeur doit donc consulter le CSE sur sa décision d’y mettre fin. Elle s’appliquera pour l’année suivante,</a:t>
                      </a:r>
                    </a:p>
                  </a:txBody>
                  <a:tcPr/>
                </a:tc>
                <a:extLst>
                  <a:ext uri="{0D108BD9-81ED-4DB2-BD59-A6C34878D82A}">
                    <a16:rowId xmlns:a16="http://schemas.microsoft.com/office/drawing/2014/main" val="2094662394"/>
                  </a:ext>
                </a:extLst>
              </a:tr>
            </a:tbl>
          </a:graphicData>
        </a:graphic>
      </p:graphicFrame>
    </p:spTree>
    <p:extLst>
      <p:ext uri="{BB962C8B-B14F-4D97-AF65-F5344CB8AC3E}">
        <p14:creationId xmlns:p14="http://schemas.microsoft.com/office/powerpoint/2010/main" val="49690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796A5CD-0490-1F85-79F3-3F56FBCED22F}"/>
              </a:ext>
            </a:extLst>
          </p:cNvPr>
          <p:cNvSpPr>
            <a:spLocks noGrp="1"/>
          </p:cNvSpPr>
          <p:nvPr>
            <p:ph type="body" sz="quarter" idx="10"/>
          </p:nvPr>
        </p:nvSpPr>
        <p:spPr/>
        <p:txBody>
          <a:bodyPr/>
          <a:lstStyle/>
          <a:p>
            <a:r>
              <a:rPr lang="fr-FR" dirty="0">
                <a:solidFill>
                  <a:srgbClr val="0A14B4"/>
                </a:solidFill>
                <a:latin typeface="WORK SANS SEMIBOLD ROMAN" pitchFamily="2" charset="77"/>
              </a:rPr>
              <a:t>6</a:t>
            </a:r>
            <a:r>
              <a:rPr lang="fr-FR" sz="2400" dirty="0">
                <a:solidFill>
                  <a:srgbClr val="0A14B4"/>
                </a:solidFill>
                <a:latin typeface="WORK SANS SEMIBOLD ROMAN" pitchFamily="2" charset="77"/>
              </a:rPr>
              <a:t>. Comment mettre fin à la DFS ? (2/2) </a:t>
            </a:r>
          </a:p>
          <a:p>
            <a:endParaRPr lang="fr-FR" dirty="0"/>
          </a:p>
        </p:txBody>
      </p:sp>
      <p:sp>
        <p:nvSpPr>
          <p:cNvPr id="3" name="Espace réservé du texte 2">
            <a:extLst>
              <a:ext uri="{FF2B5EF4-FFF2-40B4-BE49-F238E27FC236}">
                <a16:creationId xmlns:a16="http://schemas.microsoft.com/office/drawing/2014/main" id="{64CE25C2-9595-317F-D365-8C6F83C7D849}"/>
              </a:ext>
            </a:extLst>
          </p:cNvPr>
          <p:cNvSpPr>
            <a:spLocks noGrp="1"/>
          </p:cNvSpPr>
          <p:nvPr>
            <p:ph type="body" sz="quarter" idx="11"/>
          </p:nvPr>
        </p:nvSpPr>
        <p:spPr/>
        <p:txBody>
          <a:bodyPr/>
          <a:lstStyle/>
          <a:p>
            <a:pPr algn="ctr"/>
            <a:r>
              <a:rPr lang="fr-FR" dirty="0"/>
              <a:t>LES QUESTIONS SOULEVÉES PAR L’EXTINCTION PROGRESSIVE DU DISPOSITIF </a:t>
            </a:r>
          </a:p>
        </p:txBody>
      </p:sp>
      <p:graphicFrame>
        <p:nvGraphicFramePr>
          <p:cNvPr id="4" name="Tableau 4">
            <a:extLst>
              <a:ext uri="{FF2B5EF4-FFF2-40B4-BE49-F238E27FC236}">
                <a16:creationId xmlns:a16="http://schemas.microsoft.com/office/drawing/2014/main" id="{FE42A229-7124-F44B-A448-72A9A2F99262}"/>
              </a:ext>
            </a:extLst>
          </p:cNvPr>
          <p:cNvGraphicFramePr>
            <a:graphicFrameLocks noGrp="1"/>
          </p:cNvGraphicFramePr>
          <p:nvPr>
            <p:extLst>
              <p:ext uri="{D42A27DB-BD31-4B8C-83A1-F6EECF244321}">
                <p14:modId xmlns:p14="http://schemas.microsoft.com/office/powerpoint/2010/main" val="4186575770"/>
              </p:ext>
            </p:extLst>
          </p:nvPr>
        </p:nvGraphicFramePr>
        <p:xfrm>
          <a:off x="1760724" y="2115695"/>
          <a:ext cx="10142162" cy="4053315"/>
        </p:xfrm>
        <a:graphic>
          <a:graphicData uri="http://schemas.openxmlformats.org/drawingml/2006/table">
            <a:tbl>
              <a:tblPr firstRow="1" bandRow="1">
                <a:tableStyleId>{5C22544A-7EE6-4342-B048-85BDC9FD1C3A}</a:tableStyleId>
              </a:tblPr>
              <a:tblGrid>
                <a:gridCol w="3720034">
                  <a:extLst>
                    <a:ext uri="{9D8B030D-6E8A-4147-A177-3AD203B41FA5}">
                      <a16:colId xmlns:a16="http://schemas.microsoft.com/office/drawing/2014/main" val="2227681595"/>
                    </a:ext>
                  </a:extLst>
                </a:gridCol>
                <a:gridCol w="6422128">
                  <a:extLst>
                    <a:ext uri="{9D8B030D-6E8A-4147-A177-3AD203B41FA5}">
                      <a16:colId xmlns:a16="http://schemas.microsoft.com/office/drawing/2014/main" val="3228280204"/>
                    </a:ext>
                  </a:extLst>
                </a:gridCol>
              </a:tblGrid>
              <a:tr h="365235">
                <a:tc>
                  <a:txBody>
                    <a:bodyPr/>
                    <a:lstStyle/>
                    <a:p>
                      <a:pPr algn="ctr"/>
                      <a:r>
                        <a:rPr lang="fr-FR" sz="1400" dirty="0">
                          <a:latin typeface="WORK SANS LIGHT ROMAN" pitchFamily="2" charset="0"/>
                        </a:rPr>
                        <a:t>MODALITÉS DE MISE EN PLACE</a:t>
                      </a:r>
                    </a:p>
                  </a:txBody>
                  <a:tcPr/>
                </a:tc>
                <a:tc>
                  <a:txBody>
                    <a:bodyPr/>
                    <a:lstStyle/>
                    <a:p>
                      <a:pPr algn="ctr"/>
                      <a:r>
                        <a:rPr lang="fr-FR" sz="1400" b="1" kern="1200" dirty="0">
                          <a:solidFill>
                            <a:schemeClr val="lt1"/>
                          </a:solidFill>
                          <a:effectLst/>
                          <a:latin typeface="WORK SANS LIGHT ROMAN" pitchFamily="2" charset="0"/>
                          <a:ea typeface="+mn-ea"/>
                          <a:cs typeface="+mn-cs"/>
                        </a:rPr>
                        <a:t>MODALITÉS D’ABANDON DE LA DFS</a:t>
                      </a:r>
                      <a:endParaRPr lang="fr-FR" sz="1400" dirty="0">
                        <a:latin typeface="WORK SANS LIGHT ROMAN" pitchFamily="2" charset="0"/>
                      </a:endParaRPr>
                    </a:p>
                  </a:txBody>
                  <a:tcPr/>
                </a:tc>
                <a:extLst>
                  <a:ext uri="{0D108BD9-81ED-4DB2-BD59-A6C34878D82A}">
                    <a16:rowId xmlns:a16="http://schemas.microsoft.com/office/drawing/2014/main" val="1897774053"/>
                  </a:ext>
                </a:extLst>
              </a:tr>
              <a:tr h="269821">
                <a:tc rowSpan="2">
                  <a:txBody>
                    <a:bodyPr/>
                    <a:lstStyle/>
                    <a:p>
                      <a:pPr algn="ctr"/>
                      <a:r>
                        <a:rPr lang="fr-FR" sz="1600" b="1" kern="1200" dirty="0">
                          <a:solidFill>
                            <a:schemeClr val="dk1"/>
                          </a:solidFill>
                          <a:latin typeface="WORK SANS LIGHT ROMAN" pitchFamily="2" charset="0"/>
                          <a:ea typeface="+mn-ea"/>
                          <a:cs typeface="+mn-cs"/>
                        </a:rPr>
                        <a:t>Contrat de travail </a:t>
                      </a:r>
                    </a:p>
                  </a:txBody>
                  <a:tcPr anchor="ctr"/>
                </a:tc>
                <a:tc>
                  <a:txBody>
                    <a:bodyPr/>
                    <a:lstStyle/>
                    <a:p>
                      <a:pPr marL="0" algn="just" defTabSz="914400" rtl="0" eaLnBrk="1" latinLnBrk="0" hangingPunct="1"/>
                      <a:r>
                        <a:rPr lang="fr-FR" sz="1600" b="1" u="sng" kern="1200" dirty="0">
                          <a:solidFill>
                            <a:schemeClr val="dk1"/>
                          </a:solidFill>
                          <a:latin typeface="WORK SANS LIGHT ROMAN" pitchFamily="2" charset="0"/>
                          <a:ea typeface="+mn-ea"/>
                          <a:cs typeface="+mn-cs"/>
                        </a:rPr>
                        <a:t>Hypothèse n°1 :</a:t>
                      </a:r>
                      <a:r>
                        <a:rPr lang="fr-FR" sz="1600" b="1" u="none" kern="1200" dirty="0">
                          <a:solidFill>
                            <a:schemeClr val="dk1"/>
                          </a:solidFill>
                          <a:latin typeface="WORK SANS LIGHT ROMAN" pitchFamily="2" charset="0"/>
                          <a:ea typeface="+mn-ea"/>
                          <a:cs typeface="+mn-cs"/>
                        </a:rPr>
                        <a:t> </a:t>
                      </a:r>
                      <a:r>
                        <a:rPr lang="fr-FR" sz="1600" kern="1200" dirty="0">
                          <a:solidFill>
                            <a:schemeClr val="dk1"/>
                          </a:solidFill>
                          <a:latin typeface="WORK SANS LIGHT ROMAN" pitchFamily="2" charset="0"/>
                          <a:ea typeface="+mn-ea"/>
                          <a:cs typeface="+mn-cs"/>
                        </a:rPr>
                        <a:t>la clause insérée dans le contrat de travail (ou l’avenant) donne simplement la possibilité à l’employeur d’appliquer la DFS.</a:t>
                      </a:r>
                    </a:p>
                    <a:p>
                      <a:pPr marL="0" algn="just" defTabSz="914400" rtl="0" eaLnBrk="1" latinLnBrk="0" hangingPunct="1"/>
                      <a:r>
                        <a:rPr lang="fr-FR" sz="1600" kern="1200" dirty="0">
                          <a:solidFill>
                            <a:schemeClr val="dk1"/>
                          </a:solidFill>
                          <a:latin typeface="WORK SANS LIGHT ROMAN" pitchFamily="2" charset="0"/>
                          <a:ea typeface="+mn-ea"/>
                          <a:cs typeface="+mn-cs"/>
                          <a:sym typeface="Wingdings" panose="05000000000000000000" pitchFamily="2" charset="2"/>
                        </a:rPr>
                        <a:t> Il faut suivre la procédure correspondant au mode de mise en place choisi (réviser ou dénoncer l’accord ; consulter le CSE ou demander l’accord du salarié). En revanche, il n’a pas l’obligation de signer un avenant au salarié.</a:t>
                      </a:r>
                      <a:endParaRPr lang="fr-FR" sz="1600" kern="1200" dirty="0">
                        <a:solidFill>
                          <a:schemeClr val="dk1"/>
                        </a:solidFill>
                        <a:latin typeface="WORK SANS LIGHT ROMAN" pitchFamily="2" charset="0"/>
                        <a:ea typeface="+mn-ea"/>
                        <a:cs typeface="+mn-cs"/>
                      </a:endParaRPr>
                    </a:p>
                  </a:txBody>
                  <a:tcPr/>
                </a:tc>
                <a:extLst>
                  <a:ext uri="{0D108BD9-81ED-4DB2-BD59-A6C34878D82A}">
                    <a16:rowId xmlns:a16="http://schemas.microsoft.com/office/drawing/2014/main" val="2384416774"/>
                  </a:ext>
                </a:extLst>
              </a:tr>
              <a:tr h="269821">
                <a:tc vMerge="1">
                  <a:txBody>
                    <a:bodyPr/>
                    <a:lstStyle/>
                    <a:p>
                      <a:endParaRPr lang="fr-F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b="1" u="sng" kern="1200" dirty="0">
                          <a:solidFill>
                            <a:schemeClr val="dk1"/>
                          </a:solidFill>
                          <a:latin typeface="WORK SANS LIGHT ROMAN" pitchFamily="2" charset="0"/>
                          <a:ea typeface="+mn-ea"/>
                          <a:cs typeface="+mn-cs"/>
                        </a:rPr>
                        <a:t>Hypothèse n°2 : </a:t>
                      </a:r>
                      <a:r>
                        <a:rPr lang="fr-FR" sz="1600" kern="1200" dirty="0">
                          <a:solidFill>
                            <a:schemeClr val="dk1"/>
                          </a:solidFill>
                          <a:latin typeface="WORK SANS LIGHT ROMAN" pitchFamily="2" charset="0"/>
                          <a:ea typeface="+mn-ea"/>
                          <a:cs typeface="+mn-cs"/>
                        </a:rPr>
                        <a:t>la clause insérée dans le contrat de travail (ou l’avenant) impose l’application de la DFS. </a:t>
                      </a:r>
                    </a:p>
                    <a:p>
                      <a:r>
                        <a:rPr lang="fr-FR" sz="1600" dirty="0">
                          <a:latin typeface="WORK SANS LIGHT ROMAN" pitchFamily="2" charset="0"/>
                          <a:sym typeface="Wingdings" panose="05000000000000000000" pitchFamily="2" charset="2"/>
                        </a:rPr>
                        <a:t> </a:t>
                      </a:r>
                      <a:r>
                        <a:rPr lang="fr-FR" sz="1600" kern="1200" dirty="0">
                          <a:solidFill>
                            <a:schemeClr val="dk1"/>
                          </a:solidFill>
                          <a:latin typeface="WORK SANS LIGHT ROMAN" pitchFamily="2" charset="0"/>
                          <a:ea typeface="+mn-ea"/>
                          <a:cs typeface="+mn-cs"/>
                          <a:sym typeface="Wingdings" panose="05000000000000000000" pitchFamily="2" charset="2"/>
                        </a:rPr>
                        <a:t>Accord du salarié dans un avenant avec le risque que le salarié refuse. </a:t>
                      </a:r>
                      <a:endParaRPr lang="fr-FR" sz="1600" kern="1200" dirty="0">
                        <a:solidFill>
                          <a:schemeClr val="dk1"/>
                        </a:solidFill>
                        <a:latin typeface="WORK SANS LIGHT ROMAN" pitchFamily="2" charset="0"/>
                        <a:ea typeface="+mn-ea"/>
                        <a:cs typeface="+mn-cs"/>
                      </a:endParaRPr>
                    </a:p>
                  </a:txBody>
                  <a:tcPr/>
                </a:tc>
                <a:extLst>
                  <a:ext uri="{0D108BD9-81ED-4DB2-BD59-A6C34878D82A}">
                    <a16:rowId xmlns:a16="http://schemas.microsoft.com/office/drawing/2014/main" val="519987862"/>
                  </a:ext>
                </a:extLst>
              </a:tr>
              <a:tr h="539642">
                <a:tc>
                  <a:txBody>
                    <a:bodyPr/>
                    <a:lstStyle/>
                    <a:p>
                      <a:pPr marL="0" algn="ctr" defTabSz="914400" rtl="0" eaLnBrk="1" latinLnBrk="0" hangingPunct="1"/>
                      <a:r>
                        <a:rPr lang="fr-FR" sz="1600" b="1" kern="1200" dirty="0">
                          <a:solidFill>
                            <a:schemeClr val="dk1"/>
                          </a:solidFill>
                          <a:latin typeface="WORK SANS LIGHT ROMAN" pitchFamily="2" charset="0"/>
                          <a:ea typeface="+mn-ea"/>
                          <a:cs typeface="+mn-cs"/>
                        </a:rPr>
                        <a:t>Signature d’un coupon-réponse par le salarié   </a:t>
                      </a:r>
                    </a:p>
                  </a:txBody>
                  <a:tcPr/>
                </a:tc>
                <a:tc>
                  <a:txBody>
                    <a:bodyPr/>
                    <a:lstStyle/>
                    <a:p>
                      <a:pPr algn="just"/>
                      <a:r>
                        <a:rPr lang="fr-FR" sz="1600" kern="1200" dirty="0">
                          <a:solidFill>
                            <a:schemeClr val="dk1"/>
                          </a:solidFill>
                          <a:latin typeface="WORK SANS LIGHT ROMAN" pitchFamily="2" charset="0"/>
                          <a:ea typeface="+mn-ea"/>
                          <a:cs typeface="+mn-cs"/>
                        </a:rPr>
                        <a:t>Le BOSS n’a pas repris la possibilité pour l’employeur de réviser l’option choisie par le salarié dans cette situation,</a:t>
                      </a:r>
                    </a:p>
                    <a:p>
                      <a:pPr algn="just"/>
                      <a:r>
                        <a:rPr lang="fr-FR" sz="1600" kern="1200" dirty="0">
                          <a:solidFill>
                            <a:schemeClr val="dk1"/>
                          </a:solidFill>
                          <a:latin typeface="WORK SANS LIGHT ROMAN" pitchFamily="2" charset="0"/>
                          <a:ea typeface="+mn-ea"/>
                          <a:cs typeface="+mn-cs"/>
                          <a:sym typeface="Wingdings" panose="05000000000000000000" pitchFamily="2" charset="2"/>
                        </a:rPr>
                        <a:t> L’employeur peut proposer.</a:t>
                      </a:r>
                      <a:r>
                        <a:rPr lang="fr-FR" sz="1600" kern="1200" dirty="0">
                          <a:solidFill>
                            <a:schemeClr val="dk1"/>
                          </a:solidFill>
                          <a:latin typeface="WORK SANS LIGHT ROMAN" pitchFamily="2" charset="0"/>
                          <a:ea typeface="+mn-ea"/>
                          <a:cs typeface="+mn-cs"/>
                        </a:rPr>
                        <a:t> </a:t>
                      </a:r>
                    </a:p>
                  </a:txBody>
                  <a:tcPr/>
                </a:tc>
                <a:extLst>
                  <a:ext uri="{0D108BD9-81ED-4DB2-BD59-A6C34878D82A}">
                    <a16:rowId xmlns:a16="http://schemas.microsoft.com/office/drawing/2014/main" val="2784074237"/>
                  </a:ext>
                </a:extLst>
              </a:tr>
            </a:tbl>
          </a:graphicData>
        </a:graphic>
      </p:graphicFrame>
    </p:spTree>
    <p:extLst>
      <p:ext uri="{BB962C8B-B14F-4D97-AF65-F5344CB8AC3E}">
        <p14:creationId xmlns:p14="http://schemas.microsoft.com/office/powerpoint/2010/main" val="1669384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C922791-0922-4673-9ACF-897060424BA5}"/>
              </a:ext>
            </a:extLst>
          </p:cNvPr>
          <p:cNvSpPr>
            <a:spLocks noGrp="1"/>
          </p:cNvSpPr>
          <p:nvPr>
            <p:ph type="body" sz="quarter" idx="10"/>
          </p:nvPr>
        </p:nvSpPr>
        <p:spPr>
          <a:xfrm>
            <a:off x="5672138" y="2019300"/>
            <a:ext cx="5010150" cy="2757416"/>
          </a:xfrm>
        </p:spPr>
        <p:txBody>
          <a:bodyPr>
            <a:normAutofit/>
          </a:bodyPr>
          <a:lstStyle/>
          <a:p>
            <a:endParaRPr lang="fr-FR" dirty="0"/>
          </a:p>
          <a:p>
            <a:r>
              <a:rPr lang="fr-FR" dirty="0"/>
              <a:t>MERCI DE VOTRE ATTENTION</a:t>
            </a:r>
          </a:p>
        </p:txBody>
      </p:sp>
      <p:sp>
        <p:nvSpPr>
          <p:cNvPr id="3" name="ZoneTexte 2">
            <a:extLst>
              <a:ext uri="{FF2B5EF4-FFF2-40B4-BE49-F238E27FC236}">
                <a16:creationId xmlns:a16="http://schemas.microsoft.com/office/drawing/2014/main" id="{B4C02AA4-C75B-479B-F4E1-AD8992CD9053}"/>
              </a:ext>
            </a:extLst>
          </p:cNvPr>
          <p:cNvSpPr txBox="1"/>
          <p:nvPr/>
        </p:nvSpPr>
        <p:spPr>
          <a:xfrm>
            <a:off x="5954944" y="5020888"/>
            <a:ext cx="4444538" cy="646331"/>
          </a:xfrm>
          <a:prstGeom prst="rect">
            <a:avLst/>
          </a:prstGeom>
          <a:noFill/>
        </p:spPr>
        <p:txBody>
          <a:bodyPr wrap="square" rtlCol="0">
            <a:spAutoFit/>
          </a:bodyPr>
          <a:lstStyle/>
          <a:p>
            <a:r>
              <a:rPr lang="fr-FR" dirty="0">
                <a:latin typeface="Work Sans Light" pitchFamily="2" charset="0"/>
              </a:rPr>
              <a:t>Pour toutes questions : </a:t>
            </a:r>
            <a:r>
              <a:rPr lang="fr-FR" b="1" dirty="0">
                <a:latin typeface="Work Sans Light" pitchFamily="2" charset="0"/>
                <a:hlinkClick r:id="rId3"/>
              </a:rPr>
              <a:t>social@fntp.fr</a:t>
            </a:r>
            <a:endParaRPr lang="fr-FR" b="1" dirty="0">
              <a:latin typeface="Work Sans Light" pitchFamily="2" charset="0"/>
            </a:endParaRPr>
          </a:p>
          <a:p>
            <a:endParaRPr lang="fr-FR" dirty="0">
              <a:latin typeface="Work Sans Light" pitchFamily="2" charset="0"/>
            </a:endParaRPr>
          </a:p>
        </p:txBody>
      </p:sp>
    </p:spTree>
    <p:extLst>
      <p:ext uri="{BB962C8B-B14F-4D97-AF65-F5344CB8AC3E}">
        <p14:creationId xmlns:p14="http://schemas.microsoft.com/office/powerpoint/2010/main" val="227565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CD901DC-33E7-5CF9-ABBF-7CB91679776B}"/>
              </a:ext>
            </a:extLst>
          </p:cNvPr>
          <p:cNvSpPr>
            <a:spLocks noGrp="1"/>
          </p:cNvSpPr>
          <p:nvPr>
            <p:ph type="body" sz="quarter" idx="10"/>
          </p:nvPr>
        </p:nvSpPr>
        <p:spPr/>
        <p:txBody>
          <a:bodyPr/>
          <a:lstStyle/>
          <a:p>
            <a:pPr algn="ctr"/>
            <a:r>
              <a:rPr lang="fr-FR" dirty="0"/>
              <a:t>QU’EST CE QUE LA DFS ? </a:t>
            </a:r>
          </a:p>
        </p:txBody>
      </p:sp>
      <p:sp>
        <p:nvSpPr>
          <p:cNvPr id="3" name="Rectangle : coins arrondis 2">
            <a:extLst>
              <a:ext uri="{FF2B5EF4-FFF2-40B4-BE49-F238E27FC236}">
                <a16:creationId xmlns:a16="http://schemas.microsoft.com/office/drawing/2014/main" id="{34BE92A0-1DA1-249F-320E-33BA40D52DCD}"/>
              </a:ext>
            </a:extLst>
          </p:cNvPr>
          <p:cNvSpPr/>
          <p:nvPr/>
        </p:nvSpPr>
        <p:spPr>
          <a:xfrm>
            <a:off x="3276586" y="2550024"/>
            <a:ext cx="7110143" cy="457200"/>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dirty="0">
                <a:latin typeface="WORK SANS LIGHT ROMAN" pitchFamily="2" charset="0"/>
              </a:rPr>
              <a:t>Un dispositif introduit dans les années 1930</a:t>
            </a:r>
          </a:p>
        </p:txBody>
      </p:sp>
      <p:sp>
        <p:nvSpPr>
          <p:cNvPr id="4" name="Rectangle : coins arrondis 3">
            <a:extLst>
              <a:ext uri="{FF2B5EF4-FFF2-40B4-BE49-F238E27FC236}">
                <a16:creationId xmlns:a16="http://schemas.microsoft.com/office/drawing/2014/main" id="{B92ABC0A-4F37-158E-0155-05772B89EFEC}"/>
              </a:ext>
            </a:extLst>
          </p:cNvPr>
          <p:cNvSpPr/>
          <p:nvPr/>
        </p:nvSpPr>
        <p:spPr>
          <a:xfrm>
            <a:off x="3276585" y="1423738"/>
            <a:ext cx="7110144" cy="621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ROMAN" pitchFamily="2" charset="0"/>
              </a:rPr>
              <a:t>La déduction forfaitaire spécifique (DFS), également appelée « abattement forfaitaire pour frais professionnels » </a:t>
            </a:r>
          </a:p>
        </p:txBody>
      </p:sp>
      <p:sp>
        <p:nvSpPr>
          <p:cNvPr id="5" name="Rectangle : coins arrondis 4">
            <a:extLst>
              <a:ext uri="{FF2B5EF4-FFF2-40B4-BE49-F238E27FC236}">
                <a16:creationId xmlns:a16="http://schemas.microsoft.com/office/drawing/2014/main" id="{47DAFDE9-6A71-2999-26C3-80FE8DBFF3C3}"/>
              </a:ext>
            </a:extLst>
          </p:cNvPr>
          <p:cNvSpPr/>
          <p:nvPr/>
        </p:nvSpPr>
        <p:spPr>
          <a:xfrm>
            <a:off x="3276587" y="3340433"/>
            <a:ext cx="7110144" cy="621296"/>
          </a:xfrm>
          <a:prstGeom prst="roundRect">
            <a:avLst/>
          </a:prstGeom>
          <a:ln w="28575">
            <a:solidFill>
              <a:schemeClr val="accent5">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dirty="0">
                <a:latin typeface="WORK SANS LIGHT ROMAN" pitchFamily="2" charset="0"/>
              </a:rPr>
              <a:t>Un dispositif applicable uniquement à </a:t>
            </a:r>
            <a:r>
              <a:rPr lang="fr-FR" sz="1600" b="1" dirty="0">
                <a:latin typeface="WORK SANS LIGHT ROMAN" pitchFamily="2" charset="0"/>
              </a:rPr>
              <a:t>certains secteurs d’activité </a:t>
            </a:r>
            <a:r>
              <a:rPr lang="fr-FR" sz="1600" dirty="0">
                <a:latin typeface="WORK SANS LIGHT ROMAN" pitchFamily="2" charset="0"/>
              </a:rPr>
              <a:t>et à </a:t>
            </a:r>
            <a:r>
              <a:rPr lang="fr-FR" sz="1600" b="1" dirty="0">
                <a:latin typeface="WORK SANS LIGHT ROMAN" pitchFamily="2" charset="0"/>
              </a:rPr>
              <a:t>certaines professions</a:t>
            </a:r>
          </a:p>
        </p:txBody>
      </p:sp>
      <p:sp>
        <p:nvSpPr>
          <p:cNvPr id="6" name="Rectangle : coins arrondis 5">
            <a:extLst>
              <a:ext uri="{FF2B5EF4-FFF2-40B4-BE49-F238E27FC236}">
                <a16:creationId xmlns:a16="http://schemas.microsoft.com/office/drawing/2014/main" id="{DB65DE95-3795-EA6E-3FF6-98372AA3D704}"/>
              </a:ext>
            </a:extLst>
          </p:cNvPr>
          <p:cNvSpPr/>
          <p:nvPr/>
        </p:nvSpPr>
        <p:spPr>
          <a:xfrm>
            <a:off x="3276587" y="4162590"/>
            <a:ext cx="7110144" cy="621296"/>
          </a:xfrm>
          <a:prstGeom prst="roundRect">
            <a:avLst/>
          </a:prstGeom>
          <a:ln w="28575">
            <a:solidFill>
              <a:srgbClr val="CC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latin typeface="WORK SANS LIGHT ROMAN" pitchFamily="2" charset="0"/>
              </a:rPr>
              <a:t>Un dispositif qui permet de </a:t>
            </a:r>
            <a:r>
              <a:rPr lang="fr-FR" sz="1600" b="1" dirty="0">
                <a:latin typeface="WORK SANS LIGHT ROMAN" pitchFamily="2" charset="0"/>
              </a:rPr>
              <a:t>réduire l’assiette des cotisations </a:t>
            </a:r>
            <a:r>
              <a:rPr lang="fr-FR" sz="1600" dirty="0">
                <a:latin typeface="WORK SANS LIGHT ROMAN" pitchFamily="2" charset="0"/>
              </a:rPr>
              <a:t>(= </a:t>
            </a:r>
            <a:r>
              <a:rPr lang="fr-FR" sz="1600" i="1" dirty="0">
                <a:latin typeface="WORK SANS LIGHT ROMAN" pitchFamily="2" charset="0"/>
              </a:rPr>
              <a:t>« brut abattu »</a:t>
            </a:r>
            <a:r>
              <a:rPr lang="fr-FR" sz="1600" dirty="0">
                <a:latin typeface="WORK SANS LIGHT ROMAN" pitchFamily="2" charset="0"/>
              </a:rPr>
              <a:t>) </a:t>
            </a:r>
          </a:p>
        </p:txBody>
      </p:sp>
      <p:sp>
        <p:nvSpPr>
          <p:cNvPr id="7" name="Rectangle : coins arrondis 6">
            <a:extLst>
              <a:ext uri="{FF2B5EF4-FFF2-40B4-BE49-F238E27FC236}">
                <a16:creationId xmlns:a16="http://schemas.microsoft.com/office/drawing/2014/main" id="{ED6D736A-8500-EE0D-D5D6-6C9403143DCF}"/>
              </a:ext>
            </a:extLst>
          </p:cNvPr>
          <p:cNvSpPr/>
          <p:nvPr/>
        </p:nvSpPr>
        <p:spPr>
          <a:xfrm>
            <a:off x="3276587" y="4996778"/>
            <a:ext cx="7110144" cy="457200"/>
          </a:xfrm>
          <a:prstGeom prst="roundRect">
            <a:avLst/>
          </a:prstGeom>
          <a:ln w="28575">
            <a:solidFill>
              <a:srgbClr val="4ED2C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latin typeface="WORK SANS LIGHT ROMAN" pitchFamily="2" charset="0"/>
              </a:rPr>
              <a:t>Un dispositif qui répond à des </a:t>
            </a:r>
            <a:r>
              <a:rPr lang="fr-FR" sz="1600" b="1" dirty="0">
                <a:latin typeface="WORK SANS LIGHT ROMAN" pitchFamily="2" charset="0"/>
              </a:rPr>
              <a:t>conditions de mise en œuvre </a:t>
            </a:r>
            <a:r>
              <a:rPr lang="fr-FR" sz="1600" dirty="0">
                <a:latin typeface="WORK SANS LIGHT ROMAN" pitchFamily="2" charset="0"/>
              </a:rPr>
              <a:t>strictes</a:t>
            </a:r>
          </a:p>
        </p:txBody>
      </p:sp>
      <p:sp>
        <p:nvSpPr>
          <p:cNvPr id="8" name="Rectangle : coins arrondis 7">
            <a:extLst>
              <a:ext uri="{FF2B5EF4-FFF2-40B4-BE49-F238E27FC236}">
                <a16:creationId xmlns:a16="http://schemas.microsoft.com/office/drawing/2014/main" id="{BD0BA301-D6DF-E7FA-A02A-64F5129AB98C}"/>
              </a:ext>
            </a:extLst>
          </p:cNvPr>
          <p:cNvSpPr/>
          <p:nvPr/>
        </p:nvSpPr>
        <p:spPr>
          <a:xfrm>
            <a:off x="3276587" y="5830966"/>
            <a:ext cx="7110144" cy="457200"/>
          </a:xfrm>
          <a:prstGeom prst="roundRect">
            <a:avLst/>
          </a:prstGeom>
          <a:ln w="28575">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a:latin typeface="WORK SANS LIGHT ROMAN" pitchFamily="2" charset="0"/>
              </a:rPr>
              <a:t>Un dispositif </a:t>
            </a:r>
            <a:r>
              <a:rPr lang="fr-FR" sz="1600" b="1" dirty="0">
                <a:latin typeface="WORK SANS LIGHT ROMAN" pitchFamily="2" charset="0"/>
              </a:rPr>
              <a:t>en cours d’extinction</a:t>
            </a:r>
          </a:p>
        </p:txBody>
      </p:sp>
      <p:sp>
        <p:nvSpPr>
          <p:cNvPr id="9" name="Ellipse 8">
            <a:extLst>
              <a:ext uri="{FF2B5EF4-FFF2-40B4-BE49-F238E27FC236}">
                <a16:creationId xmlns:a16="http://schemas.microsoft.com/office/drawing/2014/main" id="{E99E1223-1C6D-4D8F-9CA4-CCE57AE71339}"/>
              </a:ext>
            </a:extLst>
          </p:cNvPr>
          <p:cNvSpPr/>
          <p:nvPr/>
        </p:nvSpPr>
        <p:spPr>
          <a:xfrm>
            <a:off x="2490536" y="2257926"/>
            <a:ext cx="998622" cy="962190"/>
          </a:xfrm>
          <a:prstGeom prst="ellipse">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0" name="Ellipse 9">
            <a:extLst>
              <a:ext uri="{FF2B5EF4-FFF2-40B4-BE49-F238E27FC236}">
                <a16:creationId xmlns:a16="http://schemas.microsoft.com/office/drawing/2014/main" id="{6557F9B2-45A9-1843-1791-68CEC51854DE}"/>
              </a:ext>
            </a:extLst>
          </p:cNvPr>
          <p:cNvSpPr/>
          <p:nvPr/>
        </p:nvSpPr>
        <p:spPr>
          <a:xfrm>
            <a:off x="10198768" y="3169986"/>
            <a:ext cx="998622" cy="962190"/>
          </a:xfrm>
          <a:prstGeom prst="ellipse">
            <a:avLst/>
          </a:prstGeom>
          <a:ln w="28575">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DB8156A6-395D-E71F-8CD9-D56C29BDEABD}"/>
              </a:ext>
            </a:extLst>
          </p:cNvPr>
          <p:cNvSpPr/>
          <p:nvPr/>
        </p:nvSpPr>
        <p:spPr>
          <a:xfrm>
            <a:off x="2459912" y="3958553"/>
            <a:ext cx="998622" cy="962190"/>
          </a:xfrm>
          <a:prstGeom prst="ellipse">
            <a:avLst/>
          </a:prstGeom>
          <a:ln w="28575">
            <a:solidFill>
              <a:srgbClr val="C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2" name="Ellipse 11">
            <a:extLst>
              <a:ext uri="{FF2B5EF4-FFF2-40B4-BE49-F238E27FC236}">
                <a16:creationId xmlns:a16="http://schemas.microsoft.com/office/drawing/2014/main" id="{0B83FE85-EBA6-DC79-0886-9E9B48D3C45D}"/>
              </a:ext>
            </a:extLst>
          </p:cNvPr>
          <p:cNvSpPr/>
          <p:nvPr/>
        </p:nvSpPr>
        <p:spPr>
          <a:xfrm>
            <a:off x="10198768" y="4742529"/>
            <a:ext cx="998622" cy="962190"/>
          </a:xfrm>
          <a:prstGeom prst="ellipse">
            <a:avLst/>
          </a:prstGeom>
          <a:ln w="28575">
            <a:solidFill>
              <a:srgbClr val="4ED2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3" name="Ellipse 12">
            <a:extLst>
              <a:ext uri="{FF2B5EF4-FFF2-40B4-BE49-F238E27FC236}">
                <a16:creationId xmlns:a16="http://schemas.microsoft.com/office/drawing/2014/main" id="{012561CC-0CD6-B7EF-3337-581E633087E5}"/>
              </a:ext>
            </a:extLst>
          </p:cNvPr>
          <p:cNvSpPr/>
          <p:nvPr/>
        </p:nvSpPr>
        <p:spPr>
          <a:xfrm>
            <a:off x="2490536" y="5578471"/>
            <a:ext cx="998622" cy="962190"/>
          </a:xfrm>
          <a:prstGeom prst="ellipse">
            <a:avLst/>
          </a:prstGeom>
          <a:ln w="28575">
            <a:solidFill>
              <a:srgbClr val="D7590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15" name="Graphique 14" descr="Sablier 90% contour">
            <a:extLst>
              <a:ext uri="{FF2B5EF4-FFF2-40B4-BE49-F238E27FC236}">
                <a16:creationId xmlns:a16="http://schemas.microsoft.com/office/drawing/2014/main" id="{7C8F7C4D-B356-C6B2-57F4-4559EEAF80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04501" y="5692687"/>
            <a:ext cx="746628" cy="746628"/>
          </a:xfrm>
          <a:prstGeom prst="rect">
            <a:avLst/>
          </a:prstGeom>
        </p:spPr>
      </p:pic>
      <p:pic>
        <p:nvPicPr>
          <p:cNvPr id="17" name="Graphique 16" descr="Presse-papiers vérifié contour">
            <a:extLst>
              <a:ext uri="{FF2B5EF4-FFF2-40B4-BE49-F238E27FC236}">
                <a16:creationId xmlns:a16="http://schemas.microsoft.com/office/drawing/2014/main" id="{4F576D1B-6E80-447C-CEE1-B3B450EFF7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96192" y="4807950"/>
            <a:ext cx="803774" cy="803774"/>
          </a:xfrm>
          <a:prstGeom prst="rect">
            <a:avLst/>
          </a:prstGeom>
        </p:spPr>
      </p:pic>
      <p:pic>
        <p:nvPicPr>
          <p:cNvPr id="19" name="Graphique 18" descr="Pièces contour">
            <a:extLst>
              <a:ext uri="{FF2B5EF4-FFF2-40B4-BE49-F238E27FC236}">
                <a16:creationId xmlns:a16="http://schemas.microsoft.com/office/drawing/2014/main" id="{A2E5FFB5-407F-2A21-4FA2-D929A7C3BE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48188" y="4033995"/>
            <a:ext cx="802941" cy="802941"/>
          </a:xfrm>
          <a:prstGeom prst="rect">
            <a:avLst/>
          </a:prstGeom>
        </p:spPr>
      </p:pic>
      <p:pic>
        <p:nvPicPr>
          <p:cNvPr id="21" name="Image 20" descr="Une image contenant noir, obscurité&#10;&#10;Description générée automatiquement">
            <a:extLst>
              <a:ext uri="{FF2B5EF4-FFF2-40B4-BE49-F238E27FC236}">
                <a16:creationId xmlns:a16="http://schemas.microsoft.com/office/drawing/2014/main" id="{A9819104-387D-70A9-EE49-4658EFBE52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2672" y="2385391"/>
            <a:ext cx="706221" cy="706221"/>
          </a:xfrm>
          <a:prstGeom prst="rect">
            <a:avLst/>
          </a:prstGeom>
        </p:spPr>
      </p:pic>
      <p:pic>
        <p:nvPicPr>
          <p:cNvPr id="23" name="Graphique 22" descr="Homme ouvrier du bâtiment contour">
            <a:extLst>
              <a:ext uri="{FF2B5EF4-FFF2-40B4-BE49-F238E27FC236}">
                <a16:creationId xmlns:a16="http://schemas.microsoft.com/office/drawing/2014/main" id="{9FF115EE-18F1-6BBC-1BDC-36F69DDF1E6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26609" y="3279069"/>
            <a:ext cx="773357" cy="773357"/>
          </a:xfrm>
          <a:prstGeom prst="rect">
            <a:avLst/>
          </a:prstGeom>
        </p:spPr>
      </p:pic>
    </p:spTree>
    <p:extLst>
      <p:ext uri="{BB962C8B-B14F-4D97-AF65-F5344CB8AC3E}">
        <p14:creationId xmlns:p14="http://schemas.microsoft.com/office/powerpoint/2010/main" val="132232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D6F5520-A145-F85E-5040-7BF3A1EEB8C5}"/>
              </a:ext>
            </a:extLst>
          </p:cNvPr>
          <p:cNvSpPr>
            <a:spLocks noGrp="1"/>
          </p:cNvSpPr>
          <p:nvPr>
            <p:ph type="body" sz="quarter" idx="10"/>
          </p:nvPr>
        </p:nvSpPr>
        <p:spPr/>
        <p:txBody>
          <a:bodyPr/>
          <a:lstStyle/>
          <a:p>
            <a:r>
              <a:rPr lang="fr-FR" b="1" dirty="0">
                <a:latin typeface="Work Sans Light" pitchFamily="2" charset="0"/>
              </a:rPr>
              <a:t>2</a:t>
            </a:r>
            <a:r>
              <a:rPr lang="fr-FR" b="1" dirty="0">
                <a:latin typeface="WORK SANS LIGHT ROMAN" pitchFamily="2" charset="0"/>
              </a:rPr>
              <a:t>. QUEL EST LE CHAMP D’APPLICATION DE LA DFS ?</a:t>
            </a:r>
            <a:endParaRPr lang="fr-FR" sz="2800" b="1" dirty="0">
              <a:latin typeface="WORK SANS LIGHT ROMAN" pitchFamily="2" charset="0"/>
            </a:endParaRPr>
          </a:p>
        </p:txBody>
      </p:sp>
    </p:spTree>
    <p:extLst>
      <p:ext uri="{BB962C8B-B14F-4D97-AF65-F5344CB8AC3E}">
        <p14:creationId xmlns:p14="http://schemas.microsoft.com/office/powerpoint/2010/main" val="26404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FF92BA-D6C4-8691-AB69-5F3099AC3D05}"/>
              </a:ext>
            </a:extLst>
          </p:cNvPr>
          <p:cNvSpPr>
            <a:spLocks noGrp="1"/>
          </p:cNvSpPr>
          <p:nvPr>
            <p:ph type="body" sz="quarter" idx="10"/>
          </p:nvPr>
        </p:nvSpPr>
        <p:spPr/>
        <p:txBody>
          <a:bodyPr/>
          <a:lstStyle/>
          <a:p>
            <a:pPr algn="ctr"/>
            <a:r>
              <a:rPr lang="fr-FR" dirty="0"/>
              <a:t>CHAMP D’APPLICATION </a:t>
            </a:r>
          </a:p>
        </p:txBody>
      </p:sp>
      <p:sp>
        <p:nvSpPr>
          <p:cNvPr id="5" name="Rectangle : coins arrondis 4">
            <a:extLst>
              <a:ext uri="{FF2B5EF4-FFF2-40B4-BE49-F238E27FC236}">
                <a16:creationId xmlns:a16="http://schemas.microsoft.com/office/drawing/2014/main" id="{1BA321C3-0672-ED67-7F9D-1AD167CC2360}"/>
              </a:ext>
            </a:extLst>
          </p:cNvPr>
          <p:cNvSpPr/>
          <p:nvPr/>
        </p:nvSpPr>
        <p:spPr>
          <a:xfrm>
            <a:off x="2162312" y="1642318"/>
            <a:ext cx="4848087" cy="67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latin typeface="Work Sans Light" pitchFamily="2" charset="0"/>
              </a:rPr>
              <a:t>Arrêté du 20 déc. 2002 relatif aux frais professionnels déductibles pour le calcul des cotisations de sécurité sociale, art. 9 </a:t>
            </a:r>
          </a:p>
        </p:txBody>
      </p:sp>
      <p:sp>
        <p:nvSpPr>
          <p:cNvPr id="6" name="Rectangle 5">
            <a:extLst>
              <a:ext uri="{FF2B5EF4-FFF2-40B4-BE49-F238E27FC236}">
                <a16:creationId xmlns:a16="http://schemas.microsoft.com/office/drawing/2014/main" id="{4049E423-E13D-54E6-56F1-DF2CF0EA615E}"/>
              </a:ext>
            </a:extLst>
          </p:cNvPr>
          <p:cNvSpPr/>
          <p:nvPr/>
        </p:nvSpPr>
        <p:spPr>
          <a:xfrm>
            <a:off x="2414975" y="2316085"/>
            <a:ext cx="8818628" cy="1446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600" dirty="0">
                <a:latin typeface="WORK SANS LIGHT ROMAN" pitchFamily="2" charset="0"/>
              </a:rPr>
              <a:t>Peuvent bénéficier de la DFS :</a:t>
            </a:r>
          </a:p>
          <a:p>
            <a:pPr marL="285750" indent="-285750">
              <a:buFontTx/>
              <a:buChar char="-"/>
            </a:pPr>
            <a:r>
              <a:rPr lang="fr-FR" sz="1600" dirty="0">
                <a:latin typeface="WORK SANS LIGHT ROMAN" pitchFamily="2" charset="0"/>
              </a:rPr>
              <a:t>Les </a:t>
            </a:r>
            <a:r>
              <a:rPr lang="fr-FR" sz="1600" b="1" dirty="0">
                <a:latin typeface="WORK SANS LIGHT ROMAN" pitchFamily="2" charset="0"/>
              </a:rPr>
              <a:t>professions prévues à l’article 5 de l’annexe IV du code général des impôts </a:t>
            </a:r>
            <a:r>
              <a:rPr lang="fr-FR" sz="1600" dirty="0">
                <a:latin typeface="WORK SANS LIGHT ROMAN" pitchFamily="2" charset="0"/>
              </a:rPr>
              <a:t>dans sa version en vigueur au 31 décembre 2000 </a:t>
            </a:r>
          </a:p>
          <a:p>
            <a:pPr marL="285750" indent="-285750">
              <a:buFontTx/>
              <a:buChar char="-"/>
            </a:pPr>
            <a:r>
              <a:rPr lang="fr-FR" sz="1600" b="1" dirty="0">
                <a:latin typeface="WORK SANS LIGHT ROMAN" pitchFamily="2" charset="0"/>
              </a:rPr>
              <a:t>Qui comportent des frais </a:t>
            </a:r>
            <a:r>
              <a:rPr lang="fr-FR" sz="1600" dirty="0">
                <a:latin typeface="WORK SANS LIGHT ROMAN" pitchFamily="2" charset="0"/>
              </a:rPr>
              <a:t>dont le montant est notoirement supérieur à celui résultant de l’application de l’arrêté du 20 déc. 2002</a:t>
            </a:r>
          </a:p>
        </p:txBody>
      </p:sp>
      <p:sp>
        <p:nvSpPr>
          <p:cNvPr id="7" name="Rectangle : coins arrondis 6">
            <a:extLst>
              <a:ext uri="{FF2B5EF4-FFF2-40B4-BE49-F238E27FC236}">
                <a16:creationId xmlns:a16="http://schemas.microsoft.com/office/drawing/2014/main" id="{6EB823C1-DB10-1285-7BE1-98D787C98D85}"/>
              </a:ext>
            </a:extLst>
          </p:cNvPr>
          <p:cNvSpPr/>
          <p:nvPr/>
        </p:nvSpPr>
        <p:spPr>
          <a:xfrm>
            <a:off x="2162313" y="3924308"/>
            <a:ext cx="4848086" cy="67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latin typeface="Work Sans Light" pitchFamily="2" charset="0"/>
              </a:rPr>
              <a:t>Art. 5 de l’annexe IV du CGI : renvoi à l’art. 1er §1 et §2 du décret du 17 nov. 1936</a:t>
            </a:r>
            <a:endParaRPr lang="fr-FR" sz="1500" b="1" baseline="30000" dirty="0">
              <a:latin typeface="Work Sans Light" pitchFamily="2" charset="0"/>
            </a:endParaRPr>
          </a:p>
        </p:txBody>
      </p:sp>
      <p:sp>
        <p:nvSpPr>
          <p:cNvPr id="8" name="Rectangle 7">
            <a:extLst>
              <a:ext uri="{FF2B5EF4-FFF2-40B4-BE49-F238E27FC236}">
                <a16:creationId xmlns:a16="http://schemas.microsoft.com/office/drawing/2014/main" id="{3194503F-5BB7-5A33-0E7B-DA740098C7E3}"/>
              </a:ext>
            </a:extLst>
          </p:cNvPr>
          <p:cNvSpPr/>
          <p:nvPr/>
        </p:nvSpPr>
        <p:spPr>
          <a:xfrm>
            <a:off x="2414975" y="4598075"/>
            <a:ext cx="8818628" cy="144658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600" dirty="0">
                <a:latin typeface="WORK SANS LIGHT ROMAN" pitchFamily="2" charset="0"/>
              </a:rPr>
              <a:t>Peuvent bénéficier de la DFS :</a:t>
            </a:r>
          </a:p>
          <a:p>
            <a:pPr marL="285750" indent="-285750">
              <a:buFontTx/>
              <a:buChar char="-"/>
            </a:pPr>
            <a:r>
              <a:rPr lang="fr-FR" sz="1600" dirty="0">
                <a:latin typeface="WORK SANS LIGHT ROMAN" pitchFamily="2" charset="0"/>
              </a:rPr>
              <a:t>Les </a:t>
            </a:r>
            <a:r>
              <a:rPr lang="fr-FR" sz="1600" b="1" dirty="0">
                <a:latin typeface="WORK SANS LIGHT ROMAN" pitchFamily="2" charset="0"/>
              </a:rPr>
              <a:t>ouvriers des entreprises de </a:t>
            </a:r>
            <a:r>
              <a:rPr lang="fr-FR" sz="1600" b="1" dirty="0">
                <a:solidFill>
                  <a:srgbClr val="0070C0"/>
                </a:solidFill>
                <a:latin typeface="WORK SANS LIGHT ROMAN" pitchFamily="2" charset="0"/>
              </a:rPr>
              <a:t>Travaux Publics </a:t>
            </a:r>
            <a:r>
              <a:rPr lang="fr-FR" sz="1600" dirty="0">
                <a:latin typeface="WORK SANS LIGHT ROMAN" pitchFamily="2" charset="0"/>
              </a:rPr>
              <a:t>(et des entreprises de </a:t>
            </a:r>
            <a:r>
              <a:rPr lang="fr-FR" sz="1600" b="1" dirty="0">
                <a:latin typeface="WORK SANS LIGHT ROMAN" pitchFamily="2" charset="0"/>
              </a:rPr>
              <a:t>Bâtiment</a:t>
            </a:r>
            <a:r>
              <a:rPr lang="fr-FR" sz="1600" dirty="0">
                <a:latin typeface="WORK SANS LIGHT ROMAN" pitchFamily="2" charset="0"/>
              </a:rPr>
              <a:t>)…</a:t>
            </a:r>
          </a:p>
          <a:p>
            <a:pPr marL="285750" indent="-285750">
              <a:buFontTx/>
              <a:buChar char="-"/>
            </a:pPr>
            <a:r>
              <a:rPr lang="fr-FR" sz="1600" dirty="0">
                <a:latin typeface="WORK SANS LIGHT ROMAN" pitchFamily="2" charset="0"/>
              </a:rPr>
              <a:t>… « </a:t>
            </a:r>
            <a:r>
              <a:rPr lang="fr-FR" sz="1600" u="sng" dirty="0">
                <a:latin typeface="WORK SANS LIGHT ROMAN" pitchFamily="2" charset="0"/>
              </a:rPr>
              <a:t>à l’exclusion </a:t>
            </a:r>
            <a:r>
              <a:rPr lang="fr-FR" sz="1600" dirty="0">
                <a:latin typeface="WORK SANS LIGHT ROMAN" pitchFamily="2" charset="0"/>
              </a:rPr>
              <a:t>de ceux travaillant en usine ou en atelier »,</a:t>
            </a:r>
          </a:p>
          <a:p>
            <a:pPr marL="285750" indent="-285750">
              <a:buFontTx/>
              <a:buChar char="-"/>
            </a:pPr>
            <a:r>
              <a:rPr lang="fr-FR" sz="1600" b="1" dirty="0">
                <a:solidFill>
                  <a:srgbClr val="FF0000"/>
                </a:solidFill>
                <a:latin typeface="WORK SANS LIGHT ROMAN" pitchFamily="2" charset="0"/>
              </a:rPr>
              <a:t>Supportant </a:t>
            </a:r>
            <a:r>
              <a:rPr lang="fr-FR" sz="1600" b="1" u="sng" dirty="0">
                <a:solidFill>
                  <a:srgbClr val="FF0000"/>
                </a:solidFill>
                <a:latin typeface="WORK SANS LIGHT ROMAN" pitchFamily="2" charset="0"/>
              </a:rPr>
              <a:t>effectivement</a:t>
            </a:r>
            <a:r>
              <a:rPr lang="fr-FR" sz="1600" b="1" dirty="0">
                <a:solidFill>
                  <a:srgbClr val="FF0000"/>
                </a:solidFill>
                <a:latin typeface="WORK SANS LIGHT ROMAN" pitchFamily="2" charset="0"/>
              </a:rPr>
              <a:t> des frais </a:t>
            </a:r>
            <a:r>
              <a:rPr lang="fr-FR" sz="1600" dirty="0">
                <a:latin typeface="WORK SANS LIGHT ROMAN" pitchFamily="2" charset="0"/>
              </a:rPr>
              <a:t>lors de leur activité professionnelle  </a:t>
            </a:r>
          </a:p>
        </p:txBody>
      </p:sp>
      <p:sp>
        <p:nvSpPr>
          <p:cNvPr id="3" name="Ellipse 2">
            <a:extLst>
              <a:ext uri="{FF2B5EF4-FFF2-40B4-BE49-F238E27FC236}">
                <a16:creationId xmlns:a16="http://schemas.microsoft.com/office/drawing/2014/main" id="{CAD29BA9-2934-45C5-CE2C-395601B031BE}"/>
              </a:ext>
            </a:extLst>
          </p:cNvPr>
          <p:cNvSpPr/>
          <p:nvPr/>
        </p:nvSpPr>
        <p:spPr>
          <a:xfrm>
            <a:off x="9777025" y="5419823"/>
            <a:ext cx="2153653" cy="12496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Work Sans Light" pitchFamily="2" charset="0"/>
              </a:rPr>
              <a:t>Attention : Une tolérance applicable depuis le 1</a:t>
            </a:r>
            <a:r>
              <a:rPr lang="fr-FR" sz="1200" b="1" baseline="30000" dirty="0">
                <a:latin typeface="Work Sans Light" pitchFamily="2" charset="0"/>
              </a:rPr>
              <a:t>er</a:t>
            </a:r>
            <a:r>
              <a:rPr lang="fr-FR" sz="1200" b="1" dirty="0">
                <a:latin typeface="Work Sans Light" pitchFamily="2" charset="0"/>
              </a:rPr>
              <a:t> janvier 2022 modifie ce point (voir partie 2)</a:t>
            </a:r>
          </a:p>
        </p:txBody>
      </p:sp>
    </p:spTree>
    <p:extLst>
      <p:ext uri="{BB962C8B-B14F-4D97-AF65-F5344CB8AC3E}">
        <p14:creationId xmlns:p14="http://schemas.microsoft.com/office/powerpoint/2010/main" val="124058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FF92BA-D6C4-8691-AB69-5F3099AC3D05}"/>
              </a:ext>
            </a:extLst>
          </p:cNvPr>
          <p:cNvSpPr>
            <a:spLocks noGrp="1"/>
          </p:cNvSpPr>
          <p:nvPr>
            <p:ph type="body" sz="quarter" idx="10"/>
          </p:nvPr>
        </p:nvSpPr>
        <p:spPr/>
        <p:txBody>
          <a:bodyPr/>
          <a:lstStyle/>
          <a:p>
            <a:pPr algn="ctr"/>
            <a:r>
              <a:rPr lang="fr-FR" dirty="0"/>
              <a:t>CHAMP D’APPLICATION </a:t>
            </a:r>
          </a:p>
        </p:txBody>
      </p:sp>
      <p:sp>
        <p:nvSpPr>
          <p:cNvPr id="3" name="Rectangle : coins arrondis 2">
            <a:extLst>
              <a:ext uri="{FF2B5EF4-FFF2-40B4-BE49-F238E27FC236}">
                <a16:creationId xmlns:a16="http://schemas.microsoft.com/office/drawing/2014/main" id="{EEAD819F-68F3-6F19-A0E4-F4ADE1BC5CB5}"/>
              </a:ext>
            </a:extLst>
          </p:cNvPr>
          <p:cNvSpPr/>
          <p:nvPr/>
        </p:nvSpPr>
        <p:spPr>
          <a:xfrm>
            <a:off x="3276585" y="1423738"/>
            <a:ext cx="7110144" cy="621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Work Sans Light" pitchFamily="2" charset="0"/>
              </a:rPr>
              <a:t>La DFS peut également être appliquée à d’autres salariés… </a:t>
            </a:r>
          </a:p>
        </p:txBody>
      </p:sp>
      <p:sp>
        <p:nvSpPr>
          <p:cNvPr id="4" name="Rectangle 3">
            <a:extLst>
              <a:ext uri="{FF2B5EF4-FFF2-40B4-BE49-F238E27FC236}">
                <a16:creationId xmlns:a16="http://schemas.microsoft.com/office/drawing/2014/main" id="{1D07C89C-43B5-E0A3-50D7-AB9043DC08C6}"/>
              </a:ext>
            </a:extLst>
          </p:cNvPr>
          <p:cNvSpPr/>
          <p:nvPr/>
        </p:nvSpPr>
        <p:spPr>
          <a:xfrm>
            <a:off x="2261937" y="2310063"/>
            <a:ext cx="9180095" cy="332071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just">
              <a:buFont typeface="Wingdings" panose="05000000000000000000" pitchFamily="2" charset="2"/>
              <a:buChar char="ü"/>
            </a:pPr>
            <a:r>
              <a:rPr lang="fr-FR" sz="1600" b="1" dirty="0">
                <a:solidFill>
                  <a:schemeClr val="accent1"/>
                </a:solidFill>
                <a:latin typeface="WORK SANS LIGHT ROMAN" pitchFamily="2" charset="0"/>
              </a:rPr>
              <a:t>Agents de maîtrise </a:t>
            </a:r>
            <a:r>
              <a:rPr lang="fr-FR" sz="1600" b="1" dirty="0">
                <a:latin typeface="WORK SANS LIGHT ROMAN" pitchFamily="2" charset="0"/>
              </a:rPr>
              <a:t>ou </a:t>
            </a:r>
            <a:r>
              <a:rPr lang="fr-FR" sz="1600" b="1" dirty="0">
                <a:solidFill>
                  <a:schemeClr val="accent1"/>
                </a:solidFill>
                <a:latin typeface="WORK SANS LIGHT ROMAN" pitchFamily="2" charset="0"/>
              </a:rPr>
              <a:t>Cadres</a:t>
            </a:r>
            <a:r>
              <a:rPr lang="fr-FR" sz="1600" b="1" dirty="0">
                <a:latin typeface="WORK SANS LIGHT ROMAN" pitchFamily="2" charset="0"/>
              </a:rPr>
              <a:t> des Travaux Publics travaillant de façon constante sur les chantiers </a:t>
            </a:r>
            <a:r>
              <a:rPr lang="fr-FR" sz="1600" i="1" dirty="0">
                <a:latin typeface="WORK SANS LIGHT ROMAN" pitchFamily="2" charset="0"/>
              </a:rPr>
              <a:t>(circ. ACOSS n° 2004-131 du 2 mars 2004, modification du 18 juin 2004), </a:t>
            </a:r>
            <a:r>
              <a:rPr lang="fr-FR" sz="1600" dirty="0">
                <a:latin typeface="WORK SANS LIGHT ROMAN" pitchFamily="2" charset="0"/>
              </a:rPr>
              <a:t>notamment :</a:t>
            </a:r>
          </a:p>
          <a:p>
            <a:pPr marL="1200150" lvl="2" indent="-285750" algn="just">
              <a:buFont typeface="Wingdings" panose="05000000000000000000" pitchFamily="2" charset="2"/>
              <a:buChar char="ü"/>
            </a:pPr>
            <a:r>
              <a:rPr lang="fr-FR" sz="1600" dirty="0">
                <a:latin typeface="WORK SANS LIGHT ROMAN" pitchFamily="2" charset="0"/>
              </a:rPr>
              <a:t>Directeurs de travaux travaillant de façon constante sur chantier </a:t>
            </a:r>
            <a:r>
              <a:rPr lang="fr-FR" sz="1600" i="1" dirty="0">
                <a:latin typeface="WORK SANS LIGHT ROMAN" pitchFamily="2" charset="0"/>
              </a:rPr>
              <a:t>(CAA Nantes, 29 déc. 2000)</a:t>
            </a:r>
          </a:p>
          <a:p>
            <a:pPr marL="1200150" lvl="2" indent="-285750" algn="just">
              <a:buFont typeface="Wingdings" panose="05000000000000000000" pitchFamily="2" charset="2"/>
              <a:buChar char="ü"/>
            </a:pPr>
            <a:r>
              <a:rPr lang="fr-FR" sz="1600" dirty="0">
                <a:latin typeface="WORK SANS LIGHT ROMAN" pitchFamily="2" charset="0"/>
              </a:rPr>
              <a:t>Conducteurs de travaux </a:t>
            </a:r>
          </a:p>
          <a:p>
            <a:pPr marL="1200150" lvl="2" indent="-285750" algn="just">
              <a:buFont typeface="Wingdings" panose="05000000000000000000" pitchFamily="2" charset="2"/>
              <a:buChar char="ü"/>
            </a:pPr>
            <a:r>
              <a:rPr lang="fr-FR" sz="1600" dirty="0">
                <a:latin typeface="WORK SANS LIGHT ROMAN" pitchFamily="2" charset="0"/>
              </a:rPr>
              <a:t>Chefs de chantier</a:t>
            </a:r>
          </a:p>
          <a:p>
            <a:pPr marL="1200150" lvl="2" indent="-285750" algn="just">
              <a:buFont typeface="Wingdings" panose="05000000000000000000" pitchFamily="2" charset="2"/>
              <a:buChar char="ü"/>
            </a:pPr>
            <a:r>
              <a:rPr lang="fr-FR" sz="1600" dirty="0">
                <a:latin typeface="WORK SANS LIGHT ROMAN" pitchFamily="2" charset="0"/>
              </a:rPr>
              <a:t>Ingénieurs employés par des entreprises de TP et ayant pour mission essentielle d’assurer l’exécution des travaux et devant être en permanence présents sur chantier </a:t>
            </a:r>
          </a:p>
          <a:p>
            <a:pPr marL="1200150" lvl="2" indent="-285750" algn="just">
              <a:buFont typeface="Wingdings" panose="05000000000000000000" pitchFamily="2" charset="2"/>
              <a:buChar char="ü"/>
            </a:pPr>
            <a:r>
              <a:rPr lang="fr-FR" sz="1600" dirty="0">
                <a:latin typeface="WORK SANS LIGHT ROMAN" pitchFamily="2" charset="0"/>
              </a:rPr>
              <a:t>Conducteurs d’engins et de camions d’entreprises </a:t>
            </a:r>
          </a:p>
          <a:p>
            <a:pPr marL="285750" indent="-285750" algn="just">
              <a:buFont typeface="Wingdings" panose="05000000000000000000" pitchFamily="2" charset="2"/>
              <a:buChar char="ü"/>
            </a:pPr>
            <a:r>
              <a:rPr lang="fr-FR" sz="1600" b="1" dirty="0">
                <a:solidFill>
                  <a:schemeClr val="accent1"/>
                </a:solidFill>
                <a:latin typeface="WORK SANS LIGHT ROMAN" pitchFamily="2" charset="0"/>
              </a:rPr>
              <a:t>Apprentis</a:t>
            </a:r>
            <a:r>
              <a:rPr lang="fr-FR" sz="1600" b="1" dirty="0">
                <a:latin typeface="WORK SANS LIGHT ROMAN" pitchFamily="2" charset="0"/>
              </a:rPr>
              <a:t> travaillant sur les chantiers</a:t>
            </a:r>
            <a:r>
              <a:rPr lang="fr-FR" sz="1600" dirty="0">
                <a:latin typeface="WORK SANS LIGHT ROMAN" pitchFamily="2" charset="0"/>
              </a:rPr>
              <a:t> (circ. ACOSS n° 2004-131 du 2 mars 2004, modification du 18 juin 2004)</a:t>
            </a:r>
          </a:p>
        </p:txBody>
      </p:sp>
      <p:sp>
        <p:nvSpPr>
          <p:cNvPr id="12" name="Rectangle : coins arrondis 11">
            <a:extLst>
              <a:ext uri="{FF2B5EF4-FFF2-40B4-BE49-F238E27FC236}">
                <a16:creationId xmlns:a16="http://schemas.microsoft.com/office/drawing/2014/main" id="{428EEDA7-668F-E80B-6416-D073EFE19D87}"/>
              </a:ext>
            </a:extLst>
          </p:cNvPr>
          <p:cNvSpPr/>
          <p:nvPr/>
        </p:nvSpPr>
        <p:spPr>
          <a:xfrm>
            <a:off x="124587" y="1033655"/>
            <a:ext cx="1913539" cy="4606008"/>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fr-FR" sz="1200" b="1" dirty="0">
                <a:solidFill>
                  <a:schemeClr val="accent1"/>
                </a:solidFill>
                <a:latin typeface="Work Sans Light" pitchFamily="2" charset="0"/>
              </a:rPr>
              <a:t>Quid des employés et techniciens ?</a:t>
            </a:r>
          </a:p>
          <a:p>
            <a:endParaRPr lang="fr-FR" sz="1200" dirty="0">
              <a:latin typeface="Work Sans Light" pitchFamily="2" charset="0"/>
            </a:endParaRPr>
          </a:p>
          <a:p>
            <a:pPr algn="just"/>
            <a:r>
              <a:rPr lang="fr-FR" sz="1200" b="1" dirty="0">
                <a:solidFill>
                  <a:srgbClr val="00B050"/>
                </a:solidFill>
                <a:latin typeface="Work Sans Light" pitchFamily="2" charset="0"/>
              </a:rPr>
              <a:t>Techniciens</a:t>
            </a:r>
            <a:r>
              <a:rPr lang="fr-FR" sz="1200" dirty="0">
                <a:latin typeface="Work Sans Light" pitchFamily="2" charset="0"/>
              </a:rPr>
              <a:t> non visés par la doctrine administrative </a:t>
            </a:r>
            <a:r>
              <a:rPr lang="fr-FR" sz="1200" b="1" u="sng" dirty="0">
                <a:latin typeface="Work Sans Light" pitchFamily="2" charset="0"/>
              </a:rPr>
              <a:t>mais</a:t>
            </a:r>
            <a:r>
              <a:rPr lang="fr-FR" sz="1200" dirty="0">
                <a:latin typeface="Work Sans Light" pitchFamily="2" charset="0"/>
              </a:rPr>
              <a:t> non dissociés des agents de maîtrise dans la classification TP : DFS potentiellement applicable </a:t>
            </a:r>
          </a:p>
          <a:p>
            <a:pPr algn="just"/>
            <a:endParaRPr lang="fr-FR" sz="1200" dirty="0">
              <a:latin typeface="Work Sans Light" pitchFamily="2" charset="0"/>
            </a:endParaRPr>
          </a:p>
          <a:p>
            <a:pPr algn="just"/>
            <a:r>
              <a:rPr lang="fr-FR" sz="1200" b="1" dirty="0">
                <a:solidFill>
                  <a:schemeClr val="accent5">
                    <a:lumMod val="40000"/>
                    <a:lumOff val="60000"/>
                  </a:schemeClr>
                </a:solidFill>
                <a:latin typeface="Work Sans Light" pitchFamily="2" charset="0"/>
              </a:rPr>
              <a:t>Employés</a:t>
            </a:r>
            <a:r>
              <a:rPr lang="fr-FR" sz="1200" dirty="0">
                <a:latin typeface="Work Sans Light" pitchFamily="2" charset="0"/>
              </a:rPr>
              <a:t> non visés par la doctrine administrative et dissociés des agents de maîtrise  dans la classification : l’application de la DFS peut emporter un risque Urssaf. </a:t>
            </a:r>
          </a:p>
          <a:p>
            <a:pPr marL="285750" indent="-285750" algn="ctr">
              <a:buFontTx/>
              <a:buChar char="-"/>
            </a:pPr>
            <a:endParaRPr lang="fr-FR" sz="1200" dirty="0">
              <a:latin typeface="Work Sans Light" pitchFamily="2" charset="0"/>
            </a:endParaRPr>
          </a:p>
        </p:txBody>
      </p:sp>
      <p:sp>
        <p:nvSpPr>
          <p:cNvPr id="13" name="ZoneTexte 12">
            <a:extLst>
              <a:ext uri="{FF2B5EF4-FFF2-40B4-BE49-F238E27FC236}">
                <a16:creationId xmlns:a16="http://schemas.microsoft.com/office/drawing/2014/main" id="{4C0B8C73-E235-D388-A34E-71F6512AEF46}"/>
              </a:ext>
            </a:extLst>
          </p:cNvPr>
          <p:cNvSpPr txBox="1"/>
          <p:nvPr/>
        </p:nvSpPr>
        <p:spPr>
          <a:xfrm>
            <a:off x="2827420" y="5855894"/>
            <a:ext cx="8614612" cy="830997"/>
          </a:xfrm>
          <a:prstGeom prst="rect">
            <a:avLst/>
          </a:prstGeom>
          <a:noFill/>
        </p:spPr>
        <p:txBody>
          <a:bodyPr wrap="square" rtlCol="0">
            <a:spAutoFit/>
          </a:bodyPr>
          <a:lstStyle/>
          <a:p>
            <a:pPr algn="just"/>
            <a:r>
              <a:rPr lang="fr-FR" sz="1600" b="1" dirty="0">
                <a:solidFill>
                  <a:srgbClr val="CC0000"/>
                </a:solidFill>
                <a:latin typeface="WORK SANS LIGHT ROMAN" pitchFamily="2" charset="0"/>
              </a:rPr>
              <a:t>En cas de doute </a:t>
            </a:r>
            <a:r>
              <a:rPr lang="fr-FR" sz="1600" dirty="0">
                <a:solidFill>
                  <a:srgbClr val="CC0000"/>
                </a:solidFill>
                <a:latin typeface="WORK SANS LIGHT ROMAN" pitchFamily="2" charset="0"/>
              </a:rPr>
              <a:t>sur l’application de la DFS à certains salariés, la FNTP recommande à ses adhérents </a:t>
            </a:r>
            <a:r>
              <a:rPr lang="fr-FR" sz="1600" b="1" dirty="0">
                <a:solidFill>
                  <a:srgbClr val="CC0000"/>
                </a:solidFill>
                <a:latin typeface="WORK SANS LIGHT ROMAN" pitchFamily="2" charset="0"/>
              </a:rPr>
              <a:t>d’interroger leur Urssaf </a:t>
            </a:r>
            <a:r>
              <a:rPr lang="fr-FR" sz="1600" dirty="0">
                <a:solidFill>
                  <a:srgbClr val="CC0000"/>
                </a:solidFill>
                <a:latin typeface="WORK SANS LIGHT ROMAN" pitchFamily="2" charset="0"/>
              </a:rPr>
              <a:t>directement sur leur espace cotisant, voire d’appliquer la procédure de </a:t>
            </a:r>
            <a:r>
              <a:rPr lang="fr-FR" sz="1600" b="1" dirty="0">
                <a:solidFill>
                  <a:srgbClr val="CC0000"/>
                </a:solidFill>
                <a:latin typeface="WORK SANS LIGHT ROMAN" pitchFamily="2" charset="0"/>
              </a:rPr>
              <a:t>rescrit</a:t>
            </a:r>
            <a:r>
              <a:rPr lang="fr-FR" sz="1600" dirty="0">
                <a:solidFill>
                  <a:srgbClr val="CC0000"/>
                </a:solidFill>
                <a:latin typeface="WORK SANS LIGHT ROMAN" pitchFamily="2" charset="0"/>
              </a:rPr>
              <a:t> social.</a:t>
            </a:r>
          </a:p>
        </p:txBody>
      </p:sp>
      <p:pic>
        <p:nvPicPr>
          <p:cNvPr id="15" name="Graphique 14" descr="Ampoule et engrenage contour">
            <a:extLst>
              <a:ext uri="{FF2B5EF4-FFF2-40B4-BE49-F238E27FC236}">
                <a16:creationId xmlns:a16="http://schemas.microsoft.com/office/drawing/2014/main" id="{759CC3E1-3B79-8E93-0020-AD4CF57A4D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9010" y="5680158"/>
            <a:ext cx="914400" cy="914400"/>
          </a:xfrm>
          <a:prstGeom prst="rect">
            <a:avLst/>
          </a:prstGeom>
        </p:spPr>
      </p:pic>
      <p:sp>
        <p:nvSpPr>
          <p:cNvPr id="16" name="Ellipse 15">
            <a:extLst>
              <a:ext uri="{FF2B5EF4-FFF2-40B4-BE49-F238E27FC236}">
                <a16:creationId xmlns:a16="http://schemas.microsoft.com/office/drawing/2014/main" id="{FB1A3709-2D06-0D46-CEB4-C85339D51038}"/>
              </a:ext>
            </a:extLst>
          </p:cNvPr>
          <p:cNvSpPr/>
          <p:nvPr/>
        </p:nvSpPr>
        <p:spPr>
          <a:xfrm>
            <a:off x="2118337" y="1730961"/>
            <a:ext cx="312302" cy="264694"/>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7" name="Ellipse 16">
            <a:extLst>
              <a:ext uri="{FF2B5EF4-FFF2-40B4-BE49-F238E27FC236}">
                <a16:creationId xmlns:a16="http://schemas.microsoft.com/office/drawing/2014/main" id="{996B703E-8C62-90EF-6823-1801A28E3CD8}"/>
              </a:ext>
            </a:extLst>
          </p:cNvPr>
          <p:cNvSpPr/>
          <p:nvPr/>
        </p:nvSpPr>
        <p:spPr>
          <a:xfrm>
            <a:off x="2369380" y="2015636"/>
            <a:ext cx="204536" cy="185153"/>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8" name="Ellipse 17">
            <a:extLst>
              <a:ext uri="{FF2B5EF4-FFF2-40B4-BE49-F238E27FC236}">
                <a16:creationId xmlns:a16="http://schemas.microsoft.com/office/drawing/2014/main" id="{C106876B-FBDD-1264-DE27-B17D1AD72370}"/>
              </a:ext>
            </a:extLst>
          </p:cNvPr>
          <p:cNvSpPr/>
          <p:nvPr/>
        </p:nvSpPr>
        <p:spPr>
          <a:xfrm>
            <a:off x="2499457" y="2214189"/>
            <a:ext cx="204536" cy="185153"/>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9" name="Ellipse 18">
            <a:extLst>
              <a:ext uri="{FF2B5EF4-FFF2-40B4-BE49-F238E27FC236}">
                <a16:creationId xmlns:a16="http://schemas.microsoft.com/office/drawing/2014/main" id="{E3FF4006-3810-795A-AC11-63DB4C6F3066}"/>
              </a:ext>
            </a:extLst>
          </p:cNvPr>
          <p:cNvSpPr/>
          <p:nvPr/>
        </p:nvSpPr>
        <p:spPr>
          <a:xfrm>
            <a:off x="1861663" y="1397752"/>
            <a:ext cx="352927" cy="307223"/>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45035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BFF92BA-D6C4-8691-AB69-5F3099AC3D05}"/>
              </a:ext>
            </a:extLst>
          </p:cNvPr>
          <p:cNvSpPr>
            <a:spLocks noGrp="1"/>
          </p:cNvSpPr>
          <p:nvPr>
            <p:ph type="body" sz="quarter" idx="10"/>
          </p:nvPr>
        </p:nvSpPr>
        <p:spPr/>
        <p:txBody>
          <a:bodyPr/>
          <a:lstStyle/>
          <a:p>
            <a:pPr algn="ctr"/>
            <a:r>
              <a:rPr lang="fr-FR" dirty="0"/>
              <a:t>CHAMP D’APPLICATION </a:t>
            </a:r>
          </a:p>
        </p:txBody>
      </p:sp>
      <p:sp>
        <p:nvSpPr>
          <p:cNvPr id="5" name="Rectangle : coins arrondis 4">
            <a:extLst>
              <a:ext uri="{FF2B5EF4-FFF2-40B4-BE49-F238E27FC236}">
                <a16:creationId xmlns:a16="http://schemas.microsoft.com/office/drawing/2014/main" id="{1BA321C3-0672-ED67-7F9D-1AD167CC2360}"/>
              </a:ext>
            </a:extLst>
          </p:cNvPr>
          <p:cNvSpPr/>
          <p:nvPr/>
        </p:nvSpPr>
        <p:spPr>
          <a:xfrm>
            <a:off x="4997101" y="1412672"/>
            <a:ext cx="3669112" cy="673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Work Sans Light" pitchFamily="2" charset="0"/>
              </a:rPr>
              <a:t>Certains salariés sont expressément exclus du bénéfice de la DFS</a:t>
            </a:r>
          </a:p>
        </p:txBody>
      </p:sp>
      <p:sp>
        <p:nvSpPr>
          <p:cNvPr id="3" name="Rectangle 2">
            <a:extLst>
              <a:ext uri="{FF2B5EF4-FFF2-40B4-BE49-F238E27FC236}">
                <a16:creationId xmlns:a16="http://schemas.microsoft.com/office/drawing/2014/main" id="{160388B3-5B40-4BB5-E4CE-9F8978E76C31}"/>
              </a:ext>
            </a:extLst>
          </p:cNvPr>
          <p:cNvSpPr/>
          <p:nvPr/>
        </p:nvSpPr>
        <p:spPr>
          <a:xfrm>
            <a:off x="2261937" y="2310063"/>
            <a:ext cx="9180095" cy="29236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fr-FR" sz="1600" dirty="0">
                <a:latin typeface="WORK SANS LIGHT ROMAN" pitchFamily="2" charset="0"/>
              </a:rPr>
              <a:t>Sont </a:t>
            </a:r>
            <a:r>
              <a:rPr lang="fr-FR" sz="1600" b="1" dirty="0">
                <a:latin typeface="WORK SANS LIGHT ROMAN" pitchFamily="2" charset="0"/>
              </a:rPr>
              <a:t>notamment</a:t>
            </a:r>
            <a:r>
              <a:rPr lang="fr-FR" sz="1600" dirty="0">
                <a:latin typeface="WORK SANS LIGHT ROMAN" pitchFamily="2" charset="0"/>
              </a:rPr>
              <a:t> exclus du bénéfice de la DFS </a:t>
            </a:r>
            <a:r>
              <a:rPr lang="fr-FR" sz="1600" i="1" dirty="0">
                <a:latin typeface="WORK SANS LIGHT ROMAN" pitchFamily="2" charset="0"/>
              </a:rPr>
              <a:t>(circ. ACOSS n° 2004-131 du 2 mars 2004) : </a:t>
            </a:r>
          </a:p>
          <a:p>
            <a:pPr algn="just"/>
            <a:endParaRPr lang="fr-FR" sz="1600" dirty="0">
              <a:latin typeface="WORK SANS LIGHT ROMAN" pitchFamily="2" charset="0"/>
            </a:endParaRPr>
          </a:p>
          <a:p>
            <a:pPr marL="285750" indent="-285750" algn="just">
              <a:buFont typeface="Wingdings" panose="05000000000000000000" pitchFamily="2" charset="2"/>
              <a:buChar char="§"/>
            </a:pPr>
            <a:r>
              <a:rPr lang="fr-FR" sz="1600" dirty="0">
                <a:latin typeface="WORK SANS LIGHT ROMAN" pitchFamily="2" charset="0"/>
              </a:rPr>
              <a:t>Ouvriers assurant le montage, l’entretien ou la réparation des </a:t>
            </a:r>
            <a:r>
              <a:rPr lang="fr-FR" sz="1600" b="1" dirty="0">
                <a:latin typeface="WORK SANS LIGHT ROMAN" pitchFamily="2" charset="0"/>
              </a:rPr>
              <a:t>ascenseurs</a:t>
            </a:r>
          </a:p>
          <a:p>
            <a:pPr marL="285750" indent="-285750" algn="just">
              <a:buFont typeface="Wingdings" panose="05000000000000000000" pitchFamily="2" charset="2"/>
              <a:buChar char="§"/>
            </a:pPr>
            <a:r>
              <a:rPr lang="fr-FR" sz="1600" b="1" dirty="0">
                <a:latin typeface="WORK SANS LIGHT ROMAN" pitchFamily="2" charset="0"/>
              </a:rPr>
              <a:t>Personnel administratif </a:t>
            </a:r>
            <a:r>
              <a:rPr lang="fr-FR" sz="1600" dirty="0">
                <a:latin typeface="WORK SANS LIGHT ROMAN" pitchFamily="2" charset="0"/>
              </a:rPr>
              <a:t>des entreprises de Travaux Publics</a:t>
            </a:r>
          </a:p>
          <a:p>
            <a:pPr marL="285750" indent="-285750" algn="just">
              <a:buFont typeface="Wingdings" panose="05000000000000000000" pitchFamily="2" charset="2"/>
              <a:buChar char="§"/>
            </a:pPr>
            <a:r>
              <a:rPr lang="fr-FR" sz="1600" dirty="0">
                <a:latin typeface="WORK SANS LIGHT ROMAN" pitchFamily="2" charset="0"/>
              </a:rPr>
              <a:t>Conducteurs de travaux ne prouvant pas leur présence effective, permanente et exclusive sur chantier (CE, 22 janv. 1992)</a:t>
            </a:r>
          </a:p>
          <a:p>
            <a:pPr marL="285750" indent="-285750" algn="just">
              <a:buFont typeface="Wingdings" panose="05000000000000000000" pitchFamily="2" charset="2"/>
              <a:buChar char="§"/>
            </a:pPr>
            <a:r>
              <a:rPr lang="fr-FR" sz="1600" b="1" dirty="0">
                <a:latin typeface="WORK SANS LIGHT ROMAN" pitchFamily="2" charset="0"/>
              </a:rPr>
              <a:t>Géomètres</a:t>
            </a:r>
          </a:p>
          <a:p>
            <a:pPr marL="285750" indent="-285750" algn="just">
              <a:buFont typeface="Wingdings" panose="05000000000000000000" pitchFamily="2" charset="2"/>
              <a:buChar char="§"/>
            </a:pPr>
            <a:r>
              <a:rPr lang="fr-FR" sz="1600" dirty="0">
                <a:latin typeface="WORK SANS LIGHT ROMAN" pitchFamily="2" charset="0"/>
              </a:rPr>
              <a:t>Métreurs</a:t>
            </a:r>
          </a:p>
          <a:p>
            <a:pPr marL="285750" indent="-285750" algn="just">
              <a:buFont typeface="Wingdings" panose="05000000000000000000" pitchFamily="2" charset="2"/>
              <a:buChar char="§"/>
            </a:pPr>
            <a:r>
              <a:rPr lang="fr-FR" sz="1600" dirty="0">
                <a:latin typeface="WORK SANS LIGHT ROMAN" pitchFamily="2" charset="0"/>
              </a:rPr>
              <a:t>Ouvriers travaillant dans les </a:t>
            </a:r>
            <a:r>
              <a:rPr lang="fr-FR" sz="1600" b="1" dirty="0">
                <a:latin typeface="WORK SANS LIGHT ROMAN" pitchFamily="2" charset="0"/>
              </a:rPr>
              <a:t>carrières</a:t>
            </a:r>
            <a:r>
              <a:rPr lang="fr-FR" sz="1600" dirty="0">
                <a:latin typeface="WORK SANS LIGHT ROMAN" pitchFamily="2" charset="0"/>
              </a:rPr>
              <a:t> (lesquelles, en raison de leur fixité géographique, ne peuvent pas être assimilées à des chantiers) </a:t>
            </a:r>
          </a:p>
        </p:txBody>
      </p:sp>
      <p:sp>
        <p:nvSpPr>
          <p:cNvPr id="4" name="Flèche : courbe vers la droite 3">
            <a:extLst>
              <a:ext uri="{FF2B5EF4-FFF2-40B4-BE49-F238E27FC236}">
                <a16:creationId xmlns:a16="http://schemas.microsoft.com/office/drawing/2014/main" id="{069B30B5-8D39-E950-47D6-5DD60DCF0313}"/>
              </a:ext>
            </a:extLst>
          </p:cNvPr>
          <p:cNvSpPr/>
          <p:nvPr/>
        </p:nvSpPr>
        <p:spPr>
          <a:xfrm>
            <a:off x="1733475" y="4912645"/>
            <a:ext cx="672951" cy="989883"/>
          </a:xfrm>
          <a:prstGeom prst="curvedRightArrow">
            <a:avLst/>
          </a:prstGeom>
          <a:solidFill>
            <a:srgbClr val="4ED2CC"/>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solidFill>
                <a:schemeClr val="tx1"/>
              </a:solidFill>
            </a:endParaRPr>
          </a:p>
        </p:txBody>
      </p:sp>
      <p:sp>
        <p:nvSpPr>
          <p:cNvPr id="11" name="ZoneTexte 10">
            <a:extLst>
              <a:ext uri="{FF2B5EF4-FFF2-40B4-BE49-F238E27FC236}">
                <a16:creationId xmlns:a16="http://schemas.microsoft.com/office/drawing/2014/main" id="{E4CE7621-15C4-4C4D-E018-51A142C98B9E}"/>
              </a:ext>
            </a:extLst>
          </p:cNvPr>
          <p:cNvSpPr txBox="1"/>
          <p:nvPr/>
        </p:nvSpPr>
        <p:spPr>
          <a:xfrm>
            <a:off x="2598821" y="5488478"/>
            <a:ext cx="8843211" cy="584775"/>
          </a:xfrm>
          <a:prstGeom prst="rect">
            <a:avLst/>
          </a:prstGeom>
          <a:noFill/>
        </p:spPr>
        <p:txBody>
          <a:bodyPr wrap="square" rtlCol="0">
            <a:spAutoFit/>
          </a:bodyPr>
          <a:lstStyle/>
          <a:p>
            <a:pPr algn="just"/>
            <a:r>
              <a:rPr lang="fr-FR" sz="1600" dirty="0">
                <a:solidFill>
                  <a:srgbClr val="C00000"/>
                </a:solidFill>
                <a:latin typeface="WORK SANS LIGHT ROMAN" pitchFamily="2" charset="0"/>
              </a:rPr>
              <a:t>Dès lors que le salarié n’exerce </a:t>
            </a:r>
            <a:r>
              <a:rPr lang="fr-FR" sz="1600" b="1" dirty="0">
                <a:solidFill>
                  <a:srgbClr val="C00000"/>
                </a:solidFill>
                <a:latin typeface="WORK SANS LIGHT ROMAN" pitchFamily="2" charset="0"/>
              </a:rPr>
              <a:t>jamais</a:t>
            </a:r>
            <a:r>
              <a:rPr lang="fr-FR" sz="1600" dirty="0">
                <a:solidFill>
                  <a:srgbClr val="C00000"/>
                </a:solidFill>
                <a:latin typeface="WORK SANS LIGHT ROMAN" pitchFamily="2" charset="0"/>
              </a:rPr>
              <a:t> ou </a:t>
            </a:r>
            <a:r>
              <a:rPr lang="fr-FR" sz="1600" b="1" dirty="0">
                <a:solidFill>
                  <a:srgbClr val="C00000"/>
                </a:solidFill>
                <a:latin typeface="WORK SANS LIGHT ROMAN" pitchFamily="2" charset="0"/>
              </a:rPr>
              <a:t>exceptionnellement</a:t>
            </a:r>
            <a:r>
              <a:rPr lang="fr-FR" sz="1600" dirty="0">
                <a:solidFill>
                  <a:srgbClr val="C00000"/>
                </a:solidFill>
                <a:latin typeface="WORK SANS LIGHT ROMAN" pitchFamily="2" charset="0"/>
              </a:rPr>
              <a:t> son activité sur chantier, il est exclu du bénéfice de la DFS. </a:t>
            </a:r>
          </a:p>
        </p:txBody>
      </p:sp>
    </p:spTree>
    <p:extLst>
      <p:ext uri="{BB962C8B-B14F-4D97-AF65-F5344CB8AC3E}">
        <p14:creationId xmlns:p14="http://schemas.microsoft.com/office/powerpoint/2010/main" val="1714729616"/>
      </p:ext>
    </p:extLst>
  </p:cSld>
  <p:clrMapOvr>
    <a:masterClrMapping/>
  </p:clrMapOvr>
</p:sld>
</file>

<file path=ppt/theme/theme1.xml><?xml version="1.0" encoding="utf-8"?>
<a:theme xmlns:a="http://schemas.openxmlformats.org/drawingml/2006/main" name="Masque campagne">
  <a:themeElements>
    <a:clrScheme name="Travaux public">
      <a:dk1>
        <a:srgbClr val="000000"/>
      </a:dk1>
      <a:lt1>
        <a:srgbClr val="FFFFFF"/>
      </a:lt1>
      <a:dk2>
        <a:srgbClr val="44546A"/>
      </a:dk2>
      <a:lt2>
        <a:srgbClr val="F7F9FB"/>
      </a:lt2>
      <a:accent1>
        <a:srgbClr val="FE7C22"/>
      </a:accent1>
      <a:accent2>
        <a:srgbClr val="000000"/>
      </a:accent2>
      <a:accent3>
        <a:srgbClr val="FFFFFF"/>
      </a:accent3>
      <a:accent4>
        <a:srgbClr val="FE7C22"/>
      </a:accent4>
      <a:accent5>
        <a:srgbClr val="004288"/>
      </a:accent5>
      <a:accent6>
        <a:srgbClr val="49515A"/>
      </a:accent6>
      <a:hlink>
        <a:srgbClr val="0563C1"/>
      </a:hlink>
      <a:folHlink>
        <a:srgbClr val="954F72"/>
      </a:folHlink>
    </a:clrScheme>
    <a:fontScheme name="Personnalisé 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PPORT_WEBINAIRE_SOCIAL" id="{8A034189-3378-4624-B859-4B4938DD5AAA}" vid="{C3EC0204-2598-4C70-B0E5-3F7BC4F946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C5839297557643BDF75DC05442A516" ma:contentTypeVersion="15" ma:contentTypeDescription="Crée un document." ma:contentTypeScope="" ma:versionID="ea9c381429498795f5981aac7d78cb44">
  <xsd:schema xmlns:xsd="http://www.w3.org/2001/XMLSchema" xmlns:xs="http://www.w3.org/2001/XMLSchema" xmlns:p="http://schemas.microsoft.com/office/2006/metadata/properties" xmlns:ns3="820714d2-5365-4ce2-9842-66aa11edc08e" xmlns:ns4="8981c89c-fa54-4c98-9b5a-a946f0a61d3d" targetNamespace="http://schemas.microsoft.com/office/2006/metadata/properties" ma:root="true" ma:fieldsID="3f590d55f2444e7ab139acd6571a11df" ns3:_="" ns4:_="">
    <xsd:import namespace="820714d2-5365-4ce2-9842-66aa11edc08e"/>
    <xsd:import namespace="8981c89c-fa54-4c98-9b5a-a946f0a61d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714d2-5365-4ce2-9842-66aa11edc08e"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81c89c-fa54-4c98-9b5a-a946f0a61d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981c89c-fa54-4c98-9b5a-a946f0a61d3d" xsi:nil="true"/>
  </documentManagement>
</p:properties>
</file>

<file path=customXml/itemProps1.xml><?xml version="1.0" encoding="utf-8"?>
<ds:datastoreItem xmlns:ds="http://schemas.openxmlformats.org/officeDocument/2006/customXml" ds:itemID="{78AC2659-02D1-4563-A4C1-17720B4016C2}">
  <ds:schemaRefs>
    <ds:schemaRef ds:uri="http://schemas.microsoft.com/sharepoint/v3/contenttype/forms"/>
  </ds:schemaRefs>
</ds:datastoreItem>
</file>

<file path=customXml/itemProps2.xml><?xml version="1.0" encoding="utf-8"?>
<ds:datastoreItem xmlns:ds="http://schemas.openxmlformats.org/officeDocument/2006/customXml" ds:itemID="{5E86FE3E-B007-44F4-996C-38DD05A77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714d2-5365-4ce2-9842-66aa11edc08e"/>
    <ds:schemaRef ds:uri="8981c89c-fa54-4c98-9b5a-a946f0a61d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B3FDA3-3C55-42EF-9E58-CCA5D7AA2B74}">
  <ds:schemaRefs>
    <ds:schemaRef ds:uri="http://schemas.microsoft.com/office/infopath/2007/PartnerControls"/>
    <ds:schemaRef ds:uri="http://purl.org/dc/elements/1.1/"/>
    <ds:schemaRef ds:uri="http://schemas.microsoft.com/office/2006/metadata/properties"/>
    <ds:schemaRef ds:uri="820714d2-5365-4ce2-9842-66aa11edc08e"/>
    <ds:schemaRef ds:uri="8981c89c-fa54-4c98-9b5a-a946f0a61d3d"/>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9352</TotalTime>
  <Words>5559</Words>
  <Application>Microsoft Office PowerPoint</Application>
  <PresentationFormat>Grand écran</PresentationFormat>
  <Paragraphs>421</Paragraphs>
  <Slides>42</Slides>
  <Notes>13</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42</vt:i4>
      </vt:variant>
    </vt:vector>
  </HeadingPairs>
  <TitlesOfParts>
    <vt:vector size="54" baseType="lpstr">
      <vt:lpstr>Arial</vt:lpstr>
      <vt:lpstr>Calibri</vt:lpstr>
      <vt:lpstr>Dosis</vt:lpstr>
      <vt:lpstr>Futura</vt:lpstr>
      <vt:lpstr>Futura Condensed ExtraBold</vt:lpstr>
      <vt:lpstr>Futura Condensed Medium</vt:lpstr>
      <vt:lpstr>Futura Medium</vt:lpstr>
      <vt:lpstr>Wingdings</vt:lpstr>
      <vt:lpstr>Work Sans Light</vt:lpstr>
      <vt:lpstr>WORK SANS LIGHT ROMAN</vt:lpstr>
      <vt:lpstr>WORK SANS SEMIBOLD ROMAN</vt:lpstr>
      <vt:lpstr>Masque campagne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BORD Hélène</dc:creator>
  <cp:lastModifiedBy>BIDAULT Romain</cp:lastModifiedBy>
  <cp:revision>633</cp:revision>
  <cp:lastPrinted>2024-04-22T14:31:40Z</cp:lastPrinted>
  <dcterms:created xsi:type="dcterms:W3CDTF">2022-11-15T09:23:57Z</dcterms:created>
  <dcterms:modified xsi:type="dcterms:W3CDTF">2024-04-25T15:14:46Z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0x01010045C5839297557643BDF75DC05442A516</vt:lpwstr>
  </property>
</Properties>
</file>