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38"/>
  </p:notesMasterIdLst>
  <p:handoutMasterIdLst>
    <p:handoutMasterId r:id="rId39"/>
  </p:handoutMasterIdLst>
  <p:sldIdLst>
    <p:sldId id="817" r:id="rId5"/>
    <p:sldId id="2146848765" r:id="rId6"/>
    <p:sldId id="2147472597" r:id="rId7"/>
    <p:sldId id="2147481084" r:id="rId8"/>
    <p:sldId id="2146849021" r:id="rId9"/>
    <p:sldId id="2147481104" r:id="rId10"/>
    <p:sldId id="2147481089" r:id="rId11"/>
    <p:sldId id="2147481093" r:id="rId12"/>
    <p:sldId id="2146849045" r:id="rId13"/>
    <p:sldId id="2146849042" r:id="rId14"/>
    <p:sldId id="2147481094" r:id="rId15"/>
    <p:sldId id="2147481098" r:id="rId16"/>
    <p:sldId id="2147481099" r:id="rId17"/>
    <p:sldId id="2147481101" r:id="rId18"/>
    <p:sldId id="2147481103" r:id="rId19"/>
    <p:sldId id="2146849030" r:id="rId20"/>
    <p:sldId id="2147481087" r:id="rId21"/>
    <p:sldId id="2147481106" r:id="rId22"/>
    <p:sldId id="2146849032" r:id="rId23"/>
    <p:sldId id="2147481118" r:id="rId24"/>
    <p:sldId id="2147481109" r:id="rId25"/>
    <p:sldId id="2147481119" r:id="rId26"/>
    <p:sldId id="2147481112" r:id="rId27"/>
    <p:sldId id="2147481120" r:id="rId28"/>
    <p:sldId id="2147481110" r:id="rId29"/>
    <p:sldId id="2147481114" r:id="rId30"/>
    <p:sldId id="2146849031" r:id="rId31"/>
    <p:sldId id="2147481086" r:id="rId32"/>
    <p:sldId id="2147481117" r:id="rId33"/>
    <p:sldId id="2146849033" r:id="rId34"/>
    <p:sldId id="2146848794" r:id="rId35"/>
    <p:sldId id="2147481085" r:id="rId36"/>
    <p:sldId id="2146848813" r:id="rId37"/>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BABEA40-2D3A-4FEF-905B-CCFD182F548D}">
          <p14:sldIdLst>
            <p14:sldId id="817"/>
            <p14:sldId id="2146848765"/>
            <p14:sldId id="2147472597"/>
            <p14:sldId id="2147481084"/>
            <p14:sldId id="2146849021"/>
            <p14:sldId id="2147481104"/>
            <p14:sldId id="2147481089"/>
            <p14:sldId id="2147481093"/>
            <p14:sldId id="2146849045"/>
            <p14:sldId id="2146849042"/>
            <p14:sldId id="2147481094"/>
            <p14:sldId id="2147481098"/>
            <p14:sldId id="2147481099"/>
            <p14:sldId id="2147481101"/>
            <p14:sldId id="2147481103"/>
            <p14:sldId id="2146849030"/>
            <p14:sldId id="2147481087"/>
            <p14:sldId id="2147481106"/>
            <p14:sldId id="2146849032"/>
            <p14:sldId id="2147481118"/>
            <p14:sldId id="2147481109"/>
            <p14:sldId id="2147481119"/>
            <p14:sldId id="2147481112"/>
            <p14:sldId id="2147481120"/>
            <p14:sldId id="2147481110"/>
            <p14:sldId id="2147481114"/>
            <p14:sldId id="2146849031"/>
            <p14:sldId id="2147481086"/>
            <p14:sldId id="2147481117"/>
          </p14:sldIdLst>
        </p14:section>
        <p14:section name="Section sans titre" id="{9DEDE725-1234-4E48-A464-69AF69008041}">
          <p14:sldIdLst>
            <p14:sldId id="2146849033"/>
            <p14:sldId id="2146848794"/>
            <p14:sldId id="2147481085"/>
            <p14:sldId id="21468488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FA12-D52A-2F04-4062-1395C71B9EF4}" name="BORD Hélène" initials="BH" userId="S::bordh@fntp.fr::eec389c4-18fa-4ec7-bad8-6e5127e5f19f" providerId="AD"/>
  <p188:author id="{B1944C24-AC5E-3012-A05C-3DF5849B4F1E}" name="CURIE Maud" initials="CM" userId="S::curiem@fntp.fr::3ca424b8-1268-4c3a-a3a8-619b50561e2f" providerId="AD"/>
  <p188:author id="{3F174F36-61E2-F30D-5D76-DABAE427E979}" name="BIDAULT Romain" initials="BR" userId="S::bidaultr@fntp.fr::6869615f-ab60-45c6-8823-886766f6bcb5" providerId="AD"/>
  <p188:author id="{F005F53C-6511-031C-8B50-E31906125027}" name="LAUBÉPIN Sandrine" initials="LS" userId="S::laubepins@fntp.fr::c02f4880-1658-4b86-835b-d883911321e7" providerId="AD"/>
  <p188:author id="{893AE871-EEA0-1035-F7DB-E2CCA8FD81AD}" name="KUREEMUN Aliya" initials="KA" userId="S::kureemuna@fntp.fr::401e8505-755c-434a-ad7e-d5166391c66a" providerId="AD"/>
  <p188:author id="{7969E3BC-4234-A0B1-F703-982CAE7018DD}" name="AUZANNEAU Marjolaine" initials="AM" userId="S::auzanneaum@fntp.fr::e783a6fb-d1ba-4027-bf91-0c33cf2bade4" providerId="AD"/>
  <p188:author id="{E19CDFD0-CBAB-800A-9E4C-8BE3747127B3}" name="SEBAH Sophie" initials="SS" userId="S::sebahs@fntp.fr::049c2b0f-b967-41a3-846f-46ecbb6ad0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DE6FF"/>
    <a:srgbClr val="416FC3"/>
    <a:srgbClr val="001975"/>
    <a:srgbClr val="000000"/>
    <a:srgbClr val="4CEEF6"/>
    <a:srgbClr val="00CC66"/>
    <a:srgbClr val="E7E9ED"/>
    <a:srgbClr val="CBCFDA"/>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5097" autoAdjust="0"/>
  </p:normalViewPr>
  <p:slideViewPr>
    <p:cSldViewPr snapToGrid="0">
      <p:cViewPr varScale="1">
        <p:scale>
          <a:sx n="105" d="100"/>
          <a:sy n="105" d="100"/>
        </p:scale>
        <p:origin x="52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8"/>
    </p:cViewPr>
  </p:sorterViewPr>
  <p:notesViewPr>
    <p:cSldViewPr snapToGrid="0">
      <p:cViewPr varScale="1">
        <p:scale>
          <a:sx n="45" d="100"/>
          <a:sy n="45" d="100"/>
        </p:scale>
        <p:origin x="276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hyperlink" Target="https://www.legifrance.gouv.fr/jorf/id/JORFTEXT000049523263" TargetMode="External"/><Relationship Id="rId2" Type="http://schemas.openxmlformats.org/officeDocument/2006/relationships/hyperlink" Target="https://www.legifrance.gouv.fr/jorf/id/JORFTEXT000048641947" TargetMode="External"/><Relationship Id="rId1" Type="http://schemas.openxmlformats.org/officeDocument/2006/relationships/hyperlink" Target="https://web.lexisnexis.fr/LexisActu/protocoleaccord.pdf" TargetMode="External"/></Relationships>
</file>

<file path=ppt/diagrams/_rels/data7.xml.rels><?xml version="1.0" encoding="UTF-8" standalone="yes"?>
<Relationships xmlns="http://schemas.openxmlformats.org/package/2006/relationships"><Relationship Id="rId2" Type="http://schemas.openxmlformats.org/officeDocument/2006/relationships/hyperlink" Target="https://www.legifrance.gouv.fr/jorf/id/JORFTEXT000050060050" TargetMode="External"/><Relationship Id="rId1" Type="http://schemas.openxmlformats.org/officeDocument/2006/relationships/hyperlink" Target="https://www.legifrance.gouv.fr/jorf/id/JORFTEXT000049849562"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legifrance.gouv.fr/jorf/id/JORFTEXT000049523263" TargetMode="External"/><Relationship Id="rId2" Type="http://schemas.openxmlformats.org/officeDocument/2006/relationships/hyperlink" Target="https://www.legifrance.gouv.fr/jorf/id/JORFTEXT000048641947" TargetMode="External"/><Relationship Id="rId1" Type="http://schemas.openxmlformats.org/officeDocument/2006/relationships/hyperlink" Target="https://web.lexisnexis.fr/LexisActu/protocoleaccord.pdf"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https://www.legifrance.gouv.fr/jorf/id/JORFTEXT000050060050" TargetMode="External"/><Relationship Id="rId1" Type="http://schemas.openxmlformats.org/officeDocument/2006/relationships/hyperlink" Target="https://www.legifrance.gouv.fr/jorf/id/JORFTEXT000049849562"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F2F7E-5676-41D5-91BD-48F7F97C47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8F340730-B263-4024-92D5-7A1603267F38}">
      <dgm:prSet phldrT="[Texte]" custT="1"/>
      <dgm:spPr>
        <a:solidFill>
          <a:srgbClr val="0A14B4"/>
        </a:solidFill>
        <a:ln>
          <a:solidFill>
            <a:srgbClr val="0A14B4"/>
          </a:solidFill>
        </a:ln>
        <a:effectLst>
          <a:outerShdw blurRad="50800" dist="38100" dir="2700000" algn="tl" rotWithShape="0">
            <a:prstClr val="black">
              <a:alpha val="40000"/>
            </a:prstClr>
          </a:outerShdw>
        </a:effectLst>
      </dgm:spPr>
      <dgm:t>
        <a:bodyPr/>
        <a:lstStyle/>
        <a:p>
          <a:r>
            <a:rPr lang="fr-FR" sz="1600" b="0" dirty="0">
              <a:latin typeface="WORK SANS LIGHT ROMAN" pitchFamily="2" charset="0"/>
            </a:rPr>
            <a:t>Directrice relations du travail et protection sociale</a:t>
          </a:r>
        </a:p>
        <a:p>
          <a:r>
            <a:rPr lang="fr-FR" sz="1600" b="1" dirty="0">
              <a:latin typeface="WORK SANS LIGHT ROMAN" pitchFamily="2" charset="0"/>
            </a:rPr>
            <a:t>Sophie SEBAH</a:t>
          </a:r>
        </a:p>
      </dgm:t>
    </dgm:pt>
    <dgm:pt modelId="{B6B56D6A-2273-455E-83D2-4D246DEC1DA3}" type="sibTrans" cxnId="{4A429292-D1EA-4521-883F-C46438CAF75B}">
      <dgm:prSet/>
      <dgm:spPr/>
      <dgm:t>
        <a:bodyPr/>
        <a:lstStyle/>
        <a:p>
          <a:endParaRPr lang="fr-FR"/>
        </a:p>
      </dgm:t>
    </dgm:pt>
    <dgm:pt modelId="{04B948CE-DE0B-4179-BC92-A90E1E0486F6}" type="parTrans" cxnId="{4A429292-D1EA-4521-883F-C46438CAF75B}">
      <dgm:prSet/>
      <dgm:spPr/>
      <dgm:t>
        <a:bodyPr/>
        <a:lstStyle/>
        <a:p>
          <a:endParaRPr lang="fr-FR"/>
        </a:p>
      </dgm:t>
    </dgm:pt>
    <dgm:pt modelId="{68488ED9-0F86-4422-97D2-D33022507489}">
      <dgm:prSet phldrT="[Texte]" custT="1"/>
      <dgm:spPr>
        <a:solidFill>
          <a:srgbClr val="008CF0"/>
        </a:solidFill>
        <a:ln>
          <a:solidFill>
            <a:srgbClr val="008CF0"/>
          </a:solidFill>
        </a:ln>
        <a:effectLst>
          <a:outerShdw blurRad="50800" dist="38100" dir="2700000" algn="tl" rotWithShape="0">
            <a:prstClr val="black">
              <a:alpha val="40000"/>
            </a:prstClr>
          </a:outerShdw>
        </a:effectLst>
      </dgm:spPr>
      <dgm:t>
        <a:bodyPr/>
        <a:lstStyle/>
        <a:p>
          <a:r>
            <a:rPr lang="fr-FR" sz="1600" b="0" dirty="0">
              <a:latin typeface="WORK SANS LIGHT ROMAN" pitchFamily="2" charset="0"/>
            </a:rPr>
            <a:t>Assistante de direction </a:t>
          </a:r>
          <a:br>
            <a:rPr lang="fr-FR" sz="1600" b="1" dirty="0">
              <a:latin typeface="WORK SANS LIGHT ROMAN" pitchFamily="2" charset="0"/>
            </a:rPr>
          </a:br>
          <a:r>
            <a:rPr lang="fr-FR" sz="1600" b="1" dirty="0">
              <a:latin typeface="WORK SANS LIGHT ROMAN" pitchFamily="2" charset="0"/>
            </a:rPr>
            <a:t>Carole BARDANO</a:t>
          </a:r>
        </a:p>
      </dgm:t>
    </dgm:pt>
    <dgm:pt modelId="{1464EEAF-6D51-4B37-8DF1-4D8514924C19}" type="sibTrans" cxnId="{8F9C8F6F-6295-4863-940F-2B3377E15664}">
      <dgm:prSet/>
      <dgm:spPr/>
      <dgm:t>
        <a:bodyPr/>
        <a:lstStyle/>
        <a:p>
          <a:endParaRPr lang="fr-FR"/>
        </a:p>
      </dgm:t>
    </dgm:pt>
    <dgm:pt modelId="{DFD3D514-728E-4FE3-8891-1AD1C738705C}" type="parTrans" cxnId="{8F9C8F6F-6295-4863-940F-2B3377E15664}">
      <dgm:prSet/>
      <dgm:spPr/>
      <dgm:t>
        <a:bodyPr/>
        <a:lstStyle/>
        <a:p>
          <a:endParaRPr lang="fr-FR"/>
        </a:p>
      </dgm:t>
    </dgm:pt>
    <dgm:pt modelId="{E1A722B7-93F9-41DF-9BEA-6C5B707097E1}">
      <dgm:prSet phldrT="[Texte]" custT="1"/>
      <dgm:spPr>
        <a:solidFill>
          <a:srgbClr val="0046C8"/>
        </a:solidFill>
        <a:ln>
          <a:solidFill>
            <a:srgbClr val="0046C8"/>
          </a:solidFill>
        </a:ln>
        <a:effectLst>
          <a:outerShdw blurRad="50800" dist="38100" dir="2700000" algn="tl" rotWithShape="0">
            <a:prstClr val="black">
              <a:alpha val="40000"/>
            </a:prstClr>
          </a:outerShdw>
        </a:effectLst>
      </dgm:spPr>
      <dgm:t>
        <a:bodyPr/>
        <a:lstStyle/>
        <a:p>
          <a:r>
            <a:rPr lang="fr-FR" sz="1600" b="0" dirty="0">
              <a:latin typeface="WORK SANS LIGHT ROMAN" pitchFamily="2" charset="0"/>
            </a:rPr>
            <a:t>Cheffe de service Relations collectives, temps et revenus du travail</a:t>
          </a:r>
        </a:p>
        <a:p>
          <a:r>
            <a:rPr lang="fr-FR" sz="1600" b="1" dirty="0">
              <a:latin typeface="WORK SANS LIGHT ROMAN" pitchFamily="2" charset="0"/>
            </a:rPr>
            <a:t>Justine PICOCHE</a:t>
          </a:r>
        </a:p>
      </dgm:t>
    </dgm:pt>
    <dgm:pt modelId="{5ACF9526-02CD-423F-8908-599568294084}" type="sibTrans" cxnId="{E3300193-B9AE-437A-A49E-EBABFE43396B}">
      <dgm:prSet/>
      <dgm:spPr/>
      <dgm:t>
        <a:bodyPr/>
        <a:lstStyle/>
        <a:p>
          <a:endParaRPr lang="fr-FR"/>
        </a:p>
      </dgm:t>
    </dgm:pt>
    <dgm:pt modelId="{BF4B24A0-DE7E-4AD6-9C84-ED9A94BDD5BF}" type="parTrans" cxnId="{E3300193-B9AE-437A-A49E-EBABFE43396B}">
      <dgm:prSet/>
      <dgm:spPr/>
      <dgm:t>
        <a:bodyPr/>
        <a:lstStyle/>
        <a:p>
          <a:endParaRPr lang="fr-FR"/>
        </a:p>
      </dgm:t>
    </dgm:pt>
    <dgm:pt modelId="{D706BBC5-83AA-4DE5-A2F6-F02F35E733C5}">
      <dgm:prSet phldrT="[Texte]" custT="1"/>
      <dgm:spPr>
        <a:solidFill>
          <a:srgbClr val="0ABFC7"/>
        </a:solidFill>
        <a:ln>
          <a:solidFill>
            <a:srgbClr val="0ABFC7"/>
          </a:solidFill>
        </a:ln>
        <a:effectLst>
          <a:outerShdw blurRad="50800" dist="38100" dir="2700000" algn="tl" rotWithShape="0">
            <a:prstClr val="black">
              <a:alpha val="40000"/>
            </a:prstClr>
          </a:outerShdw>
        </a:effectLst>
      </dgm:spPr>
      <dgm:t>
        <a:bodyPr/>
        <a:lstStyle/>
        <a:p>
          <a:r>
            <a:rPr lang="fr-FR" sz="1600" b="0" dirty="0">
              <a:latin typeface="WORK SANS LIGHT ROMAN" pitchFamily="2" charset="0"/>
            </a:rPr>
            <a:t>Juriste</a:t>
          </a:r>
        </a:p>
        <a:p>
          <a:r>
            <a:rPr lang="fr-FR" sz="1600" b="1" dirty="0">
              <a:latin typeface="WORK SANS LIGHT ROMAN" pitchFamily="2" charset="0"/>
            </a:rPr>
            <a:t>Aliya KUREEMUN</a:t>
          </a:r>
          <a:endParaRPr lang="fr-FR" sz="1600" b="0" dirty="0">
            <a:latin typeface="WORK SANS LIGHT ROMAN" pitchFamily="2" charset="0"/>
          </a:endParaRPr>
        </a:p>
        <a:p>
          <a:endParaRPr lang="fr-FR" sz="1600" b="0" dirty="0">
            <a:latin typeface="WORK SANS LIGHT ROMAN" pitchFamily="2" charset="0"/>
          </a:endParaRPr>
        </a:p>
      </dgm:t>
    </dgm:pt>
    <dgm:pt modelId="{BAB54B3D-A052-44E4-8224-FE273F1CBDD6}" type="sibTrans" cxnId="{1ED90D39-C8F9-49D3-B715-488B8F509094}">
      <dgm:prSet/>
      <dgm:spPr/>
      <dgm:t>
        <a:bodyPr/>
        <a:lstStyle/>
        <a:p>
          <a:endParaRPr lang="fr-FR"/>
        </a:p>
      </dgm:t>
    </dgm:pt>
    <dgm:pt modelId="{577D2949-70E0-4A87-8C09-E96A91767A10}" type="parTrans" cxnId="{1ED90D39-C8F9-49D3-B715-488B8F509094}">
      <dgm:prSet/>
      <dgm:spPr/>
      <dgm:t>
        <a:bodyPr/>
        <a:lstStyle/>
        <a:p>
          <a:endParaRPr lang="fr-FR"/>
        </a:p>
      </dgm:t>
    </dgm:pt>
    <dgm:pt modelId="{DBF31DDA-FFAA-4FC6-A75A-3AF28A1BC910}">
      <dgm:prSet phldrT="[Texte]" custT="1"/>
      <dgm:spPr>
        <a:solidFill>
          <a:srgbClr val="0046C8"/>
        </a:solidFill>
        <a:ln>
          <a:solidFill>
            <a:srgbClr val="0046C8"/>
          </a:solidFill>
        </a:ln>
        <a:effectLst>
          <a:outerShdw blurRad="50800" dist="38100" dir="2700000" algn="tl" rotWithShape="0">
            <a:prstClr val="black">
              <a:alpha val="40000"/>
            </a:prstClr>
          </a:outerShdw>
        </a:effectLst>
      </dgm:spPr>
      <dgm:t>
        <a:bodyPr/>
        <a:lstStyle/>
        <a:p>
          <a:r>
            <a:rPr lang="fr-FR" sz="1600" b="0" dirty="0">
              <a:latin typeface="WORK SANS LIGHT ROMAN" pitchFamily="2" charset="0"/>
            </a:rPr>
            <a:t>Cheffe de service Relations individuelles de travail, protection sociale et affaires sociales européennes</a:t>
          </a:r>
        </a:p>
        <a:p>
          <a:r>
            <a:rPr lang="fr-FR" sz="1600" b="1" dirty="0">
              <a:latin typeface="WORK SANS LIGHT ROMAN" pitchFamily="2" charset="0"/>
            </a:rPr>
            <a:t>Maud CURIE</a:t>
          </a:r>
        </a:p>
      </dgm:t>
    </dgm:pt>
    <dgm:pt modelId="{5857587B-82CD-434B-AD2A-09192225D8EE}" type="sibTrans" cxnId="{A35BF05A-5371-4CC6-8426-A84AC69066CD}">
      <dgm:prSet/>
      <dgm:spPr/>
      <dgm:t>
        <a:bodyPr/>
        <a:lstStyle/>
        <a:p>
          <a:endParaRPr lang="fr-FR"/>
        </a:p>
      </dgm:t>
    </dgm:pt>
    <dgm:pt modelId="{DC1623ED-197C-460B-9211-05650A1E4041}" type="parTrans" cxnId="{A35BF05A-5371-4CC6-8426-A84AC69066CD}">
      <dgm:prSet/>
      <dgm:spPr/>
      <dgm:t>
        <a:bodyPr/>
        <a:lstStyle/>
        <a:p>
          <a:endParaRPr lang="fr-FR"/>
        </a:p>
      </dgm:t>
    </dgm:pt>
    <dgm:pt modelId="{B176D315-FE56-4797-8BBB-CE8A5CE6F497}">
      <dgm:prSet phldrT="[Texte]" custT="1"/>
      <dgm:spPr>
        <a:solidFill>
          <a:srgbClr val="0ABFC7"/>
        </a:solidFill>
        <a:ln>
          <a:solidFill>
            <a:srgbClr val="0ABFC7"/>
          </a:solidFill>
        </a:ln>
        <a:effectLst>
          <a:outerShdw blurRad="50800" dist="38100" dir="2700000" algn="tl" rotWithShape="0">
            <a:prstClr val="black">
              <a:alpha val="40000"/>
            </a:prstClr>
          </a:outerShdw>
        </a:effectLst>
      </dgm:spPr>
      <dgm:t>
        <a:bodyPr/>
        <a:lstStyle/>
        <a:p>
          <a:r>
            <a:rPr lang="fr-FR" sz="1600" b="0" dirty="0">
              <a:latin typeface="WORK SANS LIGHT ROMAN" pitchFamily="2" charset="0"/>
            </a:rPr>
            <a:t>Juriste</a:t>
          </a:r>
        </a:p>
        <a:p>
          <a:r>
            <a:rPr lang="fr-FR" sz="1600" b="1" dirty="0">
              <a:latin typeface="WORK SANS LIGHT ROMAN" pitchFamily="2" charset="0"/>
            </a:rPr>
            <a:t>Sophie SENELAR</a:t>
          </a:r>
        </a:p>
      </dgm:t>
    </dgm:pt>
    <dgm:pt modelId="{5F1F279E-13B7-4721-AE86-C735816AAC70}" type="sibTrans" cxnId="{1193ECC3-36A6-48FA-B303-B0F4E23B1D44}">
      <dgm:prSet/>
      <dgm:spPr/>
      <dgm:t>
        <a:bodyPr/>
        <a:lstStyle/>
        <a:p>
          <a:endParaRPr lang="fr-FR"/>
        </a:p>
      </dgm:t>
    </dgm:pt>
    <dgm:pt modelId="{6E7B0098-E03A-42FD-A6E3-E52D9F15068E}" type="parTrans" cxnId="{1193ECC3-36A6-48FA-B303-B0F4E23B1D44}">
      <dgm:prSet/>
      <dgm:spPr/>
      <dgm:t>
        <a:bodyPr/>
        <a:lstStyle/>
        <a:p>
          <a:endParaRPr lang="fr-FR"/>
        </a:p>
      </dgm:t>
    </dgm:pt>
    <dgm:pt modelId="{81FE39D0-9157-4EE5-89A1-F6437BA32814}">
      <dgm:prSet phldrT="[Texte]" custT="1"/>
      <dgm:spPr>
        <a:solidFill>
          <a:srgbClr val="0ABFC7"/>
        </a:solidFill>
        <a:ln>
          <a:solidFill>
            <a:srgbClr val="0ABFC7"/>
          </a:solidFill>
        </a:ln>
        <a:effectLst>
          <a:outerShdw blurRad="50800" dist="38100" dir="2700000" algn="tl" rotWithShape="0">
            <a:prstClr val="black">
              <a:alpha val="40000"/>
            </a:prstClr>
          </a:outerShdw>
        </a:effectLst>
      </dgm:spPr>
      <dgm:t>
        <a:bodyPr/>
        <a:lstStyle/>
        <a:p>
          <a:r>
            <a:rPr lang="fr-FR" sz="1600" dirty="0">
              <a:latin typeface="WORK SANS LIGHT ROMAN" pitchFamily="2" charset="0"/>
            </a:rPr>
            <a:t>Juriste</a:t>
          </a:r>
          <a:br>
            <a:rPr lang="fr-FR" sz="1600" dirty="0">
              <a:latin typeface="WORK SANS LIGHT ROMAN" pitchFamily="2" charset="0"/>
            </a:rPr>
          </a:br>
          <a:r>
            <a:rPr lang="fr-FR" sz="1600" b="1" dirty="0">
              <a:latin typeface="WORK SANS LIGHT ROMAN" pitchFamily="2" charset="0"/>
            </a:rPr>
            <a:t>Aurélie CEA</a:t>
          </a:r>
        </a:p>
      </dgm:t>
    </dgm:pt>
    <dgm:pt modelId="{1EEE42C5-D90A-4D23-878F-F90E7FF08AD8}" type="parTrans" cxnId="{26AE2420-0DA4-4527-B36A-1A849F69DA33}">
      <dgm:prSet/>
      <dgm:spPr/>
      <dgm:t>
        <a:bodyPr/>
        <a:lstStyle/>
        <a:p>
          <a:endParaRPr lang="fr-FR"/>
        </a:p>
      </dgm:t>
    </dgm:pt>
    <dgm:pt modelId="{BB75ACC5-B3CD-48B5-88D8-7CD0D054AAA7}" type="sibTrans" cxnId="{26AE2420-0DA4-4527-B36A-1A849F69DA33}">
      <dgm:prSet/>
      <dgm:spPr/>
      <dgm:t>
        <a:bodyPr/>
        <a:lstStyle/>
        <a:p>
          <a:endParaRPr lang="fr-FR"/>
        </a:p>
      </dgm:t>
    </dgm:pt>
    <dgm:pt modelId="{EB3B468E-3FB6-4390-B255-CA21784F0D73}" type="pres">
      <dgm:prSet presAssocID="{411F2F7E-5676-41D5-91BD-48F7F97C47FE}" presName="diagram" presStyleCnt="0">
        <dgm:presLayoutVars>
          <dgm:chPref val="1"/>
          <dgm:dir/>
          <dgm:animOne val="branch"/>
          <dgm:animLvl val="lvl"/>
          <dgm:resizeHandles val="exact"/>
        </dgm:presLayoutVars>
      </dgm:prSet>
      <dgm:spPr/>
    </dgm:pt>
    <dgm:pt modelId="{3C254C0A-E582-44F2-9637-CFD952809632}" type="pres">
      <dgm:prSet presAssocID="{8F340730-B263-4024-92D5-7A1603267F38}" presName="root1" presStyleCnt="0"/>
      <dgm:spPr/>
    </dgm:pt>
    <dgm:pt modelId="{056C64BD-F440-4A4C-890F-EC84A38D1901}" type="pres">
      <dgm:prSet presAssocID="{8F340730-B263-4024-92D5-7A1603267F38}" presName="LevelOneTextNode" presStyleLbl="node0" presStyleIdx="0" presStyleCnt="1" custScaleY="141482" custLinFactNeighborX="1102" custLinFactNeighborY="-7994">
        <dgm:presLayoutVars>
          <dgm:chPref val="3"/>
        </dgm:presLayoutVars>
      </dgm:prSet>
      <dgm:spPr/>
    </dgm:pt>
    <dgm:pt modelId="{048B113A-0152-450A-8EF7-A5E03CCFEAAC}" type="pres">
      <dgm:prSet presAssocID="{8F340730-B263-4024-92D5-7A1603267F38}" presName="level2hierChild" presStyleCnt="0"/>
      <dgm:spPr/>
    </dgm:pt>
    <dgm:pt modelId="{0D2C85F2-CFCF-4DCD-97CC-DA421F2CD7C5}" type="pres">
      <dgm:prSet presAssocID="{DFD3D514-728E-4FE3-8891-1AD1C738705C}" presName="conn2-1" presStyleLbl="parChTrans1D2" presStyleIdx="0" presStyleCnt="3"/>
      <dgm:spPr/>
    </dgm:pt>
    <dgm:pt modelId="{A16F6A15-4C82-4177-8D2E-05E073FD91E6}" type="pres">
      <dgm:prSet presAssocID="{DFD3D514-728E-4FE3-8891-1AD1C738705C}" presName="connTx" presStyleLbl="parChTrans1D2" presStyleIdx="0" presStyleCnt="3"/>
      <dgm:spPr/>
    </dgm:pt>
    <dgm:pt modelId="{105F94E8-39CD-4B03-8E50-ACB44FDE320F}" type="pres">
      <dgm:prSet presAssocID="{68488ED9-0F86-4422-97D2-D33022507489}" presName="root2" presStyleCnt="0"/>
      <dgm:spPr/>
    </dgm:pt>
    <dgm:pt modelId="{15907E13-0A73-486F-973A-FF5693BBC208}" type="pres">
      <dgm:prSet presAssocID="{68488ED9-0F86-4422-97D2-D33022507489}" presName="LevelTwoTextNode" presStyleLbl="node2" presStyleIdx="0" presStyleCnt="3" custScaleX="121735" custLinFactNeighborX="1102" custLinFactNeighborY="-7994">
        <dgm:presLayoutVars>
          <dgm:chPref val="3"/>
        </dgm:presLayoutVars>
      </dgm:prSet>
      <dgm:spPr/>
    </dgm:pt>
    <dgm:pt modelId="{3181512F-83C1-4081-A0AE-D5D65141D020}" type="pres">
      <dgm:prSet presAssocID="{68488ED9-0F86-4422-97D2-D33022507489}" presName="level3hierChild" presStyleCnt="0"/>
      <dgm:spPr/>
    </dgm:pt>
    <dgm:pt modelId="{DD3C73E5-4362-40C1-91DF-FB27C0C35C45}" type="pres">
      <dgm:prSet presAssocID="{BF4B24A0-DE7E-4AD6-9C84-ED9A94BDD5BF}" presName="conn2-1" presStyleLbl="parChTrans1D2" presStyleIdx="1" presStyleCnt="3"/>
      <dgm:spPr/>
    </dgm:pt>
    <dgm:pt modelId="{D09A48DA-C131-4768-BECA-0A6AA3E21780}" type="pres">
      <dgm:prSet presAssocID="{BF4B24A0-DE7E-4AD6-9C84-ED9A94BDD5BF}" presName="connTx" presStyleLbl="parChTrans1D2" presStyleIdx="1" presStyleCnt="3"/>
      <dgm:spPr/>
    </dgm:pt>
    <dgm:pt modelId="{37D46699-A235-4D6D-9C4B-BCAB1A6D8145}" type="pres">
      <dgm:prSet presAssocID="{E1A722B7-93F9-41DF-9BEA-6C5B707097E1}" presName="root2" presStyleCnt="0"/>
      <dgm:spPr/>
    </dgm:pt>
    <dgm:pt modelId="{CF626775-1320-4E54-BEC6-EE43333D4750}" type="pres">
      <dgm:prSet presAssocID="{E1A722B7-93F9-41DF-9BEA-6C5B707097E1}" presName="LevelTwoTextNode" presStyleLbl="node2" presStyleIdx="1" presStyleCnt="3" custScaleX="123099" custScaleY="102081" custLinFactNeighborX="1744" custLinFactNeighborY="-7289">
        <dgm:presLayoutVars>
          <dgm:chPref val="3"/>
        </dgm:presLayoutVars>
      </dgm:prSet>
      <dgm:spPr/>
    </dgm:pt>
    <dgm:pt modelId="{F19BA566-B0FD-44EE-8416-A1C1F4B53E41}" type="pres">
      <dgm:prSet presAssocID="{E1A722B7-93F9-41DF-9BEA-6C5B707097E1}" presName="level3hierChild" presStyleCnt="0"/>
      <dgm:spPr/>
    </dgm:pt>
    <dgm:pt modelId="{D8600E4C-7A61-4483-BADE-3DC93CE0B8B8}" type="pres">
      <dgm:prSet presAssocID="{577D2949-70E0-4A87-8C09-E96A91767A10}" presName="conn2-1" presStyleLbl="parChTrans1D3" presStyleIdx="0" presStyleCnt="3"/>
      <dgm:spPr/>
    </dgm:pt>
    <dgm:pt modelId="{72FD13B1-B667-4AC0-9EA8-40B000950364}" type="pres">
      <dgm:prSet presAssocID="{577D2949-70E0-4A87-8C09-E96A91767A10}" presName="connTx" presStyleLbl="parChTrans1D3" presStyleIdx="0" presStyleCnt="3"/>
      <dgm:spPr/>
    </dgm:pt>
    <dgm:pt modelId="{DDBDCFD8-1D13-497B-9B3A-E759F2E4970B}" type="pres">
      <dgm:prSet presAssocID="{D706BBC5-83AA-4DE5-A2F6-F02F35E733C5}" presName="root2" presStyleCnt="0"/>
      <dgm:spPr/>
    </dgm:pt>
    <dgm:pt modelId="{AE258A58-39B9-444A-A4D2-8C81FE6591BD}" type="pres">
      <dgm:prSet presAssocID="{D706BBC5-83AA-4DE5-A2F6-F02F35E733C5}" presName="LevelTwoTextNode" presStyleLbl="node3" presStyleIdx="0" presStyleCnt="3" custScaleY="73210" custLinFactNeighborX="1102" custLinFactNeighborY="-7994">
        <dgm:presLayoutVars>
          <dgm:chPref val="3"/>
        </dgm:presLayoutVars>
      </dgm:prSet>
      <dgm:spPr/>
    </dgm:pt>
    <dgm:pt modelId="{7F719FC2-6EDF-48EE-98DA-BD46330949C1}" type="pres">
      <dgm:prSet presAssocID="{D706BBC5-83AA-4DE5-A2F6-F02F35E733C5}" presName="level3hierChild" presStyleCnt="0"/>
      <dgm:spPr/>
    </dgm:pt>
    <dgm:pt modelId="{552C2657-0E31-4BF6-983F-CE0982B29E5E}" type="pres">
      <dgm:prSet presAssocID="{DC1623ED-197C-460B-9211-05650A1E4041}" presName="conn2-1" presStyleLbl="parChTrans1D2" presStyleIdx="2" presStyleCnt="3"/>
      <dgm:spPr/>
    </dgm:pt>
    <dgm:pt modelId="{B51236B6-51E4-41C8-929B-AAD99318F06C}" type="pres">
      <dgm:prSet presAssocID="{DC1623ED-197C-460B-9211-05650A1E4041}" presName="connTx" presStyleLbl="parChTrans1D2" presStyleIdx="2" presStyleCnt="3"/>
      <dgm:spPr/>
    </dgm:pt>
    <dgm:pt modelId="{292EC240-7C90-4721-AB73-B2D234E6BFCC}" type="pres">
      <dgm:prSet presAssocID="{DBF31DDA-FFAA-4FC6-A75A-3AF28A1BC910}" presName="root2" presStyleCnt="0"/>
      <dgm:spPr/>
    </dgm:pt>
    <dgm:pt modelId="{BC4F2ACF-99F0-49D6-8DFD-1EEA19128B36}" type="pres">
      <dgm:prSet presAssocID="{DBF31DDA-FFAA-4FC6-A75A-3AF28A1BC910}" presName="LevelTwoTextNode" presStyleLbl="node2" presStyleIdx="2" presStyleCnt="3" custScaleX="126603" custScaleY="144971" custLinFactNeighborX="1102" custLinFactNeighborY="-7994">
        <dgm:presLayoutVars>
          <dgm:chPref val="3"/>
        </dgm:presLayoutVars>
      </dgm:prSet>
      <dgm:spPr/>
    </dgm:pt>
    <dgm:pt modelId="{AC1ECF76-B29C-4C47-8774-36EBA2EE74F7}" type="pres">
      <dgm:prSet presAssocID="{DBF31DDA-FFAA-4FC6-A75A-3AF28A1BC910}" presName="level3hierChild" presStyleCnt="0"/>
      <dgm:spPr/>
    </dgm:pt>
    <dgm:pt modelId="{B65E1DF3-CB8C-41AA-89C6-EA46A921C1A3}" type="pres">
      <dgm:prSet presAssocID="{6E7B0098-E03A-42FD-A6E3-E52D9F15068E}" presName="conn2-1" presStyleLbl="parChTrans1D3" presStyleIdx="1" presStyleCnt="3"/>
      <dgm:spPr/>
    </dgm:pt>
    <dgm:pt modelId="{7807D5A5-A078-4E68-8077-F1B0AEEFBD41}" type="pres">
      <dgm:prSet presAssocID="{6E7B0098-E03A-42FD-A6E3-E52D9F15068E}" presName="connTx" presStyleLbl="parChTrans1D3" presStyleIdx="1" presStyleCnt="3"/>
      <dgm:spPr/>
    </dgm:pt>
    <dgm:pt modelId="{BEEB21D9-26A1-4B62-875D-15470A54DE3F}" type="pres">
      <dgm:prSet presAssocID="{B176D315-FE56-4797-8BBB-CE8A5CE6F497}" presName="root2" presStyleCnt="0"/>
      <dgm:spPr/>
    </dgm:pt>
    <dgm:pt modelId="{56BB7274-C4FF-46F0-B1D8-7204DFEE796E}" type="pres">
      <dgm:prSet presAssocID="{B176D315-FE56-4797-8BBB-CE8A5CE6F497}" presName="LevelTwoTextNode" presStyleLbl="node3" presStyleIdx="1" presStyleCnt="3" custScaleY="60960" custLinFactNeighborX="1102" custLinFactNeighborY="-7994">
        <dgm:presLayoutVars>
          <dgm:chPref val="3"/>
        </dgm:presLayoutVars>
      </dgm:prSet>
      <dgm:spPr/>
    </dgm:pt>
    <dgm:pt modelId="{AC643C9E-5177-4FC1-BECF-1A7FE302A156}" type="pres">
      <dgm:prSet presAssocID="{B176D315-FE56-4797-8BBB-CE8A5CE6F497}" presName="level3hierChild" presStyleCnt="0"/>
      <dgm:spPr/>
    </dgm:pt>
    <dgm:pt modelId="{BB67E032-B430-4E35-AFE9-4071139C8F63}" type="pres">
      <dgm:prSet presAssocID="{1EEE42C5-D90A-4D23-878F-F90E7FF08AD8}" presName="conn2-1" presStyleLbl="parChTrans1D3" presStyleIdx="2" presStyleCnt="3"/>
      <dgm:spPr/>
    </dgm:pt>
    <dgm:pt modelId="{C724593B-E478-4BBF-93D2-145B3FEE47E2}" type="pres">
      <dgm:prSet presAssocID="{1EEE42C5-D90A-4D23-878F-F90E7FF08AD8}" presName="connTx" presStyleLbl="parChTrans1D3" presStyleIdx="2" presStyleCnt="3"/>
      <dgm:spPr/>
    </dgm:pt>
    <dgm:pt modelId="{A34D255B-13F2-48EC-9FE0-FCF94609ACFD}" type="pres">
      <dgm:prSet presAssocID="{81FE39D0-9157-4EE5-89A1-F6437BA32814}" presName="root2" presStyleCnt="0"/>
      <dgm:spPr/>
    </dgm:pt>
    <dgm:pt modelId="{CA6FE21F-81BD-44CF-BC34-B10344B7E88C}" type="pres">
      <dgm:prSet presAssocID="{81FE39D0-9157-4EE5-89A1-F6437BA32814}" presName="LevelTwoTextNode" presStyleLbl="node3" presStyleIdx="2" presStyleCnt="3" custScaleY="63401">
        <dgm:presLayoutVars>
          <dgm:chPref val="3"/>
        </dgm:presLayoutVars>
      </dgm:prSet>
      <dgm:spPr/>
    </dgm:pt>
    <dgm:pt modelId="{ABE8B61C-298D-49BA-86A7-FD1DC7E089A8}" type="pres">
      <dgm:prSet presAssocID="{81FE39D0-9157-4EE5-89A1-F6437BA32814}" presName="level3hierChild" presStyleCnt="0"/>
      <dgm:spPr/>
    </dgm:pt>
  </dgm:ptLst>
  <dgm:cxnLst>
    <dgm:cxn modelId="{C3DFFD18-07DB-4D66-8BF1-DFD4B4D6583F}" type="presOf" srcId="{BF4B24A0-DE7E-4AD6-9C84-ED9A94BDD5BF}" destId="{D09A48DA-C131-4768-BECA-0A6AA3E21780}" srcOrd="1" destOrd="0" presId="urn:microsoft.com/office/officeart/2005/8/layout/hierarchy2"/>
    <dgm:cxn modelId="{26AE2420-0DA4-4527-B36A-1A849F69DA33}" srcId="{DBF31DDA-FFAA-4FC6-A75A-3AF28A1BC910}" destId="{81FE39D0-9157-4EE5-89A1-F6437BA32814}" srcOrd="1" destOrd="0" parTransId="{1EEE42C5-D90A-4D23-878F-F90E7FF08AD8}" sibTransId="{BB75ACC5-B3CD-48B5-88D8-7CD0D054AAA7}"/>
    <dgm:cxn modelId="{1345F827-5A5D-4522-8DBD-4E5BF9FF3760}" type="presOf" srcId="{6E7B0098-E03A-42FD-A6E3-E52D9F15068E}" destId="{B65E1DF3-CB8C-41AA-89C6-EA46A921C1A3}" srcOrd="0" destOrd="0" presId="urn:microsoft.com/office/officeart/2005/8/layout/hierarchy2"/>
    <dgm:cxn modelId="{C7474829-4608-41D7-818F-5FE797C89EE7}" type="presOf" srcId="{577D2949-70E0-4A87-8C09-E96A91767A10}" destId="{D8600E4C-7A61-4483-BADE-3DC93CE0B8B8}" srcOrd="0" destOrd="0" presId="urn:microsoft.com/office/officeart/2005/8/layout/hierarchy2"/>
    <dgm:cxn modelId="{ACF24332-9089-48DF-8BE2-10AC421F12E1}" type="presOf" srcId="{6E7B0098-E03A-42FD-A6E3-E52D9F15068E}" destId="{7807D5A5-A078-4E68-8077-F1B0AEEFBD41}" srcOrd="1" destOrd="0" presId="urn:microsoft.com/office/officeart/2005/8/layout/hierarchy2"/>
    <dgm:cxn modelId="{1ED90D39-C8F9-49D3-B715-488B8F509094}" srcId="{E1A722B7-93F9-41DF-9BEA-6C5B707097E1}" destId="{D706BBC5-83AA-4DE5-A2F6-F02F35E733C5}" srcOrd="0" destOrd="0" parTransId="{577D2949-70E0-4A87-8C09-E96A91767A10}" sibTransId="{BAB54B3D-A052-44E4-8224-FE273F1CBDD6}"/>
    <dgm:cxn modelId="{5ABCAC3B-6F30-4E3F-9A71-41F43C276B23}" type="presOf" srcId="{1EEE42C5-D90A-4D23-878F-F90E7FF08AD8}" destId="{BB67E032-B430-4E35-AFE9-4071139C8F63}" srcOrd="0" destOrd="0" presId="urn:microsoft.com/office/officeart/2005/8/layout/hierarchy2"/>
    <dgm:cxn modelId="{62A6F43D-4A38-4BEC-8CAC-92415AFD74E1}" type="presOf" srcId="{577D2949-70E0-4A87-8C09-E96A91767A10}" destId="{72FD13B1-B667-4AC0-9EA8-40B000950364}" srcOrd="1" destOrd="0" presId="urn:microsoft.com/office/officeart/2005/8/layout/hierarchy2"/>
    <dgm:cxn modelId="{CEE6845B-DB47-4F32-A725-618D2E74A6BA}" type="presOf" srcId="{E1A722B7-93F9-41DF-9BEA-6C5B707097E1}" destId="{CF626775-1320-4E54-BEC6-EE43333D4750}" srcOrd="0" destOrd="0" presId="urn:microsoft.com/office/officeart/2005/8/layout/hierarchy2"/>
    <dgm:cxn modelId="{E371B45B-F403-4981-9A7A-8D03A8B203F1}" type="presOf" srcId="{68488ED9-0F86-4422-97D2-D33022507489}" destId="{15907E13-0A73-486F-973A-FF5693BBC208}" srcOrd="0" destOrd="0" presId="urn:microsoft.com/office/officeart/2005/8/layout/hierarchy2"/>
    <dgm:cxn modelId="{B8885841-72A0-4DC8-9839-3E6B66BDAC5C}" type="presOf" srcId="{DC1623ED-197C-460B-9211-05650A1E4041}" destId="{552C2657-0E31-4BF6-983F-CE0982B29E5E}" srcOrd="0" destOrd="0" presId="urn:microsoft.com/office/officeart/2005/8/layout/hierarchy2"/>
    <dgm:cxn modelId="{8F9C8F6F-6295-4863-940F-2B3377E15664}" srcId="{8F340730-B263-4024-92D5-7A1603267F38}" destId="{68488ED9-0F86-4422-97D2-D33022507489}" srcOrd="0" destOrd="0" parTransId="{DFD3D514-728E-4FE3-8891-1AD1C738705C}" sibTransId="{1464EEAF-6D51-4B37-8DF1-4D8514924C19}"/>
    <dgm:cxn modelId="{A3EBE44F-73B9-404E-AA93-1AB834581111}" type="presOf" srcId="{B176D315-FE56-4797-8BBB-CE8A5CE6F497}" destId="{56BB7274-C4FF-46F0-B1D8-7204DFEE796E}" srcOrd="0" destOrd="0" presId="urn:microsoft.com/office/officeart/2005/8/layout/hierarchy2"/>
    <dgm:cxn modelId="{46AEAA52-7790-40A3-9297-5656A5E46284}" type="presOf" srcId="{DC1623ED-197C-460B-9211-05650A1E4041}" destId="{B51236B6-51E4-41C8-929B-AAD99318F06C}" srcOrd="1" destOrd="0" presId="urn:microsoft.com/office/officeart/2005/8/layout/hierarchy2"/>
    <dgm:cxn modelId="{CACC3F74-7C40-4690-ACA4-9983A02A6001}" type="presOf" srcId="{DFD3D514-728E-4FE3-8891-1AD1C738705C}" destId="{0D2C85F2-CFCF-4DCD-97CC-DA421F2CD7C5}" srcOrd="0" destOrd="0" presId="urn:microsoft.com/office/officeart/2005/8/layout/hierarchy2"/>
    <dgm:cxn modelId="{A35BF05A-5371-4CC6-8426-A84AC69066CD}" srcId="{8F340730-B263-4024-92D5-7A1603267F38}" destId="{DBF31DDA-FFAA-4FC6-A75A-3AF28A1BC910}" srcOrd="2" destOrd="0" parTransId="{DC1623ED-197C-460B-9211-05650A1E4041}" sibTransId="{5857587B-82CD-434B-AD2A-09192225D8EE}"/>
    <dgm:cxn modelId="{2CE87881-5CD4-49CB-B35C-6B121F753EA9}" type="presOf" srcId="{8F340730-B263-4024-92D5-7A1603267F38}" destId="{056C64BD-F440-4A4C-890F-EC84A38D1901}" srcOrd="0" destOrd="0" presId="urn:microsoft.com/office/officeart/2005/8/layout/hierarchy2"/>
    <dgm:cxn modelId="{EC2CB188-F7C7-47AD-9A59-B80D15D85674}" type="presOf" srcId="{411F2F7E-5676-41D5-91BD-48F7F97C47FE}" destId="{EB3B468E-3FB6-4390-B255-CA21784F0D73}" srcOrd="0" destOrd="0" presId="urn:microsoft.com/office/officeart/2005/8/layout/hierarchy2"/>
    <dgm:cxn modelId="{CBBA008A-A335-41C3-9A56-7070FEBF6EDF}" type="presOf" srcId="{81FE39D0-9157-4EE5-89A1-F6437BA32814}" destId="{CA6FE21F-81BD-44CF-BC34-B10344B7E88C}" srcOrd="0" destOrd="0" presId="urn:microsoft.com/office/officeart/2005/8/layout/hierarchy2"/>
    <dgm:cxn modelId="{4A429292-D1EA-4521-883F-C46438CAF75B}" srcId="{411F2F7E-5676-41D5-91BD-48F7F97C47FE}" destId="{8F340730-B263-4024-92D5-7A1603267F38}" srcOrd="0" destOrd="0" parTransId="{04B948CE-DE0B-4179-BC92-A90E1E0486F6}" sibTransId="{B6B56D6A-2273-455E-83D2-4D246DEC1DA3}"/>
    <dgm:cxn modelId="{E3300193-B9AE-437A-A49E-EBABFE43396B}" srcId="{8F340730-B263-4024-92D5-7A1603267F38}" destId="{E1A722B7-93F9-41DF-9BEA-6C5B707097E1}" srcOrd="1" destOrd="0" parTransId="{BF4B24A0-DE7E-4AD6-9C84-ED9A94BDD5BF}" sibTransId="{5ACF9526-02CD-423F-8908-599568294084}"/>
    <dgm:cxn modelId="{D9937FB6-14E9-478D-9A23-ECCCFA8984D0}" type="presOf" srcId="{DBF31DDA-FFAA-4FC6-A75A-3AF28A1BC910}" destId="{BC4F2ACF-99F0-49D6-8DFD-1EEA19128B36}" srcOrd="0" destOrd="0" presId="urn:microsoft.com/office/officeart/2005/8/layout/hierarchy2"/>
    <dgm:cxn modelId="{BD9610C1-C8DF-4A93-9675-2560CFB6F351}" type="presOf" srcId="{BF4B24A0-DE7E-4AD6-9C84-ED9A94BDD5BF}" destId="{DD3C73E5-4362-40C1-91DF-FB27C0C35C45}" srcOrd="0" destOrd="0" presId="urn:microsoft.com/office/officeart/2005/8/layout/hierarchy2"/>
    <dgm:cxn modelId="{1193ECC3-36A6-48FA-B303-B0F4E23B1D44}" srcId="{DBF31DDA-FFAA-4FC6-A75A-3AF28A1BC910}" destId="{B176D315-FE56-4797-8BBB-CE8A5CE6F497}" srcOrd="0" destOrd="0" parTransId="{6E7B0098-E03A-42FD-A6E3-E52D9F15068E}" sibTransId="{5F1F279E-13B7-4721-AE86-C735816AAC70}"/>
    <dgm:cxn modelId="{E49496DB-F021-4CB6-84F8-98CAB3B03789}" type="presOf" srcId="{1EEE42C5-D90A-4D23-878F-F90E7FF08AD8}" destId="{C724593B-E478-4BBF-93D2-145B3FEE47E2}" srcOrd="1" destOrd="0" presId="urn:microsoft.com/office/officeart/2005/8/layout/hierarchy2"/>
    <dgm:cxn modelId="{AF9687E1-4AA9-422F-9518-1CB6E56DAF7F}" type="presOf" srcId="{DFD3D514-728E-4FE3-8891-1AD1C738705C}" destId="{A16F6A15-4C82-4177-8D2E-05E073FD91E6}" srcOrd="1" destOrd="0" presId="urn:microsoft.com/office/officeart/2005/8/layout/hierarchy2"/>
    <dgm:cxn modelId="{F70CDBE2-D7BC-49D3-BEAB-58C4348687C0}" type="presOf" srcId="{D706BBC5-83AA-4DE5-A2F6-F02F35E733C5}" destId="{AE258A58-39B9-444A-A4D2-8C81FE6591BD}" srcOrd="0" destOrd="0" presId="urn:microsoft.com/office/officeart/2005/8/layout/hierarchy2"/>
    <dgm:cxn modelId="{892BD1D8-6999-42AB-97D8-7487BA346472}" type="presParOf" srcId="{EB3B468E-3FB6-4390-B255-CA21784F0D73}" destId="{3C254C0A-E582-44F2-9637-CFD952809632}" srcOrd="0" destOrd="0" presId="urn:microsoft.com/office/officeart/2005/8/layout/hierarchy2"/>
    <dgm:cxn modelId="{598AFBCD-6EF5-4FE8-B57F-5CF6B3BCA76F}" type="presParOf" srcId="{3C254C0A-E582-44F2-9637-CFD952809632}" destId="{056C64BD-F440-4A4C-890F-EC84A38D1901}" srcOrd="0" destOrd="0" presId="urn:microsoft.com/office/officeart/2005/8/layout/hierarchy2"/>
    <dgm:cxn modelId="{4DE6F0EA-391D-412A-9BE4-351E6AF00A48}" type="presParOf" srcId="{3C254C0A-E582-44F2-9637-CFD952809632}" destId="{048B113A-0152-450A-8EF7-A5E03CCFEAAC}" srcOrd="1" destOrd="0" presId="urn:microsoft.com/office/officeart/2005/8/layout/hierarchy2"/>
    <dgm:cxn modelId="{866BDA2C-E980-45D3-A3E8-B0FC64F98E24}" type="presParOf" srcId="{048B113A-0152-450A-8EF7-A5E03CCFEAAC}" destId="{0D2C85F2-CFCF-4DCD-97CC-DA421F2CD7C5}" srcOrd="0" destOrd="0" presId="urn:microsoft.com/office/officeart/2005/8/layout/hierarchy2"/>
    <dgm:cxn modelId="{56CA4E3E-D93F-4F53-940D-4A0697904708}" type="presParOf" srcId="{0D2C85F2-CFCF-4DCD-97CC-DA421F2CD7C5}" destId="{A16F6A15-4C82-4177-8D2E-05E073FD91E6}" srcOrd="0" destOrd="0" presId="urn:microsoft.com/office/officeart/2005/8/layout/hierarchy2"/>
    <dgm:cxn modelId="{FABF8321-7573-4FDC-BA73-41AE6AC58701}" type="presParOf" srcId="{048B113A-0152-450A-8EF7-A5E03CCFEAAC}" destId="{105F94E8-39CD-4B03-8E50-ACB44FDE320F}" srcOrd="1" destOrd="0" presId="urn:microsoft.com/office/officeart/2005/8/layout/hierarchy2"/>
    <dgm:cxn modelId="{5EB729EC-FEBF-4056-9384-14A831C70E61}" type="presParOf" srcId="{105F94E8-39CD-4B03-8E50-ACB44FDE320F}" destId="{15907E13-0A73-486F-973A-FF5693BBC208}" srcOrd="0" destOrd="0" presId="urn:microsoft.com/office/officeart/2005/8/layout/hierarchy2"/>
    <dgm:cxn modelId="{4BD24103-37A6-4610-8B6D-F27234922CB6}" type="presParOf" srcId="{105F94E8-39CD-4B03-8E50-ACB44FDE320F}" destId="{3181512F-83C1-4081-A0AE-D5D65141D020}" srcOrd="1" destOrd="0" presId="urn:microsoft.com/office/officeart/2005/8/layout/hierarchy2"/>
    <dgm:cxn modelId="{904F8D29-AB5D-4AD4-9716-EFC68619E95A}" type="presParOf" srcId="{048B113A-0152-450A-8EF7-A5E03CCFEAAC}" destId="{DD3C73E5-4362-40C1-91DF-FB27C0C35C45}" srcOrd="2" destOrd="0" presId="urn:microsoft.com/office/officeart/2005/8/layout/hierarchy2"/>
    <dgm:cxn modelId="{A0A2F137-5781-45E8-AC15-52A2E699A462}" type="presParOf" srcId="{DD3C73E5-4362-40C1-91DF-FB27C0C35C45}" destId="{D09A48DA-C131-4768-BECA-0A6AA3E21780}" srcOrd="0" destOrd="0" presId="urn:microsoft.com/office/officeart/2005/8/layout/hierarchy2"/>
    <dgm:cxn modelId="{0F7D7B67-2E8B-46EB-89EB-A64F0E198DA2}" type="presParOf" srcId="{048B113A-0152-450A-8EF7-A5E03CCFEAAC}" destId="{37D46699-A235-4D6D-9C4B-BCAB1A6D8145}" srcOrd="3" destOrd="0" presId="urn:microsoft.com/office/officeart/2005/8/layout/hierarchy2"/>
    <dgm:cxn modelId="{04DE9373-5198-4FBD-8EE2-1B543FD05A10}" type="presParOf" srcId="{37D46699-A235-4D6D-9C4B-BCAB1A6D8145}" destId="{CF626775-1320-4E54-BEC6-EE43333D4750}" srcOrd="0" destOrd="0" presId="urn:microsoft.com/office/officeart/2005/8/layout/hierarchy2"/>
    <dgm:cxn modelId="{4C6AC899-68C9-415E-A0CD-E6553487688D}" type="presParOf" srcId="{37D46699-A235-4D6D-9C4B-BCAB1A6D8145}" destId="{F19BA566-B0FD-44EE-8416-A1C1F4B53E41}" srcOrd="1" destOrd="0" presId="urn:microsoft.com/office/officeart/2005/8/layout/hierarchy2"/>
    <dgm:cxn modelId="{39B26DB4-838D-40E1-A5CF-4D2DA58BB158}" type="presParOf" srcId="{F19BA566-B0FD-44EE-8416-A1C1F4B53E41}" destId="{D8600E4C-7A61-4483-BADE-3DC93CE0B8B8}" srcOrd="0" destOrd="0" presId="urn:microsoft.com/office/officeart/2005/8/layout/hierarchy2"/>
    <dgm:cxn modelId="{5586813A-73BD-4556-91DB-13858A2B9330}" type="presParOf" srcId="{D8600E4C-7A61-4483-BADE-3DC93CE0B8B8}" destId="{72FD13B1-B667-4AC0-9EA8-40B000950364}" srcOrd="0" destOrd="0" presId="urn:microsoft.com/office/officeart/2005/8/layout/hierarchy2"/>
    <dgm:cxn modelId="{E907F2AD-A580-4195-8475-4DD75BDF1F6F}" type="presParOf" srcId="{F19BA566-B0FD-44EE-8416-A1C1F4B53E41}" destId="{DDBDCFD8-1D13-497B-9B3A-E759F2E4970B}" srcOrd="1" destOrd="0" presId="urn:microsoft.com/office/officeart/2005/8/layout/hierarchy2"/>
    <dgm:cxn modelId="{074A1D48-D55D-48D4-8EE2-12F22FA98047}" type="presParOf" srcId="{DDBDCFD8-1D13-497B-9B3A-E759F2E4970B}" destId="{AE258A58-39B9-444A-A4D2-8C81FE6591BD}" srcOrd="0" destOrd="0" presId="urn:microsoft.com/office/officeart/2005/8/layout/hierarchy2"/>
    <dgm:cxn modelId="{E70EFA74-3FC1-4D47-B064-76F64C93B887}" type="presParOf" srcId="{DDBDCFD8-1D13-497B-9B3A-E759F2E4970B}" destId="{7F719FC2-6EDF-48EE-98DA-BD46330949C1}" srcOrd="1" destOrd="0" presId="urn:microsoft.com/office/officeart/2005/8/layout/hierarchy2"/>
    <dgm:cxn modelId="{B123586B-8D2D-4244-91D2-A9A48B0BE521}" type="presParOf" srcId="{048B113A-0152-450A-8EF7-A5E03CCFEAAC}" destId="{552C2657-0E31-4BF6-983F-CE0982B29E5E}" srcOrd="4" destOrd="0" presId="urn:microsoft.com/office/officeart/2005/8/layout/hierarchy2"/>
    <dgm:cxn modelId="{DAAF053D-A19E-4390-805C-B6A936B21A1A}" type="presParOf" srcId="{552C2657-0E31-4BF6-983F-CE0982B29E5E}" destId="{B51236B6-51E4-41C8-929B-AAD99318F06C}" srcOrd="0" destOrd="0" presId="urn:microsoft.com/office/officeart/2005/8/layout/hierarchy2"/>
    <dgm:cxn modelId="{453CDB63-67E5-4301-815E-337E6F06A53B}" type="presParOf" srcId="{048B113A-0152-450A-8EF7-A5E03CCFEAAC}" destId="{292EC240-7C90-4721-AB73-B2D234E6BFCC}" srcOrd="5" destOrd="0" presId="urn:microsoft.com/office/officeart/2005/8/layout/hierarchy2"/>
    <dgm:cxn modelId="{3EB662B9-0317-4B64-B297-244087B76A81}" type="presParOf" srcId="{292EC240-7C90-4721-AB73-B2D234E6BFCC}" destId="{BC4F2ACF-99F0-49D6-8DFD-1EEA19128B36}" srcOrd="0" destOrd="0" presId="urn:microsoft.com/office/officeart/2005/8/layout/hierarchy2"/>
    <dgm:cxn modelId="{542BBF17-F5DC-4D7F-8D29-B4FCD275CA27}" type="presParOf" srcId="{292EC240-7C90-4721-AB73-B2D234E6BFCC}" destId="{AC1ECF76-B29C-4C47-8774-36EBA2EE74F7}" srcOrd="1" destOrd="0" presId="urn:microsoft.com/office/officeart/2005/8/layout/hierarchy2"/>
    <dgm:cxn modelId="{1BD3F71D-650E-4A3A-A554-61BFD8B7BB2E}" type="presParOf" srcId="{AC1ECF76-B29C-4C47-8774-36EBA2EE74F7}" destId="{B65E1DF3-CB8C-41AA-89C6-EA46A921C1A3}" srcOrd="0" destOrd="0" presId="urn:microsoft.com/office/officeart/2005/8/layout/hierarchy2"/>
    <dgm:cxn modelId="{B9FBB1A7-A3AD-4F53-AC4E-DBEDCA8A349C}" type="presParOf" srcId="{B65E1DF3-CB8C-41AA-89C6-EA46A921C1A3}" destId="{7807D5A5-A078-4E68-8077-F1B0AEEFBD41}" srcOrd="0" destOrd="0" presId="urn:microsoft.com/office/officeart/2005/8/layout/hierarchy2"/>
    <dgm:cxn modelId="{E3C32145-1969-4EE2-8976-6EE7E6E3A0BB}" type="presParOf" srcId="{AC1ECF76-B29C-4C47-8774-36EBA2EE74F7}" destId="{BEEB21D9-26A1-4B62-875D-15470A54DE3F}" srcOrd="1" destOrd="0" presId="urn:microsoft.com/office/officeart/2005/8/layout/hierarchy2"/>
    <dgm:cxn modelId="{334AC02A-7CC6-49DC-81B1-8BBDAD6CE924}" type="presParOf" srcId="{BEEB21D9-26A1-4B62-875D-15470A54DE3F}" destId="{56BB7274-C4FF-46F0-B1D8-7204DFEE796E}" srcOrd="0" destOrd="0" presId="urn:microsoft.com/office/officeart/2005/8/layout/hierarchy2"/>
    <dgm:cxn modelId="{B13E8B6E-141D-4A0B-A381-835194BF549B}" type="presParOf" srcId="{BEEB21D9-26A1-4B62-875D-15470A54DE3F}" destId="{AC643C9E-5177-4FC1-BECF-1A7FE302A156}" srcOrd="1" destOrd="0" presId="urn:microsoft.com/office/officeart/2005/8/layout/hierarchy2"/>
    <dgm:cxn modelId="{99507276-AFB5-4D00-B0B2-73A7FF2A4C04}" type="presParOf" srcId="{AC1ECF76-B29C-4C47-8774-36EBA2EE74F7}" destId="{BB67E032-B430-4E35-AFE9-4071139C8F63}" srcOrd="2" destOrd="0" presId="urn:microsoft.com/office/officeart/2005/8/layout/hierarchy2"/>
    <dgm:cxn modelId="{109BE119-8B4C-41A3-83A0-F9F1D79932EC}" type="presParOf" srcId="{BB67E032-B430-4E35-AFE9-4071139C8F63}" destId="{C724593B-E478-4BBF-93D2-145B3FEE47E2}" srcOrd="0" destOrd="0" presId="urn:microsoft.com/office/officeart/2005/8/layout/hierarchy2"/>
    <dgm:cxn modelId="{F52B3888-7638-49DE-8F74-2C5E388F1998}" type="presParOf" srcId="{AC1ECF76-B29C-4C47-8774-36EBA2EE74F7}" destId="{A34D255B-13F2-48EC-9FE0-FCF94609ACFD}" srcOrd="3" destOrd="0" presId="urn:microsoft.com/office/officeart/2005/8/layout/hierarchy2"/>
    <dgm:cxn modelId="{0128709E-79B5-4D05-8E25-10AB4E5303D3}" type="presParOf" srcId="{A34D255B-13F2-48EC-9FE0-FCF94609ACFD}" destId="{CA6FE21F-81BD-44CF-BC34-B10344B7E88C}" srcOrd="0" destOrd="0" presId="urn:microsoft.com/office/officeart/2005/8/layout/hierarchy2"/>
    <dgm:cxn modelId="{CE4C0287-F2DD-4AAF-BEF7-FDCC0909AEBC}" type="presParOf" srcId="{A34D255B-13F2-48EC-9FE0-FCF94609ACFD}" destId="{ABE8B61C-298D-49BA-86A7-FD1DC7E089A8}" srcOrd="1" destOrd="0" presId="urn:microsoft.com/office/officeart/2005/8/layout/hierarchy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429D6A-54C3-4C3A-AA48-682F1F295F76}" type="doc">
      <dgm:prSet loTypeId="urn:microsoft.com/office/officeart/2005/8/layout/chevron1" loCatId="process" qsTypeId="urn:microsoft.com/office/officeart/2005/8/quickstyle/simple1" qsCatId="simple" csTypeId="urn:microsoft.com/office/officeart/2005/8/colors/colorful4" csCatId="colorful" phldr="1"/>
      <dgm:spPr/>
    </dgm:pt>
    <dgm:pt modelId="{A297B94D-7E84-4D7D-B857-3CD65B7DCE20}">
      <dgm:prSet phldrT="[Texte]" custT="1"/>
      <dgm:spPr/>
      <dgm:t>
        <a:bodyPr/>
        <a:lstStyle/>
        <a:p>
          <a:pPr>
            <a:buClrTx/>
            <a:buSzTx/>
            <a:buFont typeface="Wingdings" panose="05000000000000000000" pitchFamily="2" charset="2"/>
            <a:buChar char="Ø"/>
          </a:pPr>
          <a:r>
            <a:rPr lang="fr-FR" sz="1400" b="1" dirty="0">
              <a:latin typeface="WORK SANS LIGHT ROMAN" pitchFamily="2" charset="0"/>
            </a:rPr>
            <a:t>Degré d’intentionnalité</a:t>
          </a:r>
          <a:endParaRPr lang="fr-FR" sz="1400" b="1" dirty="0"/>
        </a:p>
      </dgm:t>
    </dgm:pt>
    <dgm:pt modelId="{DB753B37-0758-44B7-8B41-B022B1994F94}" type="parTrans" cxnId="{9CF4D38B-9A3D-40BE-94BA-07C05C359E4F}">
      <dgm:prSet/>
      <dgm:spPr/>
      <dgm:t>
        <a:bodyPr/>
        <a:lstStyle/>
        <a:p>
          <a:endParaRPr lang="fr-FR" sz="1800"/>
        </a:p>
      </dgm:t>
    </dgm:pt>
    <dgm:pt modelId="{2B998346-4563-473E-BFAF-A48E5ECB5AA9}" type="sibTrans" cxnId="{9CF4D38B-9A3D-40BE-94BA-07C05C359E4F}">
      <dgm:prSet/>
      <dgm:spPr/>
      <dgm:t>
        <a:bodyPr/>
        <a:lstStyle/>
        <a:p>
          <a:endParaRPr lang="fr-FR" sz="1800"/>
        </a:p>
      </dgm:t>
    </dgm:pt>
    <dgm:pt modelId="{9A88768C-83AA-4DCA-88ED-46D73B412438}">
      <dgm:prSet custT="1"/>
      <dgm:spPr/>
      <dgm:t>
        <a:bodyPr/>
        <a:lstStyle/>
        <a:p>
          <a:r>
            <a:rPr lang="fr-FR" sz="1400" b="1">
              <a:latin typeface="WORK SANS LIGHT ROMAN" pitchFamily="2" charset="0"/>
            </a:rPr>
            <a:t>Degré de gravité de la négligence commis</a:t>
          </a:r>
          <a:endParaRPr lang="fr-FR" sz="1400" b="1" dirty="0">
            <a:latin typeface="WORK SANS LIGHT ROMAN" pitchFamily="2" charset="0"/>
          </a:endParaRPr>
        </a:p>
      </dgm:t>
    </dgm:pt>
    <dgm:pt modelId="{6CDF3575-3E3E-40A8-BFC2-4C9A1C33B7CC}" type="parTrans" cxnId="{45E1F8DE-CEC3-4FA4-B359-797FC507CA3F}">
      <dgm:prSet/>
      <dgm:spPr/>
      <dgm:t>
        <a:bodyPr/>
        <a:lstStyle/>
        <a:p>
          <a:endParaRPr lang="fr-FR" sz="1800"/>
        </a:p>
      </dgm:t>
    </dgm:pt>
    <dgm:pt modelId="{B168C178-9761-418C-B688-2D9A8757DDB1}" type="sibTrans" cxnId="{45E1F8DE-CEC3-4FA4-B359-797FC507CA3F}">
      <dgm:prSet/>
      <dgm:spPr/>
      <dgm:t>
        <a:bodyPr/>
        <a:lstStyle/>
        <a:p>
          <a:endParaRPr lang="fr-FR" sz="1800"/>
        </a:p>
      </dgm:t>
    </dgm:pt>
    <dgm:pt modelId="{27962EB3-8D2B-47F7-8FC7-4E4961BE975E}">
      <dgm:prSet custT="1"/>
      <dgm:spPr/>
      <dgm:t>
        <a:bodyPr/>
        <a:lstStyle/>
        <a:p>
          <a:r>
            <a:rPr lang="fr-FR" sz="1400" b="1">
              <a:latin typeface="WORK SANS LIGHT ROMAN" pitchFamily="2" charset="0"/>
            </a:rPr>
            <a:t>Frais d’éloignement </a:t>
          </a:r>
          <a:endParaRPr lang="fr-FR" sz="1400" b="1" dirty="0">
            <a:latin typeface="WORK SANS LIGHT ROMAN" pitchFamily="2" charset="0"/>
          </a:endParaRPr>
        </a:p>
      </dgm:t>
    </dgm:pt>
    <dgm:pt modelId="{FB6AE167-299D-4CEA-8279-0680BB572061}" type="parTrans" cxnId="{AF0D3B70-883B-4B75-A727-FD1DA3A89001}">
      <dgm:prSet/>
      <dgm:spPr/>
      <dgm:t>
        <a:bodyPr/>
        <a:lstStyle/>
        <a:p>
          <a:endParaRPr lang="fr-FR" sz="1800"/>
        </a:p>
      </dgm:t>
    </dgm:pt>
    <dgm:pt modelId="{08D79413-F8D2-4B37-B3F8-5A5FA1FFE880}" type="sibTrans" cxnId="{AF0D3B70-883B-4B75-A727-FD1DA3A89001}">
      <dgm:prSet/>
      <dgm:spPr/>
      <dgm:t>
        <a:bodyPr/>
        <a:lstStyle/>
        <a:p>
          <a:endParaRPr lang="fr-FR" sz="1800"/>
        </a:p>
      </dgm:t>
    </dgm:pt>
    <dgm:pt modelId="{EF6B3183-558C-4972-8A94-55D819722821}">
      <dgm:prSet custT="1"/>
      <dgm:spPr/>
      <dgm:t>
        <a:bodyPr/>
        <a:lstStyle/>
        <a:p>
          <a:r>
            <a:rPr lang="fr-FR" sz="1400" b="1">
              <a:latin typeface="WORK SANS LIGHT ROMAN" pitchFamily="2" charset="0"/>
            </a:rPr>
            <a:t>Capacités financières de l’auteur du manquement </a:t>
          </a:r>
          <a:endParaRPr lang="fr-FR" sz="1400" b="1" dirty="0">
            <a:latin typeface="WORK SANS LIGHT ROMAN" pitchFamily="2" charset="0"/>
          </a:endParaRPr>
        </a:p>
      </dgm:t>
    </dgm:pt>
    <dgm:pt modelId="{3EF77B00-2041-4F11-B98B-9179E2A000AF}" type="parTrans" cxnId="{7B07D5D6-E725-4AF8-9933-80BCD84C65DD}">
      <dgm:prSet/>
      <dgm:spPr/>
      <dgm:t>
        <a:bodyPr/>
        <a:lstStyle/>
        <a:p>
          <a:endParaRPr lang="fr-FR" sz="1800"/>
        </a:p>
      </dgm:t>
    </dgm:pt>
    <dgm:pt modelId="{72AB7AB4-F033-4724-97EF-956560DAF846}" type="sibTrans" cxnId="{7B07D5D6-E725-4AF8-9933-80BCD84C65DD}">
      <dgm:prSet/>
      <dgm:spPr/>
      <dgm:t>
        <a:bodyPr/>
        <a:lstStyle/>
        <a:p>
          <a:endParaRPr lang="fr-FR" sz="1800"/>
        </a:p>
      </dgm:t>
    </dgm:pt>
    <dgm:pt modelId="{8B8F2CA9-19BE-4222-AB1B-C52048F878E9}" type="pres">
      <dgm:prSet presAssocID="{2A429D6A-54C3-4C3A-AA48-682F1F295F76}" presName="Name0" presStyleCnt="0">
        <dgm:presLayoutVars>
          <dgm:dir/>
          <dgm:animLvl val="lvl"/>
          <dgm:resizeHandles val="exact"/>
        </dgm:presLayoutVars>
      </dgm:prSet>
      <dgm:spPr/>
    </dgm:pt>
    <dgm:pt modelId="{F6F55463-5362-4A82-9846-F61937B35C5D}" type="pres">
      <dgm:prSet presAssocID="{EF6B3183-558C-4972-8A94-55D819722821}" presName="parTxOnly" presStyleLbl="node1" presStyleIdx="0" presStyleCnt="4">
        <dgm:presLayoutVars>
          <dgm:chMax val="0"/>
          <dgm:chPref val="0"/>
          <dgm:bulletEnabled val="1"/>
        </dgm:presLayoutVars>
      </dgm:prSet>
      <dgm:spPr/>
    </dgm:pt>
    <dgm:pt modelId="{66C4721E-AC8A-4EED-A102-5D12F2B2B729}" type="pres">
      <dgm:prSet presAssocID="{72AB7AB4-F033-4724-97EF-956560DAF846}" presName="parTxOnlySpace" presStyleCnt="0"/>
      <dgm:spPr/>
    </dgm:pt>
    <dgm:pt modelId="{8F55BE1E-4958-4EF8-A12B-CA52B1882D1C}" type="pres">
      <dgm:prSet presAssocID="{A297B94D-7E84-4D7D-B857-3CD65B7DCE20}" presName="parTxOnly" presStyleLbl="node1" presStyleIdx="1" presStyleCnt="4">
        <dgm:presLayoutVars>
          <dgm:chMax val="0"/>
          <dgm:chPref val="0"/>
          <dgm:bulletEnabled val="1"/>
        </dgm:presLayoutVars>
      </dgm:prSet>
      <dgm:spPr/>
    </dgm:pt>
    <dgm:pt modelId="{C7D04501-317F-4919-82F2-EB289071011C}" type="pres">
      <dgm:prSet presAssocID="{2B998346-4563-473E-BFAF-A48E5ECB5AA9}" presName="parTxOnlySpace" presStyleCnt="0"/>
      <dgm:spPr/>
    </dgm:pt>
    <dgm:pt modelId="{50810453-7B85-44DC-8213-A6ECB3E4C32D}" type="pres">
      <dgm:prSet presAssocID="{9A88768C-83AA-4DCA-88ED-46D73B412438}" presName="parTxOnly" presStyleLbl="node1" presStyleIdx="2" presStyleCnt="4">
        <dgm:presLayoutVars>
          <dgm:chMax val="0"/>
          <dgm:chPref val="0"/>
          <dgm:bulletEnabled val="1"/>
        </dgm:presLayoutVars>
      </dgm:prSet>
      <dgm:spPr/>
    </dgm:pt>
    <dgm:pt modelId="{F2331923-28A5-43C9-8E7B-C4CC2A07770A}" type="pres">
      <dgm:prSet presAssocID="{B168C178-9761-418C-B688-2D9A8757DDB1}" presName="parTxOnlySpace" presStyleCnt="0"/>
      <dgm:spPr/>
    </dgm:pt>
    <dgm:pt modelId="{C8E5D7ED-68A0-4C14-A2FC-6107B25314D8}" type="pres">
      <dgm:prSet presAssocID="{27962EB3-8D2B-47F7-8FC7-4E4961BE975E}" presName="parTxOnly" presStyleLbl="node1" presStyleIdx="3" presStyleCnt="4">
        <dgm:presLayoutVars>
          <dgm:chMax val="0"/>
          <dgm:chPref val="0"/>
          <dgm:bulletEnabled val="1"/>
        </dgm:presLayoutVars>
      </dgm:prSet>
      <dgm:spPr/>
    </dgm:pt>
  </dgm:ptLst>
  <dgm:cxnLst>
    <dgm:cxn modelId="{F6023208-CF16-40D8-8BCD-2121DFEDC31C}" type="presOf" srcId="{A297B94D-7E84-4D7D-B857-3CD65B7DCE20}" destId="{8F55BE1E-4958-4EF8-A12B-CA52B1882D1C}" srcOrd="0" destOrd="0" presId="urn:microsoft.com/office/officeart/2005/8/layout/chevron1"/>
    <dgm:cxn modelId="{AF0D3B70-883B-4B75-A727-FD1DA3A89001}" srcId="{2A429D6A-54C3-4C3A-AA48-682F1F295F76}" destId="{27962EB3-8D2B-47F7-8FC7-4E4961BE975E}" srcOrd="3" destOrd="0" parTransId="{FB6AE167-299D-4CEA-8279-0680BB572061}" sibTransId="{08D79413-F8D2-4B37-B3F8-5A5FA1FFE880}"/>
    <dgm:cxn modelId="{6242C578-2FD1-46B6-86A2-1A5CCE4B689E}" type="presOf" srcId="{2A429D6A-54C3-4C3A-AA48-682F1F295F76}" destId="{8B8F2CA9-19BE-4222-AB1B-C52048F878E9}" srcOrd="0" destOrd="0" presId="urn:microsoft.com/office/officeart/2005/8/layout/chevron1"/>
    <dgm:cxn modelId="{9CF4D38B-9A3D-40BE-94BA-07C05C359E4F}" srcId="{2A429D6A-54C3-4C3A-AA48-682F1F295F76}" destId="{A297B94D-7E84-4D7D-B857-3CD65B7DCE20}" srcOrd="1" destOrd="0" parTransId="{DB753B37-0758-44B7-8B41-B022B1994F94}" sibTransId="{2B998346-4563-473E-BFAF-A48E5ECB5AA9}"/>
    <dgm:cxn modelId="{D8E3599B-4600-4CEF-9D9C-1C7D9BFFEA35}" type="presOf" srcId="{27962EB3-8D2B-47F7-8FC7-4E4961BE975E}" destId="{C8E5D7ED-68A0-4C14-A2FC-6107B25314D8}" srcOrd="0" destOrd="0" presId="urn:microsoft.com/office/officeart/2005/8/layout/chevron1"/>
    <dgm:cxn modelId="{12DFF59D-E394-4F3C-ACA6-5374C683853E}" type="presOf" srcId="{9A88768C-83AA-4DCA-88ED-46D73B412438}" destId="{50810453-7B85-44DC-8213-A6ECB3E4C32D}" srcOrd="0" destOrd="0" presId="urn:microsoft.com/office/officeart/2005/8/layout/chevron1"/>
    <dgm:cxn modelId="{7B07D5D6-E725-4AF8-9933-80BCD84C65DD}" srcId="{2A429D6A-54C3-4C3A-AA48-682F1F295F76}" destId="{EF6B3183-558C-4972-8A94-55D819722821}" srcOrd="0" destOrd="0" parTransId="{3EF77B00-2041-4F11-B98B-9179E2A000AF}" sibTransId="{72AB7AB4-F033-4724-97EF-956560DAF846}"/>
    <dgm:cxn modelId="{45E1F8DE-CEC3-4FA4-B359-797FC507CA3F}" srcId="{2A429D6A-54C3-4C3A-AA48-682F1F295F76}" destId="{9A88768C-83AA-4DCA-88ED-46D73B412438}" srcOrd="2" destOrd="0" parTransId="{6CDF3575-3E3E-40A8-BFC2-4C9A1C33B7CC}" sibTransId="{B168C178-9761-418C-B688-2D9A8757DDB1}"/>
    <dgm:cxn modelId="{9FE47BE2-452F-4464-9978-47D9A1AF0A73}" type="presOf" srcId="{EF6B3183-558C-4972-8A94-55D819722821}" destId="{F6F55463-5362-4A82-9846-F61937B35C5D}" srcOrd="0" destOrd="0" presId="urn:microsoft.com/office/officeart/2005/8/layout/chevron1"/>
    <dgm:cxn modelId="{7115CA88-D0F6-4306-9C0D-ECB6526D8D87}" type="presParOf" srcId="{8B8F2CA9-19BE-4222-AB1B-C52048F878E9}" destId="{F6F55463-5362-4A82-9846-F61937B35C5D}" srcOrd="0" destOrd="0" presId="urn:microsoft.com/office/officeart/2005/8/layout/chevron1"/>
    <dgm:cxn modelId="{E306A6DD-9589-49E2-A614-434AEBA84867}" type="presParOf" srcId="{8B8F2CA9-19BE-4222-AB1B-C52048F878E9}" destId="{66C4721E-AC8A-4EED-A102-5D12F2B2B729}" srcOrd="1" destOrd="0" presId="urn:microsoft.com/office/officeart/2005/8/layout/chevron1"/>
    <dgm:cxn modelId="{52FDC2B2-B132-4CFD-AF00-8EC16F22FF8A}" type="presParOf" srcId="{8B8F2CA9-19BE-4222-AB1B-C52048F878E9}" destId="{8F55BE1E-4958-4EF8-A12B-CA52B1882D1C}" srcOrd="2" destOrd="0" presId="urn:microsoft.com/office/officeart/2005/8/layout/chevron1"/>
    <dgm:cxn modelId="{034FB817-CC3A-4A54-B4F8-57EB7F3EF71D}" type="presParOf" srcId="{8B8F2CA9-19BE-4222-AB1B-C52048F878E9}" destId="{C7D04501-317F-4919-82F2-EB289071011C}" srcOrd="3" destOrd="0" presId="urn:microsoft.com/office/officeart/2005/8/layout/chevron1"/>
    <dgm:cxn modelId="{75387E9B-0CE7-43D5-A62A-2B9563BDDA1C}" type="presParOf" srcId="{8B8F2CA9-19BE-4222-AB1B-C52048F878E9}" destId="{50810453-7B85-44DC-8213-A6ECB3E4C32D}" srcOrd="4" destOrd="0" presId="urn:microsoft.com/office/officeart/2005/8/layout/chevron1"/>
    <dgm:cxn modelId="{4DE9CD2B-C164-4450-AFBF-DB3E4A2D0482}" type="presParOf" srcId="{8B8F2CA9-19BE-4222-AB1B-C52048F878E9}" destId="{F2331923-28A5-43C9-8E7B-C4CC2A07770A}" srcOrd="5" destOrd="0" presId="urn:microsoft.com/office/officeart/2005/8/layout/chevron1"/>
    <dgm:cxn modelId="{F3CFCADC-2528-4B6D-BA81-B7CDCDEB775B}" type="presParOf" srcId="{8B8F2CA9-19BE-4222-AB1B-C52048F878E9}" destId="{C8E5D7ED-68A0-4C14-A2FC-6107B25314D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2C20AD-FC44-4099-A3A7-9FBB4420F92F}"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fr-FR"/>
        </a:p>
      </dgm:t>
    </dgm:pt>
    <dgm:pt modelId="{AC29A638-549F-45D4-A0E9-65200730E266}">
      <dgm:prSet custT="1"/>
      <dgm:spPr/>
      <dgm:t>
        <a:bodyPr/>
        <a:lstStyle/>
        <a:p>
          <a:pPr algn="just"/>
          <a:r>
            <a:rPr lang="fr-FR" sz="1200" b="1" kern="1200" dirty="0">
              <a:solidFill>
                <a:schemeClr val="bg2"/>
              </a:solidFill>
              <a:latin typeface="WORK SANS LIGHT ROMAN" pitchFamily="2" charset="0"/>
              <a:ea typeface="+mn-ea"/>
              <a:cs typeface="+mn-cs"/>
            </a:rPr>
            <a:t>Transmission au ministre de l’intérieur ( l’</a:t>
          </a:r>
          <a:r>
            <a:rPr lang="fr-FR" sz="1200" b="1" kern="1200" dirty="0" err="1">
              <a:solidFill>
                <a:schemeClr val="bg2"/>
              </a:solidFill>
              <a:latin typeface="WORK SANS LIGHT ROMAN" pitchFamily="2" charset="0"/>
              <a:ea typeface="+mn-ea"/>
              <a:cs typeface="+mn-cs"/>
            </a:rPr>
            <a:t>Ofii</a:t>
          </a:r>
          <a:r>
            <a:rPr lang="fr-FR" sz="1200" b="1" kern="1200" dirty="0">
              <a:solidFill>
                <a:schemeClr val="bg2"/>
              </a:solidFill>
              <a:latin typeface="WORK SANS LIGHT ROMAN" pitchFamily="2" charset="0"/>
              <a:ea typeface="+mn-ea"/>
              <a:cs typeface="+mn-cs"/>
            </a:rPr>
            <a:t> avant)  par les agents de contrôle compétents en matière de lutte contre l'emploi d’étrangers non autorisés à travailler des PV constant l’infraction = élément déclencheur de la procédure contradictoire.</a:t>
          </a:r>
        </a:p>
      </dgm:t>
    </dgm:pt>
    <dgm:pt modelId="{0DB83E15-0366-4C78-98AB-5513B64CB7A8}" type="parTrans" cxnId="{CD206E85-0FAE-453E-AFBA-34583959C122}">
      <dgm:prSet/>
      <dgm:spPr/>
      <dgm:t>
        <a:bodyPr/>
        <a:lstStyle/>
        <a:p>
          <a:endParaRPr lang="fr-FR"/>
        </a:p>
      </dgm:t>
    </dgm:pt>
    <dgm:pt modelId="{045E0C82-CCC8-48AF-9E59-1699ED54A565}" type="sibTrans" cxnId="{CD206E85-0FAE-453E-AFBA-34583959C122}">
      <dgm:prSet/>
      <dgm:spPr/>
      <dgm:t>
        <a:bodyPr/>
        <a:lstStyle/>
        <a:p>
          <a:endParaRPr lang="fr-FR"/>
        </a:p>
      </dgm:t>
    </dgm:pt>
    <dgm:pt modelId="{9CAEECFD-C0D5-48DE-86CF-BAF0C92CE054}">
      <dgm:prSet custT="1"/>
      <dgm:spPr/>
      <dgm:t>
        <a:bodyPr/>
        <a:lstStyle/>
        <a:p>
          <a:pPr marL="0" lvl="0" indent="0" algn="just" defTabSz="533400">
            <a:lnSpc>
              <a:spcPct val="90000"/>
            </a:lnSpc>
            <a:spcBef>
              <a:spcPct val="0"/>
            </a:spcBef>
            <a:spcAft>
              <a:spcPct val="35000"/>
            </a:spcAft>
            <a:buNone/>
          </a:pPr>
          <a:r>
            <a:rPr lang="fr-FR" sz="1200" b="1" kern="1200" dirty="0">
              <a:solidFill>
                <a:schemeClr val="bg2"/>
              </a:solidFill>
              <a:latin typeface="WORK SANS LIGHT ROMAN" pitchFamily="2" charset="0"/>
              <a:ea typeface="+mn-ea"/>
              <a:cs typeface="+mn-cs"/>
            </a:rPr>
            <a:t>Information de l’auteur du manquement par le ministre de l’intérieur (auparavant par l’Ofii)  qu’une amende administrative est susceptible de lui être infligée et information de sa faculté de présenter ses observations dans un délai de 15 jours . </a:t>
          </a:r>
        </a:p>
      </dgm:t>
    </dgm:pt>
    <dgm:pt modelId="{D959F9B5-B324-4736-A3C1-98CC35770B8F}" type="parTrans" cxnId="{8CF13C55-0698-4975-9EC7-E1979909931A}">
      <dgm:prSet/>
      <dgm:spPr/>
      <dgm:t>
        <a:bodyPr/>
        <a:lstStyle/>
        <a:p>
          <a:endParaRPr lang="fr-FR"/>
        </a:p>
      </dgm:t>
    </dgm:pt>
    <dgm:pt modelId="{EE513890-D63F-4140-84CD-F30DC566030E}" type="sibTrans" cxnId="{8CF13C55-0698-4975-9EC7-E1979909931A}">
      <dgm:prSet/>
      <dgm:spPr/>
      <dgm:t>
        <a:bodyPr/>
        <a:lstStyle/>
        <a:p>
          <a:endParaRPr lang="fr-FR"/>
        </a:p>
      </dgm:t>
    </dgm:pt>
    <dgm:pt modelId="{53F27211-99A3-4F87-8678-55203DAC7A10}">
      <dgm:prSet custT="1"/>
      <dgm:spPr/>
      <dgm:t>
        <a:bodyPr/>
        <a:lstStyle/>
        <a:p>
          <a:pPr marL="0" lvl="0" indent="0" algn="just" defTabSz="533400">
            <a:lnSpc>
              <a:spcPct val="90000"/>
            </a:lnSpc>
            <a:spcBef>
              <a:spcPct val="0"/>
            </a:spcBef>
            <a:spcAft>
              <a:spcPct val="35000"/>
            </a:spcAft>
            <a:buNone/>
          </a:pPr>
          <a:r>
            <a:rPr lang="fr-FR" sz="1200" b="1" kern="1200" dirty="0">
              <a:solidFill>
                <a:srgbClr val="F7F9FB"/>
              </a:solidFill>
              <a:latin typeface="WORK SANS LIGHT ROMAN" pitchFamily="2" charset="0"/>
              <a:ea typeface="+mn-ea"/>
              <a:cs typeface="+mn-cs"/>
            </a:rPr>
            <a:t>Notification par le ministre de l’intérieur (auparavant par l’Ofii), le cas échéant, de sa décision motivée d’appliquer l’amende. </a:t>
          </a:r>
        </a:p>
      </dgm:t>
    </dgm:pt>
    <dgm:pt modelId="{E20E677C-8B49-4263-962E-716E0D0572EA}" type="parTrans" cxnId="{6C7D7E7A-4E2D-4148-9F38-EE0919863F53}">
      <dgm:prSet/>
      <dgm:spPr/>
      <dgm:t>
        <a:bodyPr/>
        <a:lstStyle/>
        <a:p>
          <a:endParaRPr lang="fr-FR"/>
        </a:p>
      </dgm:t>
    </dgm:pt>
    <dgm:pt modelId="{9BA0C00F-4BD8-415C-9507-58ED475D09A4}" type="sibTrans" cxnId="{6C7D7E7A-4E2D-4148-9F38-EE0919863F53}">
      <dgm:prSet/>
      <dgm:spPr/>
      <dgm:t>
        <a:bodyPr/>
        <a:lstStyle/>
        <a:p>
          <a:endParaRPr lang="fr-FR"/>
        </a:p>
      </dgm:t>
    </dgm:pt>
    <dgm:pt modelId="{1788527B-C5C4-417C-9BB6-5962F3DCD4B7}">
      <dgm:prSet custT="1"/>
      <dgm:spPr/>
      <dgm:t>
        <a:bodyPr/>
        <a:lstStyle/>
        <a:p>
          <a:pPr marL="0" lvl="0" indent="0" algn="just" defTabSz="533400">
            <a:lnSpc>
              <a:spcPct val="90000"/>
            </a:lnSpc>
            <a:spcBef>
              <a:spcPct val="0"/>
            </a:spcBef>
            <a:spcAft>
              <a:spcPct val="35000"/>
            </a:spcAft>
            <a:buNone/>
          </a:pPr>
          <a:r>
            <a:rPr lang="fr-FR" sz="1200" b="1" kern="1200" dirty="0">
              <a:solidFill>
                <a:srgbClr val="F7F9FB"/>
              </a:solidFill>
              <a:latin typeface="WORK SANS LIGHT ROMAN" pitchFamily="2" charset="0"/>
              <a:ea typeface="+mn-ea"/>
              <a:cs typeface="+mn-cs"/>
            </a:rPr>
            <a:t>Comme par le passé les PV demeurent directement transmis au Procureur de la République et le prononcé de l’amende administrative n’exclut pas les poursuites pénales contre l’auteur du manquement. </a:t>
          </a:r>
        </a:p>
      </dgm:t>
    </dgm:pt>
    <dgm:pt modelId="{224B6AD5-EC9C-4DD4-BC4E-234055B4D3D9}" type="parTrans" cxnId="{F6AE5692-CD5E-4C9C-B6F2-04D24D843E64}">
      <dgm:prSet/>
      <dgm:spPr/>
      <dgm:t>
        <a:bodyPr/>
        <a:lstStyle/>
        <a:p>
          <a:endParaRPr lang="fr-FR"/>
        </a:p>
      </dgm:t>
    </dgm:pt>
    <dgm:pt modelId="{233F0116-ADF9-4A90-91B6-4641C5E0CA16}" type="sibTrans" cxnId="{F6AE5692-CD5E-4C9C-B6F2-04D24D843E64}">
      <dgm:prSet/>
      <dgm:spPr/>
      <dgm:t>
        <a:bodyPr/>
        <a:lstStyle/>
        <a:p>
          <a:endParaRPr lang="fr-FR"/>
        </a:p>
      </dgm:t>
    </dgm:pt>
    <dgm:pt modelId="{6F88BD59-DE02-467E-82E3-471F9F44E33C}" type="pres">
      <dgm:prSet presAssocID="{122C20AD-FC44-4099-A3A7-9FBB4420F92F}" presName="Name0" presStyleCnt="0">
        <dgm:presLayoutVars>
          <dgm:dir/>
          <dgm:resizeHandles val="exact"/>
        </dgm:presLayoutVars>
      </dgm:prSet>
      <dgm:spPr/>
    </dgm:pt>
    <dgm:pt modelId="{F5F553BF-9A99-4371-9E4B-800715BBB1D4}" type="pres">
      <dgm:prSet presAssocID="{AC29A638-549F-45D4-A0E9-65200730E266}" presName="node" presStyleLbl="node1" presStyleIdx="0" presStyleCnt="3" custScaleY="108172">
        <dgm:presLayoutVars>
          <dgm:bulletEnabled val="1"/>
        </dgm:presLayoutVars>
      </dgm:prSet>
      <dgm:spPr/>
    </dgm:pt>
    <dgm:pt modelId="{8CB84B2F-93EA-424C-87FF-3A56B42E8DDA}" type="pres">
      <dgm:prSet presAssocID="{045E0C82-CCC8-48AF-9E59-1699ED54A565}" presName="sibTrans" presStyleLbl="sibTrans2D1" presStyleIdx="0" presStyleCnt="2"/>
      <dgm:spPr/>
    </dgm:pt>
    <dgm:pt modelId="{F562337D-B81D-4856-A656-651DA988D98F}" type="pres">
      <dgm:prSet presAssocID="{045E0C82-CCC8-48AF-9E59-1699ED54A565}" presName="connectorText" presStyleLbl="sibTrans2D1" presStyleIdx="0" presStyleCnt="2"/>
      <dgm:spPr/>
    </dgm:pt>
    <dgm:pt modelId="{316E072D-6B6C-4797-8B72-1FE5B2DF6E12}" type="pres">
      <dgm:prSet presAssocID="{9CAEECFD-C0D5-48DE-86CF-BAF0C92CE054}" presName="node" presStyleLbl="node1" presStyleIdx="1" presStyleCnt="3" custScaleX="202380" custScaleY="106512">
        <dgm:presLayoutVars>
          <dgm:bulletEnabled val="1"/>
        </dgm:presLayoutVars>
      </dgm:prSet>
      <dgm:spPr/>
    </dgm:pt>
    <dgm:pt modelId="{81051FA7-E25E-4C7A-ADE5-02089F6B4CC6}" type="pres">
      <dgm:prSet presAssocID="{EE513890-D63F-4140-84CD-F30DC566030E}" presName="sibTrans" presStyleLbl="sibTrans2D1" presStyleIdx="1" presStyleCnt="2"/>
      <dgm:spPr/>
    </dgm:pt>
    <dgm:pt modelId="{07AC871A-8C07-4144-8C39-2212BFC66137}" type="pres">
      <dgm:prSet presAssocID="{EE513890-D63F-4140-84CD-F30DC566030E}" presName="connectorText" presStyleLbl="sibTrans2D1" presStyleIdx="1" presStyleCnt="2"/>
      <dgm:spPr/>
    </dgm:pt>
    <dgm:pt modelId="{0660D983-22D1-430D-878C-3F9D2BFE44D1}" type="pres">
      <dgm:prSet presAssocID="{53F27211-99A3-4F87-8678-55203DAC7A10}" presName="node" presStyleLbl="node1" presStyleIdx="2" presStyleCnt="3" custScaleY="106512">
        <dgm:presLayoutVars>
          <dgm:bulletEnabled val="1"/>
        </dgm:presLayoutVars>
      </dgm:prSet>
      <dgm:spPr/>
    </dgm:pt>
  </dgm:ptLst>
  <dgm:cxnLst>
    <dgm:cxn modelId="{E7761602-6DFE-42F9-AD1D-14989F623519}" type="presOf" srcId="{1788527B-C5C4-417C-9BB6-5962F3DCD4B7}" destId="{0660D983-22D1-430D-878C-3F9D2BFE44D1}" srcOrd="0" destOrd="1" presId="urn:microsoft.com/office/officeart/2005/8/layout/process1"/>
    <dgm:cxn modelId="{E05B2644-CBBE-4275-9588-7FB0A2737359}" type="presOf" srcId="{53F27211-99A3-4F87-8678-55203DAC7A10}" destId="{0660D983-22D1-430D-878C-3F9D2BFE44D1}" srcOrd="0" destOrd="0" presId="urn:microsoft.com/office/officeart/2005/8/layout/process1"/>
    <dgm:cxn modelId="{E5D7F96B-A7A0-4878-A079-A818436050EE}" type="presOf" srcId="{045E0C82-CCC8-48AF-9E59-1699ED54A565}" destId="{F562337D-B81D-4856-A656-651DA988D98F}" srcOrd="1" destOrd="0" presId="urn:microsoft.com/office/officeart/2005/8/layout/process1"/>
    <dgm:cxn modelId="{916BC971-6008-406D-8C6D-7F36665AB1CD}" type="presOf" srcId="{045E0C82-CCC8-48AF-9E59-1699ED54A565}" destId="{8CB84B2F-93EA-424C-87FF-3A56B42E8DDA}" srcOrd="0" destOrd="0" presId="urn:microsoft.com/office/officeart/2005/8/layout/process1"/>
    <dgm:cxn modelId="{8CF13C55-0698-4975-9EC7-E1979909931A}" srcId="{122C20AD-FC44-4099-A3A7-9FBB4420F92F}" destId="{9CAEECFD-C0D5-48DE-86CF-BAF0C92CE054}" srcOrd="1" destOrd="0" parTransId="{D959F9B5-B324-4736-A3C1-98CC35770B8F}" sibTransId="{EE513890-D63F-4140-84CD-F30DC566030E}"/>
    <dgm:cxn modelId="{6C7D7E7A-4E2D-4148-9F38-EE0919863F53}" srcId="{122C20AD-FC44-4099-A3A7-9FBB4420F92F}" destId="{53F27211-99A3-4F87-8678-55203DAC7A10}" srcOrd="2" destOrd="0" parTransId="{E20E677C-8B49-4263-962E-716E0D0572EA}" sibTransId="{9BA0C00F-4BD8-415C-9507-58ED475D09A4}"/>
    <dgm:cxn modelId="{CD206E85-0FAE-453E-AFBA-34583959C122}" srcId="{122C20AD-FC44-4099-A3A7-9FBB4420F92F}" destId="{AC29A638-549F-45D4-A0E9-65200730E266}" srcOrd="0" destOrd="0" parTransId="{0DB83E15-0366-4C78-98AB-5513B64CB7A8}" sibTransId="{045E0C82-CCC8-48AF-9E59-1699ED54A565}"/>
    <dgm:cxn modelId="{F6AE5692-CD5E-4C9C-B6F2-04D24D843E64}" srcId="{53F27211-99A3-4F87-8678-55203DAC7A10}" destId="{1788527B-C5C4-417C-9BB6-5962F3DCD4B7}" srcOrd="0" destOrd="0" parTransId="{224B6AD5-EC9C-4DD4-BC4E-234055B4D3D9}" sibTransId="{233F0116-ADF9-4A90-91B6-4641C5E0CA16}"/>
    <dgm:cxn modelId="{A89F0C9A-11E4-4CFB-8860-7C535CDEB13F}" type="presOf" srcId="{122C20AD-FC44-4099-A3A7-9FBB4420F92F}" destId="{6F88BD59-DE02-467E-82E3-471F9F44E33C}" srcOrd="0" destOrd="0" presId="urn:microsoft.com/office/officeart/2005/8/layout/process1"/>
    <dgm:cxn modelId="{A64DE6BF-66E0-4E2B-861D-FA6A5B42F9B7}" type="presOf" srcId="{EE513890-D63F-4140-84CD-F30DC566030E}" destId="{07AC871A-8C07-4144-8C39-2212BFC66137}" srcOrd="1" destOrd="0" presId="urn:microsoft.com/office/officeart/2005/8/layout/process1"/>
    <dgm:cxn modelId="{89A3CEC1-8431-44ED-8B86-F86583D39446}" type="presOf" srcId="{EE513890-D63F-4140-84CD-F30DC566030E}" destId="{81051FA7-E25E-4C7A-ADE5-02089F6B4CC6}" srcOrd="0" destOrd="0" presId="urn:microsoft.com/office/officeart/2005/8/layout/process1"/>
    <dgm:cxn modelId="{D56468E7-B454-4A0A-A8A3-6822A4C6D9E8}" type="presOf" srcId="{AC29A638-549F-45D4-A0E9-65200730E266}" destId="{F5F553BF-9A99-4371-9E4B-800715BBB1D4}" srcOrd="0" destOrd="0" presId="urn:microsoft.com/office/officeart/2005/8/layout/process1"/>
    <dgm:cxn modelId="{AE85ADFB-E745-4C57-AFB3-ADF5681B920E}" type="presOf" srcId="{9CAEECFD-C0D5-48DE-86CF-BAF0C92CE054}" destId="{316E072D-6B6C-4797-8B72-1FE5B2DF6E12}" srcOrd="0" destOrd="0" presId="urn:microsoft.com/office/officeart/2005/8/layout/process1"/>
    <dgm:cxn modelId="{2CCEE271-0A30-454D-B1AE-C68019B8A509}" type="presParOf" srcId="{6F88BD59-DE02-467E-82E3-471F9F44E33C}" destId="{F5F553BF-9A99-4371-9E4B-800715BBB1D4}" srcOrd="0" destOrd="0" presId="urn:microsoft.com/office/officeart/2005/8/layout/process1"/>
    <dgm:cxn modelId="{CC49E174-32D3-45DA-82B4-898BCEBA09CB}" type="presParOf" srcId="{6F88BD59-DE02-467E-82E3-471F9F44E33C}" destId="{8CB84B2F-93EA-424C-87FF-3A56B42E8DDA}" srcOrd="1" destOrd="0" presId="urn:microsoft.com/office/officeart/2005/8/layout/process1"/>
    <dgm:cxn modelId="{238D537D-823A-476A-82BC-FC03784DAA41}" type="presParOf" srcId="{8CB84B2F-93EA-424C-87FF-3A56B42E8DDA}" destId="{F562337D-B81D-4856-A656-651DA988D98F}" srcOrd="0" destOrd="0" presId="urn:microsoft.com/office/officeart/2005/8/layout/process1"/>
    <dgm:cxn modelId="{064B3129-CCE5-4F61-8443-9CA10D7C66A9}" type="presParOf" srcId="{6F88BD59-DE02-467E-82E3-471F9F44E33C}" destId="{316E072D-6B6C-4797-8B72-1FE5B2DF6E12}" srcOrd="2" destOrd="0" presId="urn:microsoft.com/office/officeart/2005/8/layout/process1"/>
    <dgm:cxn modelId="{935188D6-AAA7-4F2E-ADD2-1AC684D1EEFF}" type="presParOf" srcId="{6F88BD59-DE02-467E-82E3-471F9F44E33C}" destId="{81051FA7-E25E-4C7A-ADE5-02089F6B4CC6}" srcOrd="3" destOrd="0" presId="urn:microsoft.com/office/officeart/2005/8/layout/process1"/>
    <dgm:cxn modelId="{39FFC483-6F4C-493F-B097-56F55911611A}" type="presParOf" srcId="{81051FA7-E25E-4C7A-ADE5-02089F6B4CC6}" destId="{07AC871A-8C07-4144-8C39-2212BFC66137}" srcOrd="0" destOrd="0" presId="urn:microsoft.com/office/officeart/2005/8/layout/process1"/>
    <dgm:cxn modelId="{6432BCE2-AC70-49B2-8CAB-35D509C0B931}" type="presParOf" srcId="{6F88BD59-DE02-467E-82E3-471F9F44E33C}" destId="{0660D983-22D1-430D-878C-3F9D2BFE44D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D59209-08CD-4CAB-9A1B-3FBCB1606BAB}" type="doc">
      <dgm:prSet loTypeId="urn:microsoft.com/office/officeart/2005/8/layout/chevron1" loCatId="process" qsTypeId="urn:microsoft.com/office/officeart/2005/8/quickstyle/simple1" qsCatId="simple" csTypeId="urn:microsoft.com/office/officeart/2005/8/colors/colorful4" csCatId="colorful" phldr="1"/>
      <dgm:spPr/>
    </dgm:pt>
    <dgm:pt modelId="{D975F73D-5D2F-4DAC-BC01-24C09A2A49C1}">
      <dgm:prSet phldrT="[Texte]" custT="1"/>
      <dgm:spPr/>
      <dgm:t>
        <a:bodyPr/>
        <a:lstStyle/>
        <a:p>
          <a:r>
            <a:rPr lang="fr-FR" sz="1800" kern="1200" dirty="0">
              <a:solidFill>
                <a:schemeClr val="bg1"/>
              </a:solidFill>
              <a:latin typeface="WORK SANS LIGHT ROMAN" pitchFamily="2" charset="0"/>
              <a:ea typeface="+mn-ea"/>
              <a:cs typeface="+mn-cs"/>
            </a:rPr>
            <a:t>Informer les employeurs sur leurs obligations déclaratives </a:t>
          </a:r>
        </a:p>
      </dgm:t>
    </dgm:pt>
    <dgm:pt modelId="{9E46B372-E23A-4BE3-87F8-77D849FD7A55}" type="parTrans" cxnId="{A369160E-7983-4B90-9440-3AACDCC281A2}">
      <dgm:prSet/>
      <dgm:spPr/>
      <dgm:t>
        <a:bodyPr/>
        <a:lstStyle/>
        <a:p>
          <a:endParaRPr lang="fr-FR"/>
        </a:p>
      </dgm:t>
    </dgm:pt>
    <dgm:pt modelId="{3966D152-1C1F-4D69-92DA-DFD40099A51C}" type="sibTrans" cxnId="{A369160E-7983-4B90-9440-3AACDCC281A2}">
      <dgm:prSet/>
      <dgm:spPr/>
      <dgm:t>
        <a:bodyPr/>
        <a:lstStyle/>
        <a:p>
          <a:endParaRPr lang="fr-FR"/>
        </a:p>
      </dgm:t>
    </dgm:pt>
    <dgm:pt modelId="{37074D69-C6A6-4CE3-988D-EFD146718224}">
      <dgm:prSet phldrT="[Texte]" custT="1"/>
      <dgm:spPr/>
      <dgm:t>
        <a:bodyPr/>
        <a:lstStyle/>
        <a:p>
          <a:pPr marL="0" lvl="0" indent="0" algn="ctr" defTabSz="800100">
            <a:lnSpc>
              <a:spcPct val="90000"/>
            </a:lnSpc>
            <a:spcBef>
              <a:spcPct val="0"/>
            </a:spcBef>
            <a:spcAft>
              <a:spcPct val="35000"/>
            </a:spcAft>
            <a:buNone/>
          </a:pPr>
          <a:r>
            <a:rPr lang="fr-FR" sz="1500" kern="1200" dirty="0">
              <a:solidFill>
                <a:srgbClr val="FFFFFF"/>
              </a:solidFill>
              <a:latin typeface="WORK SANS LIGHT ROMAN" pitchFamily="2" charset="0"/>
              <a:ea typeface="+mn-ea"/>
              <a:cs typeface="+mn-cs"/>
            </a:rPr>
            <a:t>Sensibiliser les salariés &amp; informer les employeurs sur les droits fondamentaux des travailleurs détachés</a:t>
          </a:r>
        </a:p>
      </dgm:t>
    </dgm:pt>
    <dgm:pt modelId="{269E7147-31BB-42D2-AEC9-ADA5AE05170B}" type="parTrans" cxnId="{70E1C7CB-6AA7-469B-9E03-6216E88688F0}">
      <dgm:prSet/>
      <dgm:spPr/>
      <dgm:t>
        <a:bodyPr/>
        <a:lstStyle/>
        <a:p>
          <a:endParaRPr lang="fr-FR"/>
        </a:p>
      </dgm:t>
    </dgm:pt>
    <dgm:pt modelId="{154C13C8-6036-4FFE-8771-C208F07EAF81}" type="sibTrans" cxnId="{70E1C7CB-6AA7-469B-9E03-6216E88688F0}">
      <dgm:prSet/>
      <dgm:spPr/>
      <dgm:t>
        <a:bodyPr/>
        <a:lstStyle/>
        <a:p>
          <a:endParaRPr lang="fr-FR"/>
        </a:p>
      </dgm:t>
    </dgm:pt>
    <dgm:pt modelId="{DFB4001B-FA32-485F-AA58-B0BF18411075}">
      <dgm:prSet phldrT="[Texte]" custT="1"/>
      <dgm:spPr/>
      <dgm:t>
        <a:bodyPr/>
        <a:lstStyle/>
        <a:p>
          <a:pPr marL="0" lvl="0" indent="0" algn="ctr" defTabSz="800100">
            <a:lnSpc>
              <a:spcPct val="90000"/>
            </a:lnSpc>
            <a:spcBef>
              <a:spcPct val="0"/>
            </a:spcBef>
            <a:spcAft>
              <a:spcPct val="35000"/>
            </a:spcAft>
            <a:buNone/>
          </a:pPr>
          <a:r>
            <a:rPr lang="fr-FR" sz="1400" kern="1200" dirty="0">
              <a:solidFill>
                <a:srgbClr val="FFFFFF"/>
              </a:solidFill>
              <a:latin typeface="WORK SANS LIGHT ROMAN" pitchFamily="2" charset="0"/>
              <a:ea typeface="+mn-ea"/>
              <a:cs typeface="+mn-cs"/>
            </a:rPr>
            <a:t>Rappeler les règles impératives en matière de santé et sécurité sur les chantiers de construction en France</a:t>
          </a:r>
        </a:p>
      </dgm:t>
    </dgm:pt>
    <dgm:pt modelId="{DC722F33-E076-4CE0-9D2D-2C135944230B}" type="parTrans" cxnId="{D1994E74-6FE0-4D26-BC46-6707120DB4F4}">
      <dgm:prSet/>
      <dgm:spPr/>
      <dgm:t>
        <a:bodyPr/>
        <a:lstStyle/>
        <a:p>
          <a:endParaRPr lang="fr-FR"/>
        </a:p>
      </dgm:t>
    </dgm:pt>
    <dgm:pt modelId="{8A299BD5-2AA1-492E-A933-AA479B7460A4}" type="sibTrans" cxnId="{D1994E74-6FE0-4D26-BC46-6707120DB4F4}">
      <dgm:prSet/>
      <dgm:spPr/>
      <dgm:t>
        <a:bodyPr/>
        <a:lstStyle/>
        <a:p>
          <a:endParaRPr lang="fr-FR"/>
        </a:p>
      </dgm:t>
    </dgm:pt>
    <dgm:pt modelId="{D7DB731F-E8BB-4B37-ACFD-CCD4838A7AF8}" type="pres">
      <dgm:prSet presAssocID="{CDD59209-08CD-4CAB-9A1B-3FBCB1606BAB}" presName="Name0" presStyleCnt="0">
        <dgm:presLayoutVars>
          <dgm:dir/>
          <dgm:animLvl val="lvl"/>
          <dgm:resizeHandles val="exact"/>
        </dgm:presLayoutVars>
      </dgm:prSet>
      <dgm:spPr/>
    </dgm:pt>
    <dgm:pt modelId="{4C45A223-E296-4053-B8C0-C1474DFC417A}" type="pres">
      <dgm:prSet presAssocID="{D975F73D-5D2F-4DAC-BC01-24C09A2A49C1}" presName="parTxOnly" presStyleLbl="node1" presStyleIdx="0" presStyleCnt="3">
        <dgm:presLayoutVars>
          <dgm:chMax val="0"/>
          <dgm:chPref val="0"/>
          <dgm:bulletEnabled val="1"/>
        </dgm:presLayoutVars>
      </dgm:prSet>
      <dgm:spPr/>
    </dgm:pt>
    <dgm:pt modelId="{3ABF761B-5343-459F-975E-D7B5156CDBD1}" type="pres">
      <dgm:prSet presAssocID="{3966D152-1C1F-4D69-92DA-DFD40099A51C}" presName="parTxOnlySpace" presStyleCnt="0"/>
      <dgm:spPr/>
    </dgm:pt>
    <dgm:pt modelId="{0A1D424B-55CD-4A36-82E1-ADF371AF796F}" type="pres">
      <dgm:prSet presAssocID="{37074D69-C6A6-4CE3-988D-EFD146718224}" presName="parTxOnly" presStyleLbl="node1" presStyleIdx="1" presStyleCnt="3">
        <dgm:presLayoutVars>
          <dgm:chMax val="0"/>
          <dgm:chPref val="0"/>
          <dgm:bulletEnabled val="1"/>
        </dgm:presLayoutVars>
      </dgm:prSet>
      <dgm:spPr/>
    </dgm:pt>
    <dgm:pt modelId="{58C808D3-8C76-4990-8448-6E5176F16A64}" type="pres">
      <dgm:prSet presAssocID="{154C13C8-6036-4FFE-8771-C208F07EAF81}" presName="parTxOnlySpace" presStyleCnt="0"/>
      <dgm:spPr/>
    </dgm:pt>
    <dgm:pt modelId="{ACA21CF4-2BD6-46FC-8321-C89EFE0DEA5D}" type="pres">
      <dgm:prSet presAssocID="{DFB4001B-FA32-485F-AA58-B0BF18411075}" presName="parTxOnly" presStyleLbl="node1" presStyleIdx="2" presStyleCnt="3" custLinFactNeighborX="8636" custLinFactNeighborY="0">
        <dgm:presLayoutVars>
          <dgm:chMax val="0"/>
          <dgm:chPref val="0"/>
          <dgm:bulletEnabled val="1"/>
        </dgm:presLayoutVars>
      </dgm:prSet>
      <dgm:spPr/>
    </dgm:pt>
  </dgm:ptLst>
  <dgm:cxnLst>
    <dgm:cxn modelId="{A369160E-7983-4B90-9440-3AACDCC281A2}" srcId="{CDD59209-08CD-4CAB-9A1B-3FBCB1606BAB}" destId="{D975F73D-5D2F-4DAC-BC01-24C09A2A49C1}" srcOrd="0" destOrd="0" parTransId="{9E46B372-E23A-4BE3-87F8-77D849FD7A55}" sibTransId="{3966D152-1C1F-4D69-92DA-DFD40099A51C}"/>
    <dgm:cxn modelId="{51BE0737-08E8-4A18-A460-862B2B84287A}" type="presOf" srcId="{D975F73D-5D2F-4DAC-BC01-24C09A2A49C1}" destId="{4C45A223-E296-4053-B8C0-C1474DFC417A}" srcOrd="0" destOrd="0" presId="urn:microsoft.com/office/officeart/2005/8/layout/chevron1"/>
    <dgm:cxn modelId="{D1994E74-6FE0-4D26-BC46-6707120DB4F4}" srcId="{CDD59209-08CD-4CAB-9A1B-3FBCB1606BAB}" destId="{DFB4001B-FA32-485F-AA58-B0BF18411075}" srcOrd="2" destOrd="0" parTransId="{DC722F33-E076-4CE0-9D2D-2C135944230B}" sibTransId="{8A299BD5-2AA1-492E-A933-AA479B7460A4}"/>
    <dgm:cxn modelId="{75919254-7AEA-42DC-9460-E33628A3B5C7}" type="presOf" srcId="{DFB4001B-FA32-485F-AA58-B0BF18411075}" destId="{ACA21CF4-2BD6-46FC-8321-C89EFE0DEA5D}" srcOrd="0" destOrd="0" presId="urn:microsoft.com/office/officeart/2005/8/layout/chevron1"/>
    <dgm:cxn modelId="{4A436E86-364E-4904-B5EB-B3A345A18003}" type="presOf" srcId="{CDD59209-08CD-4CAB-9A1B-3FBCB1606BAB}" destId="{D7DB731F-E8BB-4B37-ACFD-CCD4838A7AF8}" srcOrd="0" destOrd="0" presId="urn:microsoft.com/office/officeart/2005/8/layout/chevron1"/>
    <dgm:cxn modelId="{25C00CB6-737D-4EEE-B37A-7A8338ADE242}" type="presOf" srcId="{37074D69-C6A6-4CE3-988D-EFD146718224}" destId="{0A1D424B-55CD-4A36-82E1-ADF371AF796F}" srcOrd="0" destOrd="0" presId="urn:microsoft.com/office/officeart/2005/8/layout/chevron1"/>
    <dgm:cxn modelId="{70E1C7CB-6AA7-469B-9E03-6216E88688F0}" srcId="{CDD59209-08CD-4CAB-9A1B-3FBCB1606BAB}" destId="{37074D69-C6A6-4CE3-988D-EFD146718224}" srcOrd="1" destOrd="0" parTransId="{269E7147-31BB-42D2-AEC9-ADA5AE05170B}" sibTransId="{154C13C8-6036-4FFE-8771-C208F07EAF81}"/>
    <dgm:cxn modelId="{03586C2C-4143-4A45-A002-7110346E7647}" type="presParOf" srcId="{D7DB731F-E8BB-4B37-ACFD-CCD4838A7AF8}" destId="{4C45A223-E296-4053-B8C0-C1474DFC417A}" srcOrd="0" destOrd="0" presId="urn:microsoft.com/office/officeart/2005/8/layout/chevron1"/>
    <dgm:cxn modelId="{DE281532-1348-4EF4-9EB1-A14477B92EBE}" type="presParOf" srcId="{D7DB731F-E8BB-4B37-ACFD-CCD4838A7AF8}" destId="{3ABF761B-5343-459F-975E-D7B5156CDBD1}" srcOrd="1" destOrd="0" presId="urn:microsoft.com/office/officeart/2005/8/layout/chevron1"/>
    <dgm:cxn modelId="{4D6E011F-C0FF-41C4-92AC-CB473DB242AD}" type="presParOf" srcId="{D7DB731F-E8BB-4B37-ACFD-CCD4838A7AF8}" destId="{0A1D424B-55CD-4A36-82E1-ADF371AF796F}" srcOrd="2" destOrd="0" presId="urn:microsoft.com/office/officeart/2005/8/layout/chevron1"/>
    <dgm:cxn modelId="{CFF63307-2965-46B7-842D-CE192E47BE14}" type="presParOf" srcId="{D7DB731F-E8BB-4B37-ACFD-CCD4838A7AF8}" destId="{58C808D3-8C76-4990-8448-6E5176F16A64}" srcOrd="3" destOrd="0" presId="urn:microsoft.com/office/officeart/2005/8/layout/chevron1"/>
    <dgm:cxn modelId="{C083575E-FFCA-4355-B6C0-5F241A218F99}" type="presParOf" srcId="{D7DB731F-E8BB-4B37-ACFD-CCD4838A7AF8}" destId="{ACA21CF4-2BD6-46FC-8321-C89EFE0DEA5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D4215-EBD9-454B-9AB2-97130D2DBC96}"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fr-FR"/>
        </a:p>
      </dgm:t>
    </dgm:pt>
    <dgm:pt modelId="{103D4D5C-BD65-4B28-BCB3-AC21A84C9410}">
      <dgm:prSet phldrT="[Texte]" custT="1"/>
      <dgm:spPr/>
      <dgm:t>
        <a:bodyPr/>
        <a:lstStyle/>
        <a:p>
          <a:r>
            <a:rPr lang="fr-FR" sz="2000" b="1" kern="1200" dirty="0">
              <a:solidFill>
                <a:schemeClr val="tx1"/>
              </a:solidFill>
              <a:latin typeface="WORK SANS LIGHT ROMAN" pitchFamily="2" charset="0"/>
              <a:ea typeface="+mn-ea"/>
              <a:cs typeface="+mn-cs"/>
            </a:rPr>
            <a:t>Rédaction en vigueur jusqu’au 31 décembre 2021</a:t>
          </a:r>
        </a:p>
      </dgm:t>
    </dgm:pt>
    <dgm:pt modelId="{3671486A-767C-48FF-99E2-89674F0BF557}" type="parTrans" cxnId="{06DF85DE-7C8D-4F28-9A27-B4541F74217F}">
      <dgm:prSet/>
      <dgm:spPr/>
      <dgm:t>
        <a:bodyPr/>
        <a:lstStyle/>
        <a:p>
          <a:endParaRPr lang="fr-FR"/>
        </a:p>
      </dgm:t>
    </dgm:pt>
    <dgm:pt modelId="{2C9E1AB6-9F55-4A62-AE39-EA99BBAA8DFA}" type="sibTrans" cxnId="{06DF85DE-7C8D-4F28-9A27-B4541F74217F}">
      <dgm:prSet/>
      <dgm:spPr/>
      <dgm:t>
        <a:bodyPr/>
        <a:lstStyle/>
        <a:p>
          <a:endParaRPr lang="fr-FR"/>
        </a:p>
      </dgm:t>
    </dgm:pt>
    <dgm:pt modelId="{2EBFE48F-5EE9-4E51-83FF-2EDD9C8F9C9C}">
      <dgm:prSet phldrT="[Texte]" custT="1"/>
      <dgm:spPr/>
      <dgm:t>
        <a:bodyPr/>
        <a:lstStyle/>
        <a:p>
          <a:r>
            <a:rPr lang="fr-FR" sz="1400" dirty="0">
              <a:latin typeface="WORK SANS REGULAR ROMAN" pitchFamily="2" charset="0"/>
            </a:rPr>
            <a:t>L'appartenance aux catégories de cadres et de non-cadres résultant de l'utilisation des définitions issues des dispositions des articles 4 et 4 bis de la convention nationale de retraite et de prévoyance des cadres du 14 mars 1947 et de l'article 36 de l'annexe I de cette convention </a:t>
          </a:r>
        </a:p>
      </dgm:t>
    </dgm:pt>
    <dgm:pt modelId="{898F1903-1A71-467C-B729-E4AB9EA8D5B6}" type="parTrans" cxnId="{0B410CB2-0C22-4852-8A4C-9F4E4E37E7E9}">
      <dgm:prSet/>
      <dgm:spPr/>
      <dgm:t>
        <a:bodyPr/>
        <a:lstStyle/>
        <a:p>
          <a:endParaRPr lang="fr-FR"/>
        </a:p>
      </dgm:t>
    </dgm:pt>
    <dgm:pt modelId="{99F0A69F-4D3A-481A-9DDA-E7F5DB3203F3}" type="sibTrans" cxnId="{0B410CB2-0C22-4852-8A4C-9F4E4E37E7E9}">
      <dgm:prSet/>
      <dgm:spPr/>
      <dgm:t>
        <a:bodyPr/>
        <a:lstStyle/>
        <a:p>
          <a:endParaRPr lang="fr-FR"/>
        </a:p>
      </dgm:t>
    </dgm:pt>
    <dgm:pt modelId="{08A1B501-FE6A-4A33-A6D0-25F3DEF2B900}">
      <dgm:prSet phldrT="[Texte]" custT="1"/>
      <dgm:spPr/>
      <dgm:t>
        <a:bodyPr/>
        <a:lstStyle/>
        <a:p>
          <a:pPr algn="ctr"/>
          <a:r>
            <a:rPr lang="fr-FR" sz="2000" b="1" dirty="0">
              <a:latin typeface="WORK SANS LIGHT ROMAN" pitchFamily="2" charset="0"/>
            </a:rPr>
            <a:t>Rédaction en vigueur depuis 1</a:t>
          </a:r>
          <a:r>
            <a:rPr lang="fr-FR" sz="2000" b="1" baseline="30000" dirty="0">
              <a:latin typeface="WORK SANS LIGHT ROMAN" pitchFamily="2" charset="0"/>
            </a:rPr>
            <a:t>er</a:t>
          </a:r>
          <a:r>
            <a:rPr lang="fr-FR" sz="2000" b="1" dirty="0">
              <a:latin typeface="WORK SANS LIGHT ROMAN" pitchFamily="2" charset="0"/>
            </a:rPr>
            <a:t> janvier 2022</a:t>
          </a:r>
        </a:p>
      </dgm:t>
    </dgm:pt>
    <dgm:pt modelId="{C48C1502-D2CA-4DE8-9F5E-21A803B26EDA}" type="parTrans" cxnId="{5A528DC5-B842-495E-BF08-0E1C03635A13}">
      <dgm:prSet/>
      <dgm:spPr/>
      <dgm:t>
        <a:bodyPr/>
        <a:lstStyle/>
        <a:p>
          <a:endParaRPr lang="fr-FR"/>
        </a:p>
      </dgm:t>
    </dgm:pt>
    <dgm:pt modelId="{974719B5-729D-4B7D-9666-A65DC3ACF258}" type="sibTrans" cxnId="{5A528DC5-B842-495E-BF08-0E1C03635A13}">
      <dgm:prSet/>
      <dgm:spPr/>
      <dgm:t>
        <a:bodyPr/>
        <a:lstStyle/>
        <a:p>
          <a:endParaRPr lang="fr-FR"/>
        </a:p>
      </dgm:t>
    </dgm:pt>
    <dgm:pt modelId="{76BA9CC2-146E-4978-8DC8-CC551AAB9593}">
      <dgm:prSet phldrT="[Texte]" custT="1"/>
      <dgm:spPr/>
      <dgm:t>
        <a:bodyPr/>
        <a:lstStyle/>
        <a:p>
          <a:r>
            <a:rPr lang="fr-FR" sz="1200" dirty="0">
              <a:latin typeface="WORK SANS REGULAR ROMAN" pitchFamily="2" charset="0"/>
            </a:rPr>
            <a:t>L'appartenance aux catégories des cadres et non-cadres résultant de l’application des articles 2.1 et 2.2 </a:t>
          </a:r>
          <a:r>
            <a:rPr lang="fr-FR" sz="1200" i="1" dirty="0">
              <a:latin typeface="WORK SANS REGULAR ROMAN" pitchFamily="2" charset="0"/>
            </a:rPr>
            <a:t>(= ex. articles 4 et 4 bis)</a:t>
          </a:r>
          <a:r>
            <a:rPr lang="fr-FR" sz="1200" dirty="0">
              <a:latin typeface="WORK SANS REGULAR ROMAN" pitchFamily="2" charset="0"/>
            </a:rPr>
            <a:t> de l’accord national interprofessionnel du 17 novembre 2017 relatif à la prévoyance des cadres</a:t>
          </a:r>
        </a:p>
      </dgm:t>
    </dgm:pt>
    <dgm:pt modelId="{DE40C9FB-21B5-4BB2-A311-067B48A0A4F3}" type="parTrans" cxnId="{A2300384-2576-4A04-AF7F-9AA4DE29D91B}">
      <dgm:prSet/>
      <dgm:spPr/>
      <dgm:t>
        <a:bodyPr/>
        <a:lstStyle/>
        <a:p>
          <a:endParaRPr lang="fr-FR"/>
        </a:p>
      </dgm:t>
    </dgm:pt>
    <dgm:pt modelId="{8DB5CDA6-EEDF-46A9-82C9-F4684416E6E5}" type="sibTrans" cxnId="{A2300384-2576-4A04-AF7F-9AA4DE29D91B}">
      <dgm:prSet/>
      <dgm:spPr/>
      <dgm:t>
        <a:bodyPr/>
        <a:lstStyle/>
        <a:p>
          <a:endParaRPr lang="fr-FR"/>
        </a:p>
      </dgm:t>
    </dgm:pt>
    <dgm:pt modelId="{6BC4094F-DBDF-4889-B1A3-0D82B2905543}">
      <dgm:prSet phldrT="[Texte]" custT="1">
        <dgm:style>
          <a:lnRef idx="2">
            <a:schemeClr val="accent2"/>
          </a:lnRef>
          <a:fillRef idx="1">
            <a:schemeClr val="lt1"/>
          </a:fillRef>
          <a:effectRef idx="0">
            <a:schemeClr val="accent2"/>
          </a:effectRef>
          <a:fontRef idx="minor">
            <a:schemeClr val="dk1"/>
          </a:fontRef>
        </dgm:style>
      </dgm:prSet>
      <dgm:spPr/>
      <dgm:t>
        <a:bodyPr/>
        <a:lstStyle/>
        <a:p>
          <a:r>
            <a:rPr lang="fr-FR" sz="1200" kern="1200" dirty="0">
              <a:latin typeface="WORK SANS REGULAR ROMAN" pitchFamily="2" charset="0"/>
              <a:ea typeface="+mn-ea"/>
              <a:cs typeface="+mn-cs"/>
            </a:rPr>
            <a:t>Peuvent être intégrés </a:t>
          </a:r>
          <a:r>
            <a:rPr lang="fr-FR" sz="1200" kern="1200" dirty="0">
              <a:latin typeface="WORK SANS REGULAR ROMAN" pitchFamily="2" charset="0"/>
            </a:rPr>
            <a:t>à la catégorie des cadres certains salariés définis par convention ou accord de  branche, sous réserve que la convention ou l’accord soit agréé par la commission paritaire rattachée à l’APEC</a:t>
          </a:r>
        </a:p>
      </dgm:t>
    </dgm:pt>
    <dgm:pt modelId="{D2EF79B7-F19D-4881-8A46-B16595041760}" type="parTrans" cxnId="{8057A4D5-A34B-4961-9459-6318B596BF50}">
      <dgm:prSet/>
      <dgm:spPr/>
      <dgm:t>
        <a:bodyPr/>
        <a:lstStyle/>
        <a:p>
          <a:endParaRPr lang="fr-FR"/>
        </a:p>
      </dgm:t>
    </dgm:pt>
    <dgm:pt modelId="{05EBB494-E1DA-4B36-B445-9724D299A26D}" type="sibTrans" cxnId="{8057A4D5-A34B-4961-9459-6318B596BF50}">
      <dgm:prSet/>
      <dgm:spPr/>
      <dgm:t>
        <a:bodyPr/>
        <a:lstStyle/>
        <a:p>
          <a:endParaRPr lang="fr-FR"/>
        </a:p>
      </dgm:t>
    </dgm:pt>
    <dgm:pt modelId="{61383EBF-13D8-4EBA-A9CC-884193AD241D}" type="pres">
      <dgm:prSet presAssocID="{9D5D4215-EBD9-454B-9AB2-97130D2DBC96}" presName="theList" presStyleCnt="0">
        <dgm:presLayoutVars>
          <dgm:dir/>
          <dgm:animLvl val="lvl"/>
          <dgm:resizeHandles val="exact"/>
        </dgm:presLayoutVars>
      </dgm:prSet>
      <dgm:spPr/>
    </dgm:pt>
    <dgm:pt modelId="{F9F86567-853B-4351-9DBC-6C8473BE793D}" type="pres">
      <dgm:prSet presAssocID="{103D4D5C-BD65-4B28-BCB3-AC21A84C9410}" presName="compNode" presStyleCnt="0"/>
      <dgm:spPr/>
    </dgm:pt>
    <dgm:pt modelId="{3CF6CD43-186A-4A34-BA50-54DBF4224772}" type="pres">
      <dgm:prSet presAssocID="{103D4D5C-BD65-4B28-BCB3-AC21A84C9410}" presName="aNode" presStyleLbl="bgShp" presStyleIdx="0" presStyleCnt="2" custLinFactNeighborX="-104" custLinFactNeighborY="-3940"/>
      <dgm:spPr/>
    </dgm:pt>
    <dgm:pt modelId="{12241BF3-F12B-4AD1-9FEC-B00DD7411A05}" type="pres">
      <dgm:prSet presAssocID="{103D4D5C-BD65-4B28-BCB3-AC21A84C9410}" presName="textNode" presStyleLbl="bgShp" presStyleIdx="0" presStyleCnt="2"/>
      <dgm:spPr/>
    </dgm:pt>
    <dgm:pt modelId="{EF453C84-F8E0-416E-98F6-BF37E9D31FC3}" type="pres">
      <dgm:prSet presAssocID="{103D4D5C-BD65-4B28-BCB3-AC21A84C9410}" presName="compChildNode" presStyleCnt="0"/>
      <dgm:spPr/>
    </dgm:pt>
    <dgm:pt modelId="{0488E21C-A74E-4F90-A180-A7238510DB63}" type="pres">
      <dgm:prSet presAssocID="{103D4D5C-BD65-4B28-BCB3-AC21A84C9410}" presName="theInnerList" presStyleCnt="0"/>
      <dgm:spPr/>
    </dgm:pt>
    <dgm:pt modelId="{B06F0A3D-8A46-4168-AF91-8D36F8531894}" type="pres">
      <dgm:prSet presAssocID="{2EBFE48F-5EE9-4E51-83FF-2EDD9C8F9C9C}" presName="childNode" presStyleLbl="node1" presStyleIdx="0" presStyleCnt="3">
        <dgm:presLayoutVars>
          <dgm:bulletEnabled val="1"/>
        </dgm:presLayoutVars>
      </dgm:prSet>
      <dgm:spPr/>
    </dgm:pt>
    <dgm:pt modelId="{BA156FB3-1ECC-4632-9782-88B7B4AC306E}" type="pres">
      <dgm:prSet presAssocID="{103D4D5C-BD65-4B28-BCB3-AC21A84C9410}" presName="aSpace" presStyleCnt="0"/>
      <dgm:spPr/>
    </dgm:pt>
    <dgm:pt modelId="{6768FCC4-10F1-463E-A8B2-3C0E7BC548FF}" type="pres">
      <dgm:prSet presAssocID="{08A1B501-FE6A-4A33-A6D0-25F3DEF2B900}" presName="compNode" presStyleCnt="0"/>
      <dgm:spPr/>
    </dgm:pt>
    <dgm:pt modelId="{BCDF66EB-07FD-49E7-8BD0-8CC6621F2C40}" type="pres">
      <dgm:prSet presAssocID="{08A1B501-FE6A-4A33-A6D0-25F3DEF2B900}" presName="aNode" presStyleLbl="bgShp" presStyleIdx="1" presStyleCnt="2"/>
      <dgm:spPr/>
    </dgm:pt>
    <dgm:pt modelId="{754C1F90-42F1-4C4F-8467-FC08E5FD3093}" type="pres">
      <dgm:prSet presAssocID="{08A1B501-FE6A-4A33-A6D0-25F3DEF2B900}" presName="textNode" presStyleLbl="bgShp" presStyleIdx="1" presStyleCnt="2"/>
      <dgm:spPr/>
    </dgm:pt>
    <dgm:pt modelId="{72908D75-40A3-4F2C-B2FC-D45C2B3F67EB}" type="pres">
      <dgm:prSet presAssocID="{08A1B501-FE6A-4A33-A6D0-25F3DEF2B900}" presName="compChildNode" presStyleCnt="0"/>
      <dgm:spPr/>
    </dgm:pt>
    <dgm:pt modelId="{3E2B78BE-F340-4A51-A81E-3453FBF7551C}" type="pres">
      <dgm:prSet presAssocID="{08A1B501-FE6A-4A33-A6D0-25F3DEF2B900}" presName="theInnerList" presStyleCnt="0"/>
      <dgm:spPr/>
    </dgm:pt>
    <dgm:pt modelId="{8AAA6E2C-4C31-409A-A54B-BEC32D71BE1B}" type="pres">
      <dgm:prSet presAssocID="{76BA9CC2-146E-4978-8DC8-CC551AAB9593}" presName="childNode" presStyleLbl="node1" presStyleIdx="1" presStyleCnt="3" custScaleY="1190297" custLinFactY="-59944" custLinFactNeighborX="1269" custLinFactNeighborY="-100000">
        <dgm:presLayoutVars>
          <dgm:bulletEnabled val="1"/>
        </dgm:presLayoutVars>
      </dgm:prSet>
      <dgm:spPr/>
    </dgm:pt>
    <dgm:pt modelId="{A16ED013-738C-4772-B9B0-0E54D51847F4}" type="pres">
      <dgm:prSet presAssocID="{76BA9CC2-146E-4978-8DC8-CC551AAB9593}" presName="aSpace2" presStyleCnt="0"/>
      <dgm:spPr/>
    </dgm:pt>
    <dgm:pt modelId="{6D73A7A6-55D0-4174-A7AA-EC4DA58F5EC7}" type="pres">
      <dgm:prSet presAssocID="{6BC4094F-DBDF-4889-B1A3-0D82B2905543}" presName="childNode" presStyleLbl="node1" presStyleIdx="2" presStyleCnt="3" custScaleY="1100667">
        <dgm:presLayoutVars>
          <dgm:bulletEnabled val="1"/>
        </dgm:presLayoutVars>
      </dgm:prSet>
      <dgm:spPr/>
    </dgm:pt>
  </dgm:ptLst>
  <dgm:cxnLst>
    <dgm:cxn modelId="{4ADF0863-E73C-4B83-8290-3752428A2985}" type="presOf" srcId="{2EBFE48F-5EE9-4E51-83FF-2EDD9C8F9C9C}" destId="{B06F0A3D-8A46-4168-AF91-8D36F8531894}" srcOrd="0" destOrd="0" presId="urn:microsoft.com/office/officeart/2005/8/layout/lProcess2"/>
    <dgm:cxn modelId="{F0C79D68-1972-421B-8F59-A8B7C62554E5}" type="presOf" srcId="{103D4D5C-BD65-4B28-BCB3-AC21A84C9410}" destId="{3CF6CD43-186A-4A34-BA50-54DBF4224772}" srcOrd="0" destOrd="0" presId="urn:microsoft.com/office/officeart/2005/8/layout/lProcess2"/>
    <dgm:cxn modelId="{47B6B86D-00EC-4902-BE76-CF40C4B3E841}" type="presOf" srcId="{08A1B501-FE6A-4A33-A6D0-25F3DEF2B900}" destId="{754C1F90-42F1-4C4F-8467-FC08E5FD3093}" srcOrd="1" destOrd="0" presId="urn:microsoft.com/office/officeart/2005/8/layout/lProcess2"/>
    <dgm:cxn modelId="{A2300384-2576-4A04-AF7F-9AA4DE29D91B}" srcId="{08A1B501-FE6A-4A33-A6D0-25F3DEF2B900}" destId="{76BA9CC2-146E-4978-8DC8-CC551AAB9593}" srcOrd="0" destOrd="0" parTransId="{DE40C9FB-21B5-4BB2-A311-067B48A0A4F3}" sibTransId="{8DB5CDA6-EEDF-46A9-82C9-F4684416E6E5}"/>
    <dgm:cxn modelId="{6D5F0390-A0C9-4663-865F-8C6E5245CE94}" type="presOf" srcId="{08A1B501-FE6A-4A33-A6D0-25F3DEF2B900}" destId="{BCDF66EB-07FD-49E7-8BD0-8CC6621F2C40}" srcOrd="0" destOrd="0" presId="urn:microsoft.com/office/officeart/2005/8/layout/lProcess2"/>
    <dgm:cxn modelId="{43D86DA0-6A37-41F7-A5C6-34672C9613BE}" type="presOf" srcId="{76BA9CC2-146E-4978-8DC8-CC551AAB9593}" destId="{8AAA6E2C-4C31-409A-A54B-BEC32D71BE1B}" srcOrd="0" destOrd="0" presId="urn:microsoft.com/office/officeart/2005/8/layout/lProcess2"/>
    <dgm:cxn modelId="{18D889B0-2FCA-4390-AC1D-09E2435EFD22}" type="presOf" srcId="{9D5D4215-EBD9-454B-9AB2-97130D2DBC96}" destId="{61383EBF-13D8-4EBA-A9CC-884193AD241D}" srcOrd="0" destOrd="0" presId="urn:microsoft.com/office/officeart/2005/8/layout/lProcess2"/>
    <dgm:cxn modelId="{0B410CB2-0C22-4852-8A4C-9F4E4E37E7E9}" srcId="{103D4D5C-BD65-4B28-BCB3-AC21A84C9410}" destId="{2EBFE48F-5EE9-4E51-83FF-2EDD9C8F9C9C}" srcOrd="0" destOrd="0" parTransId="{898F1903-1A71-467C-B729-E4AB9EA8D5B6}" sibTransId="{99F0A69F-4D3A-481A-9DDA-E7F5DB3203F3}"/>
    <dgm:cxn modelId="{698F49C2-A6B2-4F1B-B655-876F97B138B8}" type="presOf" srcId="{6BC4094F-DBDF-4889-B1A3-0D82B2905543}" destId="{6D73A7A6-55D0-4174-A7AA-EC4DA58F5EC7}" srcOrd="0" destOrd="0" presId="urn:microsoft.com/office/officeart/2005/8/layout/lProcess2"/>
    <dgm:cxn modelId="{5A528DC5-B842-495E-BF08-0E1C03635A13}" srcId="{9D5D4215-EBD9-454B-9AB2-97130D2DBC96}" destId="{08A1B501-FE6A-4A33-A6D0-25F3DEF2B900}" srcOrd="1" destOrd="0" parTransId="{C48C1502-D2CA-4DE8-9F5E-21A803B26EDA}" sibTransId="{974719B5-729D-4B7D-9666-A65DC3ACF258}"/>
    <dgm:cxn modelId="{8057A4D5-A34B-4961-9459-6318B596BF50}" srcId="{08A1B501-FE6A-4A33-A6D0-25F3DEF2B900}" destId="{6BC4094F-DBDF-4889-B1A3-0D82B2905543}" srcOrd="1" destOrd="0" parTransId="{D2EF79B7-F19D-4881-8A46-B16595041760}" sibTransId="{05EBB494-E1DA-4B36-B445-9724D299A26D}"/>
    <dgm:cxn modelId="{06DF85DE-7C8D-4F28-9A27-B4541F74217F}" srcId="{9D5D4215-EBD9-454B-9AB2-97130D2DBC96}" destId="{103D4D5C-BD65-4B28-BCB3-AC21A84C9410}" srcOrd="0" destOrd="0" parTransId="{3671486A-767C-48FF-99E2-89674F0BF557}" sibTransId="{2C9E1AB6-9F55-4A62-AE39-EA99BBAA8DFA}"/>
    <dgm:cxn modelId="{512762E1-FE30-47B1-B9F0-33B7785B5B72}" type="presOf" srcId="{103D4D5C-BD65-4B28-BCB3-AC21A84C9410}" destId="{12241BF3-F12B-4AD1-9FEC-B00DD7411A05}" srcOrd="1" destOrd="0" presId="urn:microsoft.com/office/officeart/2005/8/layout/lProcess2"/>
    <dgm:cxn modelId="{275A08D3-3C40-4358-8158-E66078B57EF0}" type="presParOf" srcId="{61383EBF-13D8-4EBA-A9CC-884193AD241D}" destId="{F9F86567-853B-4351-9DBC-6C8473BE793D}" srcOrd="0" destOrd="0" presId="urn:microsoft.com/office/officeart/2005/8/layout/lProcess2"/>
    <dgm:cxn modelId="{8BA516BC-0F9E-43B4-9F7F-99D055CBB788}" type="presParOf" srcId="{F9F86567-853B-4351-9DBC-6C8473BE793D}" destId="{3CF6CD43-186A-4A34-BA50-54DBF4224772}" srcOrd="0" destOrd="0" presId="urn:microsoft.com/office/officeart/2005/8/layout/lProcess2"/>
    <dgm:cxn modelId="{51D66052-5409-4A67-A0DD-9C5C1F12A1E8}" type="presParOf" srcId="{F9F86567-853B-4351-9DBC-6C8473BE793D}" destId="{12241BF3-F12B-4AD1-9FEC-B00DD7411A05}" srcOrd="1" destOrd="0" presId="urn:microsoft.com/office/officeart/2005/8/layout/lProcess2"/>
    <dgm:cxn modelId="{5B3BAFAF-77EF-4F3F-91BA-65ACD19E5A3B}" type="presParOf" srcId="{F9F86567-853B-4351-9DBC-6C8473BE793D}" destId="{EF453C84-F8E0-416E-98F6-BF37E9D31FC3}" srcOrd="2" destOrd="0" presId="urn:microsoft.com/office/officeart/2005/8/layout/lProcess2"/>
    <dgm:cxn modelId="{D5809ABD-BFE4-4BDB-9337-929AA2268A35}" type="presParOf" srcId="{EF453C84-F8E0-416E-98F6-BF37E9D31FC3}" destId="{0488E21C-A74E-4F90-A180-A7238510DB63}" srcOrd="0" destOrd="0" presId="urn:microsoft.com/office/officeart/2005/8/layout/lProcess2"/>
    <dgm:cxn modelId="{3626D3CE-0E85-4713-AF82-05DC2C106A23}" type="presParOf" srcId="{0488E21C-A74E-4F90-A180-A7238510DB63}" destId="{B06F0A3D-8A46-4168-AF91-8D36F8531894}" srcOrd="0" destOrd="0" presId="urn:microsoft.com/office/officeart/2005/8/layout/lProcess2"/>
    <dgm:cxn modelId="{39FEC880-6401-427E-B5D8-9BF340C59F54}" type="presParOf" srcId="{61383EBF-13D8-4EBA-A9CC-884193AD241D}" destId="{BA156FB3-1ECC-4632-9782-88B7B4AC306E}" srcOrd="1" destOrd="0" presId="urn:microsoft.com/office/officeart/2005/8/layout/lProcess2"/>
    <dgm:cxn modelId="{9789DBDB-63A6-4A44-9D0F-4995433CBB77}" type="presParOf" srcId="{61383EBF-13D8-4EBA-A9CC-884193AD241D}" destId="{6768FCC4-10F1-463E-A8B2-3C0E7BC548FF}" srcOrd="2" destOrd="0" presId="urn:microsoft.com/office/officeart/2005/8/layout/lProcess2"/>
    <dgm:cxn modelId="{26FB78B1-B70F-4146-BB21-BA48C3C5BE02}" type="presParOf" srcId="{6768FCC4-10F1-463E-A8B2-3C0E7BC548FF}" destId="{BCDF66EB-07FD-49E7-8BD0-8CC6621F2C40}" srcOrd="0" destOrd="0" presId="urn:microsoft.com/office/officeart/2005/8/layout/lProcess2"/>
    <dgm:cxn modelId="{E90980B6-9D99-448A-A70C-3A23292C712D}" type="presParOf" srcId="{6768FCC4-10F1-463E-A8B2-3C0E7BC548FF}" destId="{754C1F90-42F1-4C4F-8467-FC08E5FD3093}" srcOrd="1" destOrd="0" presId="urn:microsoft.com/office/officeart/2005/8/layout/lProcess2"/>
    <dgm:cxn modelId="{E2609205-3E74-4C31-A3EB-DC5F757BEAF8}" type="presParOf" srcId="{6768FCC4-10F1-463E-A8B2-3C0E7BC548FF}" destId="{72908D75-40A3-4F2C-B2FC-D45C2B3F67EB}" srcOrd="2" destOrd="0" presId="urn:microsoft.com/office/officeart/2005/8/layout/lProcess2"/>
    <dgm:cxn modelId="{66AC6EEA-7288-48AA-9818-96DB1C87ADBA}" type="presParOf" srcId="{72908D75-40A3-4F2C-B2FC-D45C2B3F67EB}" destId="{3E2B78BE-F340-4A51-A81E-3453FBF7551C}" srcOrd="0" destOrd="0" presId="urn:microsoft.com/office/officeart/2005/8/layout/lProcess2"/>
    <dgm:cxn modelId="{3BB3A6FC-D88D-440B-A7A6-3C081FE72516}" type="presParOf" srcId="{3E2B78BE-F340-4A51-A81E-3453FBF7551C}" destId="{8AAA6E2C-4C31-409A-A54B-BEC32D71BE1B}" srcOrd="0" destOrd="0" presId="urn:microsoft.com/office/officeart/2005/8/layout/lProcess2"/>
    <dgm:cxn modelId="{B46CCD8A-4569-4B75-8382-822284932EF7}" type="presParOf" srcId="{3E2B78BE-F340-4A51-A81E-3453FBF7551C}" destId="{A16ED013-738C-4772-B9B0-0E54D51847F4}" srcOrd="1" destOrd="0" presId="urn:microsoft.com/office/officeart/2005/8/layout/lProcess2"/>
    <dgm:cxn modelId="{44C5A11D-EE8A-4C1C-A9E5-1361A713E38F}" type="presParOf" srcId="{3E2B78BE-F340-4A51-A81E-3453FBF7551C}" destId="{6D73A7A6-55D0-4174-A7AA-EC4DA58F5EC7}"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1526C-F20C-4C25-B067-E4ECE6EAEF02}"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fr-FR"/>
        </a:p>
      </dgm:t>
    </dgm:pt>
    <dgm:pt modelId="{21853456-F5C6-4557-AA65-11DAB3721EB2}">
      <dgm:prSet phldrT="[Texte]"/>
      <dgm:spPr/>
      <dgm:t>
        <a:bodyPr/>
        <a:lstStyle/>
        <a:p>
          <a:r>
            <a:rPr lang="fr-FR" dirty="0"/>
            <a:t>Préambule</a:t>
          </a:r>
        </a:p>
      </dgm:t>
    </dgm:pt>
    <dgm:pt modelId="{29636453-4240-4D6D-90F5-53814D89B614}" type="parTrans" cxnId="{76E0B31D-1599-4DD2-813D-4943F908872C}">
      <dgm:prSet/>
      <dgm:spPr/>
      <dgm:t>
        <a:bodyPr/>
        <a:lstStyle/>
        <a:p>
          <a:endParaRPr lang="fr-FR"/>
        </a:p>
      </dgm:t>
    </dgm:pt>
    <dgm:pt modelId="{5A0C97B0-DD85-4036-96D1-7F45A141940B}" type="sibTrans" cxnId="{76E0B31D-1599-4DD2-813D-4943F908872C}">
      <dgm:prSet/>
      <dgm:spPr/>
      <dgm:t>
        <a:bodyPr/>
        <a:lstStyle/>
        <a:p>
          <a:endParaRPr lang="fr-FR"/>
        </a:p>
      </dgm:t>
    </dgm:pt>
    <dgm:pt modelId="{3AA4FBEA-8E27-400D-B2A7-60CA1E9D0680}">
      <dgm:prSet phldrT="[Texte]" custT="1"/>
      <dgm:spPr/>
      <dgm:t>
        <a:bodyPr/>
        <a:lstStyle/>
        <a:p>
          <a:pPr>
            <a:lnSpc>
              <a:spcPct val="90000"/>
            </a:lnSpc>
            <a:spcAft>
              <a:spcPct val="15000"/>
            </a:spcAft>
          </a:pPr>
          <a:r>
            <a:rPr lang="fr-FR" sz="1200" kern="1200" dirty="0">
              <a:solidFill>
                <a:schemeClr val="tx1"/>
              </a:solidFill>
              <a:latin typeface="WORK SANS LIGHT ROMAN" pitchFamily="2" charset="0"/>
              <a:ea typeface="+mn-ea"/>
              <a:cs typeface="+mn-cs"/>
            </a:rPr>
            <a:t>Mise en conformité à droit constant en raison de l’entrée en vigueur du décret du 30 juillet 2021.</a:t>
          </a:r>
        </a:p>
      </dgm:t>
    </dgm:pt>
    <dgm:pt modelId="{F89350BB-FF9C-4AA6-910C-654D5CE0ECDE}" type="parTrans" cxnId="{F2442BB2-2477-4886-B6EA-35EA2DF2AD2F}">
      <dgm:prSet/>
      <dgm:spPr/>
      <dgm:t>
        <a:bodyPr/>
        <a:lstStyle/>
        <a:p>
          <a:endParaRPr lang="fr-FR"/>
        </a:p>
      </dgm:t>
    </dgm:pt>
    <dgm:pt modelId="{3B729C1B-E7F1-41FB-8268-95ACEBDA492B}" type="sibTrans" cxnId="{F2442BB2-2477-4886-B6EA-35EA2DF2AD2F}">
      <dgm:prSet/>
      <dgm:spPr/>
      <dgm:t>
        <a:bodyPr/>
        <a:lstStyle/>
        <a:p>
          <a:endParaRPr lang="fr-FR"/>
        </a:p>
      </dgm:t>
    </dgm:pt>
    <dgm:pt modelId="{19DD7987-26D5-4C03-8BD4-181BE52B1B0D}">
      <dgm:prSet phldrT="[Texte]" custT="1"/>
      <dgm:spPr/>
      <dgm:t>
        <a:bodyPr/>
        <a:lstStyle/>
        <a:p>
          <a:r>
            <a:rPr lang="fr-FR" sz="1200" dirty="0"/>
            <a:t>Article 1</a:t>
          </a:r>
        </a:p>
      </dgm:t>
    </dgm:pt>
    <dgm:pt modelId="{3F34D2E2-AC16-4E35-93E9-97CC65D83389}" type="parTrans" cxnId="{395915B8-FFE3-4093-9905-2191719AB2E3}">
      <dgm:prSet/>
      <dgm:spPr/>
      <dgm:t>
        <a:bodyPr/>
        <a:lstStyle/>
        <a:p>
          <a:endParaRPr lang="fr-FR"/>
        </a:p>
      </dgm:t>
    </dgm:pt>
    <dgm:pt modelId="{DEBA9CE2-0673-4608-8D51-07ACD078AD1B}" type="sibTrans" cxnId="{395915B8-FFE3-4093-9905-2191719AB2E3}">
      <dgm:prSet/>
      <dgm:spPr/>
      <dgm:t>
        <a:bodyPr/>
        <a:lstStyle/>
        <a:p>
          <a:endParaRPr lang="fr-FR"/>
        </a:p>
      </dgm:t>
    </dgm:pt>
    <dgm:pt modelId="{DB5E2809-A2D8-4F58-8671-D65714C49E98}">
      <dgm:prSet phldrT="[Texte]"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100" kern="1200" dirty="0">
              <a:solidFill>
                <a:prstClr val="black"/>
              </a:solidFill>
              <a:latin typeface="WORK SANS LIGHT ROMAN" pitchFamily="2" charset="0"/>
              <a:ea typeface="+mn-ea"/>
              <a:cs typeface="+mn-cs"/>
            </a:rPr>
            <a:t>Suppression du §2 de l’actuel article 6.1 de la CCN des ETAM des TP du 12 juillet 2006 qui fait référence aux articles 36. De plus, le régime de retraite propre aux cadres n’existe plus depuis l’instauration d’un régime unifié en 2019. </a:t>
          </a:r>
        </a:p>
      </dgm:t>
    </dgm:pt>
    <dgm:pt modelId="{07DF3036-4DEC-4331-A7E8-CAC2373B9621}" type="parTrans" cxnId="{04CA1BC3-2442-47E5-8523-36FD30F2EAD3}">
      <dgm:prSet/>
      <dgm:spPr/>
      <dgm:t>
        <a:bodyPr/>
        <a:lstStyle/>
        <a:p>
          <a:endParaRPr lang="fr-FR"/>
        </a:p>
      </dgm:t>
    </dgm:pt>
    <dgm:pt modelId="{AC14E66E-49C6-4795-9636-65340D090B01}" type="sibTrans" cxnId="{04CA1BC3-2442-47E5-8523-36FD30F2EAD3}">
      <dgm:prSet/>
      <dgm:spPr/>
      <dgm:t>
        <a:bodyPr/>
        <a:lstStyle/>
        <a:p>
          <a:endParaRPr lang="fr-FR"/>
        </a:p>
      </dgm:t>
    </dgm:pt>
    <dgm:pt modelId="{BEB5B8AB-0872-434E-9736-68886BA57E58}">
      <dgm:prSet phldrT="[Texte]" custT="1"/>
      <dgm:spPr/>
      <dgm:t>
        <a:bodyPr/>
        <a:lstStyle/>
        <a:p>
          <a:r>
            <a:rPr lang="fr-FR" sz="1200" dirty="0"/>
            <a:t>Article 2</a:t>
          </a:r>
        </a:p>
      </dgm:t>
    </dgm:pt>
    <dgm:pt modelId="{5BEF1465-2933-47DA-8C40-E84C25F79136}" type="parTrans" cxnId="{ADFAF276-457C-43C5-9B8E-563E101ABBA2}">
      <dgm:prSet/>
      <dgm:spPr/>
      <dgm:t>
        <a:bodyPr/>
        <a:lstStyle/>
        <a:p>
          <a:endParaRPr lang="fr-FR"/>
        </a:p>
      </dgm:t>
    </dgm:pt>
    <dgm:pt modelId="{C9458651-8A3F-4EAA-AFE2-34674A67ECDF}" type="sibTrans" cxnId="{ADFAF276-457C-43C5-9B8E-563E101ABBA2}">
      <dgm:prSet/>
      <dgm:spPr/>
      <dgm:t>
        <a:bodyPr/>
        <a:lstStyle/>
        <a:p>
          <a:endParaRPr lang="fr-FR"/>
        </a:p>
      </dgm:t>
    </dgm:pt>
    <dgm:pt modelId="{DE315BC2-2B9E-4066-ABBB-FAA30C05F5DF}">
      <dgm:prSet phldrT="[Texte]"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200" b="1" kern="1200" dirty="0">
              <a:solidFill>
                <a:prstClr val="black"/>
              </a:solidFill>
              <a:latin typeface="WORK SANS LIGHT ROMAN" pitchFamily="2" charset="0"/>
              <a:ea typeface="+mn-ea"/>
              <a:cs typeface="+mn-cs"/>
            </a:rPr>
            <a:t>Actualisation des références textuelles : ANI de 2017 au lieu de CCN de 1947.</a:t>
          </a:r>
        </a:p>
      </dgm:t>
    </dgm:pt>
    <dgm:pt modelId="{D82B21E2-F9D3-4E2C-8913-94DF589AB2A5}" type="parTrans" cxnId="{0464606C-7B3E-45F0-ACAC-3F58FA615947}">
      <dgm:prSet/>
      <dgm:spPr/>
      <dgm:t>
        <a:bodyPr/>
        <a:lstStyle/>
        <a:p>
          <a:endParaRPr lang="fr-FR"/>
        </a:p>
      </dgm:t>
    </dgm:pt>
    <dgm:pt modelId="{1C270572-1E01-4E62-8939-627606D4B61A}" type="sibTrans" cxnId="{0464606C-7B3E-45F0-ACAC-3F58FA615947}">
      <dgm:prSet/>
      <dgm:spPr/>
      <dgm:t>
        <a:bodyPr/>
        <a:lstStyle/>
        <a:p>
          <a:endParaRPr lang="fr-FR"/>
        </a:p>
      </dgm:t>
    </dgm:pt>
    <dgm:pt modelId="{37F55557-138A-47EF-AF77-9E5CC40636FA}">
      <dgm:prSet phldrT="[Texte]" custT="1"/>
      <dgm:spPr/>
      <dgm:t>
        <a:bodyPr/>
        <a:lstStyle/>
        <a:p>
          <a:pPr>
            <a:lnSpc>
              <a:spcPct val="100000"/>
            </a:lnSpc>
            <a:spcAft>
              <a:spcPts val="0"/>
            </a:spcAft>
          </a:pPr>
          <a:r>
            <a:rPr lang="fr-FR" sz="1200" kern="1200" dirty="0">
              <a:solidFill>
                <a:schemeClr val="tx1"/>
              </a:solidFill>
              <a:latin typeface="WORK SANS LIGHT ROMAN" pitchFamily="2" charset="0"/>
              <a:ea typeface="+mn-ea"/>
              <a:cs typeface="+mn-cs"/>
            </a:rPr>
            <a:t>Appel à l’attention des entreprises sur la nécessité de mettre en conformité leurs actes juridiques instituant leurs régimes de PSC avant le 1er janvier 2025. L’entrée en vigueur différée de l’accord a pour objet de leur laisser un délai suffisant pour y apporter les adaptations nécessaires. Il s’agit, ici, d’une demande de la DSS</a:t>
          </a:r>
          <a:r>
            <a:rPr lang="fr-FR" sz="2000" kern="1200" dirty="0">
              <a:solidFill>
                <a:schemeClr val="tx1"/>
              </a:solidFill>
              <a:latin typeface="WORK SANS LIGHT ROMAN" pitchFamily="2" charset="0"/>
              <a:ea typeface="+mn-ea"/>
              <a:cs typeface="+mn-cs"/>
            </a:rPr>
            <a:t>. </a:t>
          </a:r>
        </a:p>
      </dgm:t>
    </dgm:pt>
    <dgm:pt modelId="{8DC5DD38-E02C-4C5E-A4A1-EBF6ECCBCB49}" type="parTrans" cxnId="{4DABE0D2-4A5F-4281-A993-61656086CA06}">
      <dgm:prSet/>
      <dgm:spPr/>
      <dgm:t>
        <a:bodyPr/>
        <a:lstStyle/>
        <a:p>
          <a:endParaRPr lang="fr-FR"/>
        </a:p>
      </dgm:t>
    </dgm:pt>
    <dgm:pt modelId="{932262F7-BF5E-42A7-AF62-6AA128C08AC6}" type="sibTrans" cxnId="{4DABE0D2-4A5F-4281-A993-61656086CA06}">
      <dgm:prSet/>
      <dgm:spPr/>
      <dgm:t>
        <a:bodyPr/>
        <a:lstStyle/>
        <a:p>
          <a:endParaRPr lang="fr-FR"/>
        </a:p>
      </dgm:t>
    </dgm:pt>
    <dgm:pt modelId="{211FDB86-D08E-45D7-8130-CCA67F35E95F}">
      <dgm:prSet custT="1"/>
      <dgm:spPr/>
      <dgm:t>
        <a:bodyPr/>
        <a:lstStyle/>
        <a:p>
          <a:r>
            <a:rPr lang="fr-FR" sz="1100" dirty="0"/>
            <a:t>Articles 3,4,5,6,7 &amp; 8</a:t>
          </a:r>
        </a:p>
      </dgm:t>
    </dgm:pt>
    <dgm:pt modelId="{BD2DD1B9-D88C-4624-97C3-A7DF423E7524}" type="parTrans" cxnId="{C81F3ED8-EB70-4056-9B51-6EBF036764FA}">
      <dgm:prSet/>
      <dgm:spPr/>
      <dgm:t>
        <a:bodyPr/>
        <a:lstStyle/>
        <a:p>
          <a:endParaRPr lang="fr-FR"/>
        </a:p>
      </dgm:t>
    </dgm:pt>
    <dgm:pt modelId="{4E94CAC5-79E3-452D-B08F-0E71D6AA7E6B}" type="sibTrans" cxnId="{C81F3ED8-EB70-4056-9B51-6EBF036764FA}">
      <dgm:prSet/>
      <dgm:spPr/>
      <dgm:t>
        <a:bodyPr/>
        <a:lstStyle/>
        <a:p>
          <a:endParaRPr lang="fr-FR"/>
        </a:p>
      </dgm:t>
    </dgm:pt>
    <dgm:pt modelId="{2CA5F4E2-EBA9-4596-AC08-846E03FB7476}">
      <dgm:prSet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200" kern="1200" dirty="0">
              <a:solidFill>
                <a:prstClr val="black"/>
              </a:solidFill>
              <a:latin typeface="WORK SANS LIGHT ROMAN" pitchFamily="2" charset="0"/>
              <a:ea typeface="+mn-ea"/>
              <a:cs typeface="+mn-cs"/>
            </a:rPr>
            <a:t>Dispositions finales et légalement obligatoires : clause de suivi, clause de sauvegarde, dépôt &amp; extension, durée &amp; entrée en vigueur (1</a:t>
          </a:r>
          <a:r>
            <a:rPr lang="fr-FR" sz="1200" kern="1200" baseline="30000" dirty="0">
              <a:solidFill>
                <a:prstClr val="black"/>
              </a:solidFill>
              <a:latin typeface="WORK SANS LIGHT ROMAN" pitchFamily="2" charset="0"/>
              <a:ea typeface="+mn-ea"/>
              <a:cs typeface="+mn-cs"/>
            </a:rPr>
            <a:t>er</a:t>
          </a:r>
          <a:r>
            <a:rPr lang="fr-FR" sz="1200" kern="1200" dirty="0">
              <a:solidFill>
                <a:prstClr val="black"/>
              </a:solidFill>
              <a:latin typeface="WORK SANS LIGHT ROMAN" pitchFamily="2" charset="0"/>
              <a:ea typeface="+mn-ea"/>
              <a:cs typeface="+mn-cs"/>
            </a:rPr>
            <a:t> janvier 2025) et modalités d’adhésion, révision et dénonciation. </a:t>
          </a:r>
        </a:p>
      </dgm:t>
    </dgm:pt>
    <dgm:pt modelId="{69303C60-8E9B-4598-8746-642F1C333C0B}" type="parTrans" cxnId="{ABBDD6B8-4075-4140-81A9-84743F3315A5}">
      <dgm:prSet/>
      <dgm:spPr/>
      <dgm:t>
        <a:bodyPr/>
        <a:lstStyle/>
        <a:p>
          <a:endParaRPr lang="fr-FR"/>
        </a:p>
      </dgm:t>
    </dgm:pt>
    <dgm:pt modelId="{23298C47-E0EC-406D-BF76-F0F190DF1977}" type="sibTrans" cxnId="{ABBDD6B8-4075-4140-81A9-84743F3315A5}">
      <dgm:prSet/>
      <dgm:spPr/>
      <dgm:t>
        <a:bodyPr/>
        <a:lstStyle/>
        <a:p>
          <a:endParaRPr lang="fr-FR"/>
        </a:p>
      </dgm:t>
    </dgm:pt>
    <dgm:pt modelId="{A9433D75-C768-4684-B13C-73AB423F5714}">
      <dgm:prSet phldrT="[Texte]" custT="1"/>
      <dgm:spPr/>
      <dgm:t>
        <a:bodyPr/>
        <a:lstStyle/>
        <a:p>
          <a:pPr>
            <a:lnSpc>
              <a:spcPct val="90000"/>
            </a:lnSpc>
            <a:spcAft>
              <a:spcPct val="15000"/>
            </a:spcAft>
          </a:pPr>
          <a:r>
            <a:rPr lang="fr-FR" sz="1200" kern="1200" dirty="0">
              <a:solidFill>
                <a:schemeClr val="tx1"/>
              </a:solidFill>
              <a:latin typeface="WORK SANS LIGHT ROMAN" pitchFamily="2" charset="0"/>
              <a:ea typeface="+mn-ea"/>
              <a:cs typeface="+mn-cs"/>
            </a:rPr>
            <a:t>Maintien du périmètre actuel des « catégories objectives » de salariés.</a:t>
          </a:r>
        </a:p>
      </dgm:t>
    </dgm:pt>
    <dgm:pt modelId="{4AFB6DCB-4849-4A55-938B-13A7732BFDDD}" type="parTrans" cxnId="{2E7FE0CD-D72B-4C8A-824C-471A38F3BB58}">
      <dgm:prSet/>
      <dgm:spPr/>
      <dgm:t>
        <a:bodyPr/>
        <a:lstStyle/>
        <a:p>
          <a:endParaRPr lang="fr-FR"/>
        </a:p>
      </dgm:t>
    </dgm:pt>
    <dgm:pt modelId="{D6446772-02F5-43C5-BEF4-85C32E3EF24B}" type="sibTrans" cxnId="{2E7FE0CD-D72B-4C8A-824C-471A38F3BB58}">
      <dgm:prSet/>
      <dgm:spPr/>
      <dgm:t>
        <a:bodyPr/>
        <a:lstStyle/>
        <a:p>
          <a:endParaRPr lang="fr-FR"/>
        </a:p>
      </dgm:t>
    </dgm:pt>
    <dgm:pt modelId="{7B06A89D-7B02-4913-94B6-4EB6F812F15D}">
      <dgm:prSet phldrT="[Texte]"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100" kern="1200" dirty="0">
              <a:solidFill>
                <a:prstClr val="black"/>
              </a:solidFill>
              <a:latin typeface="WORK SANS LIGHT ROMAN" pitchFamily="2" charset="0"/>
              <a:ea typeface="+mn-ea"/>
              <a:cs typeface="+mn-cs"/>
            </a:rPr>
            <a:t>Suppression à la demande de la DSS de la référence à la caisse de retraite du BTP.  </a:t>
          </a:r>
        </a:p>
      </dgm:t>
    </dgm:pt>
    <dgm:pt modelId="{9C097B42-10B9-4961-A6EA-0732EED94BC6}" type="parTrans" cxnId="{25D5FC61-5014-4559-B583-80534782B019}">
      <dgm:prSet/>
      <dgm:spPr/>
      <dgm:t>
        <a:bodyPr/>
        <a:lstStyle/>
        <a:p>
          <a:endParaRPr lang="fr-FR"/>
        </a:p>
      </dgm:t>
    </dgm:pt>
    <dgm:pt modelId="{7AD7BE9B-C382-4E08-9B84-5AEB58872B2B}" type="sibTrans" cxnId="{25D5FC61-5014-4559-B583-80534782B019}">
      <dgm:prSet/>
      <dgm:spPr/>
      <dgm:t>
        <a:bodyPr/>
        <a:lstStyle/>
        <a:p>
          <a:endParaRPr lang="fr-FR"/>
        </a:p>
      </dgm:t>
    </dgm:pt>
    <dgm:pt modelId="{F8BCD379-CEF5-4093-9CB6-901030C18867}">
      <dgm:prSet custT="1"/>
      <dgm:spPr/>
      <dgm:t>
        <a:bodyPr/>
        <a:lstStyle/>
        <a:p>
          <a:pPr marL="171450" lvl="1" indent="-171450" algn="l" defTabSz="711200">
            <a:lnSpc>
              <a:spcPct val="90000"/>
            </a:lnSpc>
            <a:spcBef>
              <a:spcPct val="0"/>
            </a:spcBef>
            <a:spcAft>
              <a:spcPct val="15000"/>
            </a:spcAft>
            <a:buFont typeface="Courier New" panose="02070309020205020404" pitchFamily="49" charset="0"/>
            <a:buNone/>
          </a:pPr>
          <a:r>
            <a:rPr lang="fr-FR" sz="1200" b="1" kern="1200" dirty="0">
              <a:solidFill>
                <a:prstClr val="black"/>
              </a:solidFill>
              <a:latin typeface="WORK SANS LIGHT ROMAN" pitchFamily="2" charset="0"/>
              <a:ea typeface="+mn-ea"/>
              <a:cs typeface="+mn-cs"/>
            </a:rPr>
            <a:t>		- les ETAM H = relèvent de l’article 2.2 de l’ANI du 17 novembre 2017 = obligatoirement assimilés cadres ;</a:t>
          </a:r>
        </a:p>
      </dgm:t>
    </dgm:pt>
    <dgm:pt modelId="{3A9CADC3-2D9C-4DFC-9E43-79A4DD85580E}" type="parTrans" cxnId="{CFD6F765-EB98-4020-A031-DA9700A9E594}">
      <dgm:prSet/>
      <dgm:spPr/>
      <dgm:t>
        <a:bodyPr/>
        <a:lstStyle/>
        <a:p>
          <a:endParaRPr lang="fr-FR"/>
        </a:p>
      </dgm:t>
    </dgm:pt>
    <dgm:pt modelId="{77EF84BF-D59B-4834-A854-19AC67E97BE2}" type="sibTrans" cxnId="{CFD6F765-EB98-4020-A031-DA9700A9E594}">
      <dgm:prSet/>
      <dgm:spPr/>
      <dgm:t>
        <a:bodyPr/>
        <a:lstStyle/>
        <a:p>
          <a:endParaRPr lang="fr-FR"/>
        </a:p>
      </dgm:t>
    </dgm:pt>
    <dgm:pt modelId="{ED5677C4-0B05-4DFE-8FE5-5D1E7CEFE9A0}">
      <dgm:prSet phldrT="[Texte]"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200" b="1" kern="1200" dirty="0">
              <a:solidFill>
                <a:prstClr val="black"/>
              </a:solidFill>
              <a:latin typeface="WORK SANS LIGHT ROMAN" pitchFamily="2" charset="0"/>
              <a:ea typeface="+mn-ea"/>
              <a:cs typeface="+mn-cs"/>
            </a:rPr>
            <a:t>Définition – à droit constant - des « assimilés cadres » en conservant ce qui existe aujourd’hui et le caractère facultatif pour les ETAM ex article 36. Ainsi, cela concerne  :</a:t>
          </a:r>
        </a:p>
      </dgm:t>
    </dgm:pt>
    <dgm:pt modelId="{FA6C4847-170E-41B1-A434-4E7B5E6BB1F6}" type="parTrans" cxnId="{3AAE5723-8EE5-45BA-BF7A-029B1A5AC990}">
      <dgm:prSet/>
      <dgm:spPr/>
      <dgm:t>
        <a:bodyPr/>
        <a:lstStyle/>
        <a:p>
          <a:endParaRPr lang="fr-FR"/>
        </a:p>
      </dgm:t>
    </dgm:pt>
    <dgm:pt modelId="{7F5257A5-1EDD-4EEE-B09A-FB0BE7C07B51}" type="sibTrans" cxnId="{3AAE5723-8EE5-45BA-BF7A-029B1A5AC990}">
      <dgm:prSet/>
      <dgm:spPr/>
      <dgm:t>
        <a:bodyPr/>
        <a:lstStyle/>
        <a:p>
          <a:endParaRPr lang="fr-FR"/>
        </a:p>
      </dgm:t>
    </dgm:pt>
    <dgm:pt modelId="{0650CA7E-436D-4F65-8149-A0BDA377A996}">
      <dgm:prSet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200" b="1" kern="1200" dirty="0">
              <a:solidFill>
                <a:prstClr val="black"/>
              </a:solidFill>
              <a:latin typeface="WORK SANS LIGHT ROMAN" pitchFamily="2" charset="0"/>
              <a:ea typeface="+mn-ea"/>
              <a:cs typeface="+mn-cs"/>
            </a:rPr>
            <a:t>La faculté d’adhérer au dispositif est laissée à la main des entreprises. </a:t>
          </a:r>
        </a:p>
      </dgm:t>
    </dgm:pt>
    <dgm:pt modelId="{826301AA-7D63-4F73-A165-BCAA079BB508}" type="parTrans" cxnId="{6E36FD50-F449-42A9-821C-6A0DE152080C}">
      <dgm:prSet/>
      <dgm:spPr/>
      <dgm:t>
        <a:bodyPr/>
        <a:lstStyle/>
        <a:p>
          <a:endParaRPr lang="fr-FR"/>
        </a:p>
      </dgm:t>
    </dgm:pt>
    <dgm:pt modelId="{A5E3AFD3-C9AA-4892-B7D2-143D2B0DBA36}" type="sibTrans" cxnId="{6E36FD50-F449-42A9-821C-6A0DE152080C}">
      <dgm:prSet/>
      <dgm:spPr/>
      <dgm:t>
        <a:bodyPr/>
        <a:lstStyle/>
        <a:p>
          <a:endParaRPr lang="fr-FR"/>
        </a:p>
      </dgm:t>
    </dgm:pt>
    <dgm:pt modelId="{3248CDEF-D862-4AB2-9FDA-ADE13457E8DF}">
      <dgm:prSet custT="1"/>
      <dgm:spPr/>
      <dgm:t>
        <a:bodyPr/>
        <a:lstStyle/>
        <a:p>
          <a:pPr marL="171450" lvl="1" indent="-171450" algn="l" defTabSz="711200">
            <a:lnSpc>
              <a:spcPct val="90000"/>
            </a:lnSpc>
            <a:spcBef>
              <a:spcPct val="0"/>
            </a:spcBef>
            <a:spcAft>
              <a:spcPct val="15000"/>
            </a:spcAft>
            <a:buFont typeface="Courier New" panose="02070309020205020404" pitchFamily="49" charset="0"/>
            <a:buNone/>
          </a:pPr>
          <a:r>
            <a:rPr lang="fr-FR" sz="1200" b="1" kern="1200" dirty="0">
              <a:solidFill>
                <a:prstClr val="black"/>
              </a:solidFill>
              <a:latin typeface="WORK SANS LIGHT ROMAN" pitchFamily="2" charset="0"/>
              <a:ea typeface="+mn-ea"/>
              <a:cs typeface="+mn-cs"/>
            </a:rPr>
            <a:t>		- les TAM E à G inclus = peuvent être « intégrés à la catégorie des cadres ». </a:t>
          </a:r>
        </a:p>
      </dgm:t>
    </dgm:pt>
    <dgm:pt modelId="{338615C5-9163-46C0-9F88-34BD68823D1B}" type="parTrans" cxnId="{C6C1DB45-F035-48D1-AA57-2EC63C3E5FB9}">
      <dgm:prSet/>
      <dgm:spPr/>
      <dgm:t>
        <a:bodyPr/>
        <a:lstStyle/>
        <a:p>
          <a:endParaRPr lang="fr-FR"/>
        </a:p>
      </dgm:t>
    </dgm:pt>
    <dgm:pt modelId="{DF971EFB-16F1-49F0-9EDC-876462D53FCE}" type="sibTrans" cxnId="{C6C1DB45-F035-48D1-AA57-2EC63C3E5FB9}">
      <dgm:prSet/>
      <dgm:spPr/>
      <dgm:t>
        <a:bodyPr/>
        <a:lstStyle/>
        <a:p>
          <a:endParaRPr lang="fr-FR"/>
        </a:p>
      </dgm:t>
    </dgm:pt>
    <dgm:pt modelId="{161B6C14-B641-4458-B352-4E10147C634C}">
      <dgm:prSet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200" kern="1200" dirty="0">
              <a:solidFill>
                <a:prstClr val="black"/>
              </a:solidFill>
              <a:latin typeface="WORK SANS LIGHT ROMAN" pitchFamily="2" charset="0"/>
              <a:ea typeface="+mn-ea"/>
              <a:cs typeface="+mn-cs"/>
            </a:rPr>
            <a:t>Ne prévoit pas d’adaptation aux entreprises de moins de 50 salariés compte tenu du caractère général du dispositif. </a:t>
          </a:r>
        </a:p>
      </dgm:t>
    </dgm:pt>
    <dgm:pt modelId="{F200A1A6-AC2E-437D-9CDB-09BF750833BD}" type="parTrans" cxnId="{47E80234-1188-43E7-8E3D-266958E9E4D0}">
      <dgm:prSet/>
      <dgm:spPr/>
      <dgm:t>
        <a:bodyPr/>
        <a:lstStyle/>
        <a:p>
          <a:endParaRPr lang="fr-FR"/>
        </a:p>
      </dgm:t>
    </dgm:pt>
    <dgm:pt modelId="{D0AD7EF7-6232-420E-8D06-9D15A4A7B4EB}" type="sibTrans" cxnId="{47E80234-1188-43E7-8E3D-266958E9E4D0}">
      <dgm:prSet/>
      <dgm:spPr/>
      <dgm:t>
        <a:bodyPr/>
        <a:lstStyle/>
        <a:p>
          <a:endParaRPr lang="fr-FR"/>
        </a:p>
      </dgm:t>
    </dgm:pt>
    <dgm:pt modelId="{4BA204EC-361B-466F-ADD8-A0772BCCE8C9}" type="pres">
      <dgm:prSet presAssocID="{8141526C-F20C-4C25-B067-E4ECE6EAEF02}" presName="linearFlow" presStyleCnt="0">
        <dgm:presLayoutVars>
          <dgm:dir/>
          <dgm:animLvl val="lvl"/>
          <dgm:resizeHandles val="exact"/>
        </dgm:presLayoutVars>
      </dgm:prSet>
      <dgm:spPr/>
    </dgm:pt>
    <dgm:pt modelId="{CAB387EF-F967-4BFC-A79B-341229CB3F58}" type="pres">
      <dgm:prSet presAssocID="{21853456-F5C6-4557-AA65-11DAB3721EB2}" presName="composite" presStyleCnt="0"/>
      <dgm:spPr/>
    </dgm:pt>
    <dgm:pt modelId="{712A1162-924B-4093-82C3-4D4989507751}" type="pres">
      <dgm:prSet presAssocID="{21853456-F5C6-4557-AA65-11DAB3721EB2}" presName="parentText" presStyleLbl="alignNode1" presStyleIdx="0" presStyleCnt="4">
        <dgm:presLayoutVars>
          <dgm:chMax val="1"/>
          <dgm:bulletEnabled val="1"/>
        </dgm:presLayoutVars>
      </dgm:prSet>
      <dgm:spPr/>
    </dgm:pt>
    <dgm:pt modelId="{1C063115-EC74-400D-8741-0DE4425B0AAE}" type="pres">
      <dgm:prSet presAssocID="{21853456-F5C6-4557-AA65-11DAB3721EB2}" presName="descendantText" presStyleLbl="alignAcc1" presStyleIdx="0" presStyleCnt="4" custScaleY="133231" custLinFactNeighborX="0" custLinFactNeighborY="2048">
        <dgm:presLayoutVars>
          <dgm:bulletEnabled val="1"/>
        </dgm:presLayoutVars>
      </dgm:prSet>
      <dgm:spPr/>
    </dgm:pt>
    <dgm:pt modelId="{B87322FA-9A76-4861-B7A6-81A38344E5FA}" type="pres">
      <dgm:prSet presAssocID="{5A0C97B0-DD85-4036-96D1-7F45A141940B}" presName="sp" presStyleCnt="0"/>
      <dgm:spPr/>
    </dgm:pt>
    <dgm:pt modelId="{41FB62AA-8076-419C-90EA-4E36AB33D911}" type="pres">
      <dgm:prSet presAssocID="{19DD7987-26D5-4C03-8BD4-181BE52B1B0D}" presName="composite" presStyleCnt="0"/>
      <dgm:spPr/>
    </dgm:pt>
    <dgm:pt modelId="{FE15B194-98BC-48D5-B9E5-10B8F8D6A0F8}" type="pres">
      <dgm:prSet presAssocID="{19DD7987-26D5-4C03-8BD4-181BE52B1B0D}" presName="parentText" presStyleLbl="alignNode1" presStyleIdx="1" presStyleCnt="4">
        <dgm:presLayoutVars>
          <dgm:chMax val="1"/>
          <dgm:bulletEnabled val="1"/>
        </dgm:presLayoutVars>
      </dgm:prSet>
      <dgm:spPr/>
    </dgm:pt>
    <dgm:pt modelId="{57D50AF9-593A-4739-9EB8-666D3E93B0B4}" type="pres">
      <dgm:prSet presAssocID="{19DD7987-26D5-4C03-8BD4-181BE52B1B0D}" presName="descendantText" presStyleLbl="alignAcc1" presStyleIdx="1" presStyleCnt="4" custScaleY="107274">
        <dgm:presLayoutVars>
          <dgm:bulletEnabled val="1"/>
        </dgm:presLayoutVars>
      </dgm:prSet>
      <dgm:spPr/>
    </dgm:pt>
    <dgm:pt modelId="{6176C695-8864-483C-96F1-F940497A07FD}" type="pres">
      <dgm:prSet presAssocID="{DEBA9CE2-0673-4608-8D51-07ACD078AD1B}" presName="sp" presStyleCnt="0"/>
      <dgm:spPr/>
    </dgm:pt>
    <dgm:pt modelId="{E575C003-ED2E-4BAB-98ED-49A01791EE6B}" type="pres">
      <dgm:prSet presAssocID="{BEB5B8AB-0872-434E-9736-68886BA57E58}" presName="composite" presStyleCnt="0"/>
      <dgm:spPr/>
    </dgm:pt>
    <dgm:pt modelId="{19F84E6A-6A27-4E1D-8C35-0042E44F8D83}" type="pres">
      <dgm:prSet presAssocID="{BEB5B8AB-0872-434E-9736-68886BA57E58}" presName="parentText" presStyleLbl="alignNode1" presStyleIdx="2" presStyleCnt="4">
        <dgm:presLayoutVars>
          <dgm:chMax val="1"/>
          <dgm:bulletEnabled val="1"/>
        </dgm:presLayoutVars>
      </dgm:prSet>
      <dgm:spPr/>
    </dgm:pt>
    <dgm:pt modelId="{C182C4DF-E522-4179-B930-DA16A1F8515A}" type="pres">
      <dgm:prSet presAssocID="{BEB5B8AB-0872-434E-9736-68886BA57E58}" presName="descendantText" presStyleLbl="alignAcc1" presStyleIdx="2" presStyleCnt="4" custScaleY="205973">
        <dgm:presLayoutVars>
          <dgm:bulletEnabled val="1"/>
        </dgm:presLayoutVars>
      </dgm:prSet>
      <dgm:spPr/>
    </dgm:pt>
    <dgm:pt modelId="{BA017FC5-35B0-43FD-B03A-0B57A4C6E1CB}" type="pres">
      <dgm:prSet presAssocID="{C9458651-8A3F-4EAA-AFE2-34674A67ECDF}" presName="sp" presStyleCnt="0"/>
      <dgm:spPr/>
    </dgm:pt>
    <dgm:pt modelId="{BBD592BB-8FDC-46E9-9089-B6F3573D16E2}" type="pres">
      <dgm:prSet presAssocID="{211FDB86-D08E-45D7-8130-CCA67F35E95F}" presName="composite" presStyleCnt="0"/>
      <dgm:spPr/>
    </dgm:pt>
    <dgm:pt modelId="{EFD363E3-8C4A-4B3B-8CAF-1C6530F1C6B1}" type="pres">
      <dgm:prSet presAssocID="{211FDB86-D08E-45D7-8130-CCA67F35E95F}" presName="parentText" presStyleLbl="alignNode1" presStyleIdx="3" presStyleCnt="4">
        <dgm:presLayoutVars>
          <dgm:chMax val="1"/>
          <dgm:bulletEnabled val="1"/>
        </dgm:presLayoutVars>
      </dgm:prSet>
      <dgm:spPr/>
    </dgm:pt>
    <dgm:pt modelId="{A46F54DB-500C-4DBB-8482-D0DDC8933404}" type="pres">
      <dgm:prSet presAssocID="{211FDB86-D08E-45D7-8130-CCA67F35E95F}" presName="descendantText" presStyleLbl="alignAcc1" presStyleIdx="3" presStyleCnt="4">
        <dgm:presLayoutVars>
          <dgm:bulletEnabled val="1"/>
        </dgm:presLayoutVars>
      </dgm:prSet>
      <dgm:spPr/>
    </dgm:pt>
  </dgm:ptLst>
  <dgm:cxnLst>
    <dgm:cxn modelId="{F9870917-7E91-47E7-86CB-BE1F31EA332B}" type="presOf" srcId="{19DD7987-26D5-4C03-8BD4-181BE52B1B0D}" destId="{FE15B194-98BC-48D5-B9E5-10B8F8D6A0F8}" srcOrd="0" destOrd="0" presId="urn:microsoft.com/office/officeart/2005/8/layout/chevron2"/>
    <dgm:cxn modelId="{76E0B31D-1599-4DD2-813D-4943F908872C}" srcId="{8141526C-F20C-4C25-B067-E4ECE6EAEF02}" destId="{21853456-F5C6-4557-AA65-11DAB3721EB2}" srcOrd="0" destOrd="0" parTransId="{29636453-4240-4D6D-90F5-53814D89B614}" sibTransId="{5A0C97B0-DD85-4036-96D1-7F45A141940B}"/>
    <dgm:cxn modelId="{3AAE5723-8EE5-45BA-BF7A-029B1A5AC990}" srcId="{BEB5B8AB-0872-434E-9736-68886BA57E58}" destId="{ED5677C4-0B05-4DFE-8FE5-5D1E7CEFE9A0}" srcOrd="1" destOrd="0" parTransId="{FA6C4847-170E-41B1-A434-4E7B5E6BB1F6}" sibTransId="{7F5257A5-1EDD-4EEE-B09A-FB0BE7C07B51}"/>
    <dgm:cxn modelId="{A7DA9E2D-9D6D-489A-8D27-BE3103920938}" type="presOf" srcId="{DE315BC2-2B9E-4066-ABBB-FAA30C05F5DF}" destId="{C182C4DF-E522-4179-B930-DA16A1F8515A}" srcOrd="0" destOrd="0" presId="urn:microsoft.com/office/officeart/2005/8/layout/chevron2"/>
    <dgm:cxn modelId="{E1AE7B2E-3F93-4F55-9C3D-7CFAF3EF1AD8}" type="presOf" srcId="{211FDB86-D08E-45D7-8130-CCA67F35E95F}" destId="{EFD363E3-8C4A-4B3B-8CAF-1C6530F1C6B1}" srcOrd="0" destOrd="0" presId="urn:microsoft.com/office/officeart/2005/8/layout/chevron2"/>
    <dgm:cxn modelId="{47E80234-1188-43E7-8E3D-266958E9E4D0}" srcId="{211FDB86-D08E-45D7-8130-CCA67F35E95F}" destId="{161B6C14-B641-4458-B352-4E10147C634C}" srcOrd="0" destOrd="0" parTransId="{F200A1A6-AC2E-437D-9CDB-09BF750833BD}" sibTransId="{D0AD7EF7-6232-420E-8D06-9D15A4A7B4EB}"/>
    <dgm:cxn modelId="{A071FC3A-B75A-4884-B51D-16EA2E7F173B}" type="presOf" srcId="{7B06A89D-7B02-4913-94B6-4EB6F812F15D}" destId="{57D50AF9-593A-4739-9EB8-666D3E93B0B4}" srcOrd="0" destOrd="1" presId="urn:microsoft.com/office/officeart/2005/8/layout/chevron2"/>
    <dgm:cxn modelId="{5FD2FD3A-D46E-48B9-8CB0-653D781417B5}" type="presOf" srcId="{0650CA7E-436D-4F65-8149-A0BDA377A996}" destId="{C182C4DF-E522-4179-B930-DA16A1F8515A}" srcOrd="0" destOrd="4" presId="urn:microsoft.com/office/officeart/2005/8/layout/chevron2"/>
    <dgm:cxn modelId="{25D5FC61-5014-4559-B583-80534782B019}" srcId="{19DD7987-26D5-4C03-8BD4-181BE52B1B0D}" destId="{7B06A89D-7B02-4913-94B6-4EB6F812F15D}" srcOrd="1" destOrd="0" parTransId="{9C097B42-10B9-4961-A6EA-0732EED94BC6}" sibTransId="{7AD7BE9B-C382-4E08-9B84-5AEB58872B2B}"/>
    <dgm:cxn modelId="{C6C1DB45-F035-48D1-AA57-2EC63C3E5FB9}" srcId="{F8BCD379-CEF5-4093-9CB6-901030C18867}" destId="{3248CDEF-D862-4AB2-9FDA-ADE13457E8DF}" srcOrd="0" destOrd="0" parTransId="{338615C5-9163-46C0-9F88-34BD68823D1B}" sibTransId="{DF971EFB-16F1-49F0-9EDC-876462D53FCE}"/>
    <dgm:cxn modelId="{CFD6F765-EB98-4020-A031-DA9700A9E594}" srcId="{ED5677C4-0B05-4DFE-8FE5-5D1E7CEFE9A0}" destId="{F8BCD379-CEF5-4093-9CB6-901030C18867}" srcOrd="0" destOrd="0" parTransId="{3A9CADC3-2D9C-4DFC-9E43-79A4DD85580E}" sibTransId="{77EF84BF-D59B-4834-A854-19AC67E97BE2}"/>
    <dgm:cxn modelId="{535F2C6B-4B34-4F45-B978-602ABD83338D}" type="presOf" srcId="{DB5E2809-A2D8-4F58-8671-D65714C49E98}" destId="{57D50AF9-593A-4739-9EB8-666D3E93B0B4}" srcOrd="0" destOrd="0" presId="urn:microsoft.com/office/officeart/2005/8/layout/chevron2"/>
    <dgm:cxn modelId="{0464606C-7B3E-45F0-ACAC-3F58FA615947}" srcId="{BEB5B8AB-0872-434E-9736-68886BA57E58}" destId="{DE315BC2-2B9E-4066-ABBB-FAA30C05F5DF}" srcOrd="0" destOrd="0" parTransId="{D82B21E2-F9D3-4E2C-8913-94DF589AB2A5}" sibTransId="{1C270572-1E01-4E62-8939-627606D4B61A}"/>
    <dgm:cxn modelId="{6E36FD50-F449-42A9-821C-6A0DE152080C}" srcId="{BEB5B8AB-0872-434E-9736-68886BA57E58}" destId="{0650CA7E-436D-4F65-8149-A0BDA377A996}" srcOrd="2" destOrd="0" parTransId="{826301AA-7D63-4F73-A165-BCAA079BB508}" sibTransId="{A5E3AFD3-C9AA-4892-B7D2-143D2B0DBA36}"/>
    <dgm:cxn modelId="{ADFAF276-457C-43C5-9B8E-563E101ABBA2}" srcId="{8141526C-F20C-4C25-B067-E4ECE6EAEF02}" destId="{BEB5B8AB-0872-434E-9736-68886BA57E58}" srcOrd="2" destOrd="0" parTransId="{5BEF1465-2933-47DA-8C40-E84C25F79136}" sibTransId="{C9458651-8A3F-4EAA-AFE2-34674A67ECDF}"/>
    <dgm:cxn modelId="{7093D979-994C-40EA-895A-C82BEB49FA38}" type="presOf" srcId="{37F55557-138A-47EF-AF77-9E5CC40636FA}" destId="{1C063115-EC74-400D-8741-0DE4425B0AAE}" srcOrd="0" destOrd="2" presId="urn:microsoft.com/office/officeart/2005/8/layout/chevron2"/>
    <dgm:cxn modelId="{A689DC7C-F831-4404-A87D-007183F350BC}" type="presOf" srcId="{A9433D75-C768-4684-B13C-73AB423F5714}" destId="{1C063115-EC74-400D-8741-0DE4425B0AAE}" srcOrd="0" destOrd="1" presId="urn:microsoft.com/office/officeart/2005/8/layout/chevron2"/>
    <dgm:cxn modelId="{07C7B680-1459-4D20-852A-BB98B4451309}" type="presOf" srcId="{8141526C-F20C-4C25-B067-E4ECE6EAEF02}" destId="{4BA204EC-361B-466F-ADD8-A0772BCCE8C9}" srcOrd="0" destOrd="0" presId="urn:microsoft.com/office/officeart/2005/8/layout/chevron2"/>
    <dgm:cxn modelId="{DC7F3481-31FA-4794-A3E6-0CFEE450620D}" type="presOf" srcId="{F8BCD379-CEF5-4093-9CB6-901030C18867}" destId="{C182C4DF-E522-4179-B930-DA16A1F8515A}" srcOrd="0" destOrd="2" presId="urn:microsoft.com/office/officeart/2005/8/layout/chevron2"/>
    <dgm:cxn modelId="{60CB8784-188B-47A9-8965-C9E1D2B5DDE8}" type="presOf" srcId="{2CA5F4E2-EBA9-4596-AC08-846E03FB7476}" destId="{A46F54DB-500C-4DBB-8482-D0DDC8933404}" srcOrd="0" destOrd="1" presId="urn:microsoft.com/office/officeart/2005/8/layout/chevron2"/>
    <dgm:cxn modelId="{326C0199-975A-4859-BD59-3C4224EF51DE}" type="presOf" srcId="{BEB5B8AB-0872-434E-9736-68886BA57E58}" destId="{19F84E6A-6A27-4E1D-8C35-0042E44F8D83}" srcOrd="0" destOrd="0" presId="urn:microsoft.com/office/officeart/2005/8/layout/chevron2"/>
    <dgm:cxn modelId="{D60FF9A0-425D-4429-90F6-509B6B88D7AA}" type="presOf" srcId="{3248CDEF-D862-4AB2-9FDA-ADE13457E8DF}" destId="{C182C4DF-E522-4179-B930-DA16A1F8515A}" srcOrd="0" destOrd="3" presId="urn:microsoft.com/office/officeart/2005/8/layout/chevron2"/>
    <dgm:cxn modelId="{01F9A2A1-0F37-4DEF-9F77-85ED2F627186}" type="presOf" srcId="{3AA4FBEA-8E27-400D-B2A7-60CA1E9D0680}" destId="{1C063115-EC74-400D-8741-0DE4425B0AAE}" srcOrd="0" destOrd="0" presId="urn:microsoft.com/office/officeart/2005/8/layout/chevron2"/>
    <dgm:cxn modelId="{F2442BB2-2477-4886-B6EA-35EA2DF2AD2F}" srcId="{21853456-F5C6-4557-AA65-11DAB3721EB2}" destId="{3AA4FBEA-8E27-400D-B2A7-60CA1E9D0680}" srcOrd="0" destOrd="0" parTransId="{F89350BB-FF9C-4AA6-910C-654D5CE0ECDE}" sibTransId="{3B729C1B-E7F1-41FB-8268-95ACEBDA492B}"/>
    <dgm:cxn modelId="{1BCD17B7-71CE-47D0-B2EE-4D623BE7DAAD}" type="presOf" srcId="{161B6C14-B641-4458-B352-4E10147C634C}" destId="{A46F54DB-500C-4DBB-8482-D0DDC8933404}" srcOrd="0" destOrd="0" presId="urn:microsoft.com/office/officeart/2005/8/layout/chevron2"/>
    <dgm:cxn modelId="{395915B8-FFE3-4093-9905-2191719AB2E3}" srcId="{8141526C-F20C-4C25-B067-E4ECE6EAEF02}" destId="{19DD7987-26D5-4C03-8BD4-181BE52B1B0D}" srcOrd="1" destOrd="0" parTransId="{3F34D2E2-AC16-4E35-93E9-97CC65D83389}" sibTransId="{DEBA9CE2-0673-4608-8D51-07ACD078AD1B}"/>
    <dgm:cxn modelId="{ABBDD6B8-4075-4140-81A9-84743F3315A5}" srcId="{211FDB86-D08E-45D7-8130-CCA67F35E95F}" destId="{2CA5F4E2-EBA9-4596-AC08-846E03FB7476}" srcOrd="1" destOrd="0" parTransId="{69303C60-8E9B-4598-8746-642F1C333C0B}" sibTransId="{23298C47-E0EC-406D-BF76-F0F190DF1977}"/>
    <dgm:cxn modelId="{04CA1BC3-2442-47E5-8523-36FD30F2EAD3}" srcId="{19DD7987-26D5-4C03-8BD4-181BE52B1B0D}" destId="{DB5E2809-A2D8-4F58-8671-D65714C49E98}" srcOrd="0" destOrd="0" parTransId="{07DF3036-4DEC-4331-A7E8-CAC2373B9621}" sibTransId="{AC14E66E-49C6-4795-9636-65340D090B01}"/>
    <dgm:cxn modelId="{2E7FE0CD-D72B-4C8A-824C-471A38F3BB58}" srcId="{21853456-F5C6-4557-AA65-11DAB3721EB2}" destId="{A9433D75-C768-4684-B13C-73AB423F5714}" srcOrd="1" destOrd="0" parTransId="{4AFB6DCB-4849-4A55-938B-13A7732BFDDD}" sibTransId="{D6446772-02F5-43C5-BEF4-85C32E3EF24B}"/>
    <dgm:cxn modelId="{4DABE0D2-4A5F-4281-A993-61656086CA06}" srcId="{21853456-F5C6-4557-AA65-11DAB3721EB2}" destId="{37F55557-138A-47EF-AF77-9E5CC40636FA}" srcOrd="2" destOrd="0" parTransId="{8DC5DD38-E02C-4C5E-A4A1-EBF6ECCBCB49}" sibTransId="{932262F7-BF5E-42A7-AF62-6AA128C08AC6}"/>
    <dgm:cxn modelId="{C81F3ED8-EB70-4056-9B51-6EBF036764FA}" srcId="{8141526C-F20C-4C25-B067-E4ECE6EAEF02}" destId="{211FDB86-D08E-45D7-8130-CCA67F35E95F}" srcOrd="3" destOrd="0" parTransId="{BD2DD1B9-D88C-4624-97C3-A7DF423E7524}" sibTransId="{4E94CAC5-79E3-452D-B08F-0E71D6AA7E6B}"/>
    <dgm:cxn modelId="{CCC590E2-3906-482A-9D33-76BD2F00F357}" type="presOf" srcId="{ED5677C4-0B05-4DFE-8FE5-5D1E7CEFE9A0}" destId="{C182C4DF-E522-4179-B930-DA16A1F8515A}" srcOrd="0" destOrd="1" presId="urn:microsoft.com/office/officeart/2005/8/layout/chevron2"/>
    <dgm:cxn modelId="{7CACC4ED-4AE2-4878-9FD9-A6F12BA29EF0}" type="presOf" srcId="{21853456-F5C6-4557-AA65-11DAB3721EB2}" destId="{712A1162-924B-4093-82C3-4D4989507751}" srcOrd="0" destOrd="0" presId="urn:microsoft.com/office/officeart/2005/8/layout/chevron2"/>
    <dgm:cxn modelId="{F01E5AB0-848F-453D-92F2-037EE43BE803}" type="presParOf" srcId="{4BA204EC-361B-466F-ADD8-A0772BCCE8C9}" destId="{CAB387EF-F967-4BFC-A79B-341229CB3F58}" srcOrd="0" destOrd="0" presId="urn:microsoft.com/office/officeart/2005/8/layout/chevron2"/>
    <dgm:cxn modelId="{02D03E20-A787-442B-94A0-969612F5B5AF}" type="presParOf" srcId="{CAB387EF-F967-4BFC-A79B-341229CB3F58}" destId="{712A1162-924B-4093-82C3-4D4989507751}" srcOrd="0" destOrd="0" presId="urn:microsoft.com/office/officeart/2005/8/layout/chevron2"/>
    <dgm:cxn modelId="{6C5A805F-8735-4C6D-88A1-D752C9697CB7}" type="presParOf" srcId="{CAB387EF-F967-4BFC-A79B-341229CB3F58}" destId="{1C063115-EC74-400D-8741-0DE4425B0AAE}" srcOrd="1" destOrd="0" presId="urn:microsoft.com/office/officeart/2005/8/layout/chevron2"/>
    <dgm:cxn modelId="{FAE57FFE-4AAC-4AA2-8DD9-E2048A59B77F}" type="presParOf" srcId="{4BA204EC-361B-466F-ADD8-A0772BCCE8C9}" destId="{B87322FA-9A76-4861-B7A6-81A38344E5FA}" srcOrd="1" destOrd="0" presId="urn:microsoft.com/office/officeart/2005/8/layout/chevron2"/>
    <dgm:cxn modelId="{0C218834-A92F-4709-ABA4-07F5453B4ABD}" type="presParOf" srcId="{4BA204EC-361B-466F-ADD8-A0772BCCE8C9}" destId="{41FB62AA-8076-419C-90EA-4E36AB33D911}" srcOrd="2" destOrd="0" presId="urn:microsoft.com/office/officeart/2005/8/layout/chevron2"/>
    <dgm:cxn modelId="{07EB0056-CEE0-4334-9CEA-5A0CB414ACE7}" type="presParOf" srcId="{41FB62AA-8076-419C-90EA-4E36AB33D911}" destId="{FE15B194-98BC-48D5-B9E5-10B8F8D6A0F8}" srcOrd="0" destOrd="0" presId="urn:microsoft.com/office/officeart/2005/8/layout/chevron2"/>
    <dgm:cxn modelId="{A08417D2-A00B-4967-8120-4E53D24A200E}" type="presParOf" srcId="{41FB62AA-8076-419C-90EA-4E36AB33D911}" destId="{57D50AF9-593A-4739-9EB8-666D3E93B0B4}" srcOrd="1" destOrd="0" presId="urn:microsoft.com/office/officeart/2005/8/layout/chevron2"/>
    <dgm:cxn modelId="{55DF2F13-B519-4A0E-8F40-2D80C461F7DE}" type="presParOf" srcId="{4BA204EC-361B-466F-ADD8-A0772BCCE8C9}" destId="{6176C695-8864-483C-96F1-F940497A07FD}" srcOrd="3" destOrd="0" presId="urn:microsoft.com/office/officeart/2005/8/layout/chevron2"/>
    <dgm:cxn modelId="{D93FC186-955E-4F90-B0BF-972CF03C0900}" type="presParOf" srcId="{4BA204EC-361B-466F-ADD8-A0772BCCE8C9}" destId="{E575C003-ED2E-4BAB-98ED-49A01791EE6B}" srcOrd="4" destOrd="0" presId="urn:microsoft.com/office/officeart/2005/8/layout/chevron2"/>
    <dgm:cxn modelId="{F8598CB0-8F1B-4FD3-8EFC-EBC5585FB3D2}" type="presParOf" srcId="{E575C003-ED2E-4BAB-98ED-49A01791EE6B}" destId="{19F84E6A-6A27-4E1D-8C35-0042E44F8D83}" srcOrd="0" destOrd="0" presId="urn:microsoft.com/office/officeart/2005/8/layout/chevron2"/>
    <dgm:cxn modelId="{51D69695-F49C-4C2C-989D-9E2939C15DE2}" type="presParOf" srcId="{E575C003-ED2E-4BAB-98ED-49A01791EE6B}" destId="{C182C4DF-E522-4179-B930-DA16A1F8515A}" srcOrd="1" destOrd="0" presId="urn:microsoft.com/office/officeart/2005/8/layout/chevron2"/>
    <dgm:cxn modelId="{D711AA2C-8654-43F7-9AE0-6E31031B9354}" type="presParOf" srcId="{4BA204EC-361B-466F-ADD8-A0772BCCE8C9}" destId="{BA017FC5-35B0-43FD-B03A-0B57A4C6E1CB}" srcOrd="5" destOrd="0" presId="urn:microsoft.com/office/officeart/2005/8/layout/chevron2"/>
    <dgm:cxn modelId="{FA0B37FF-5C05-4359-A6B4-C1C2A5EB5CFE}" type="presParOf" srcId="{4BA204EC-361B-466F-ADD8-A0772BCCE8C9}" destId="{BBD592BB-8FDC-46E9-9089-B6F3573D16E2}" srcOrd="6" destOrd="0" presId="urn:microsoft.com/office/officeart/2005/8/layout/chevron2"/>
    <dgm:cxn modelId="{1672A6C8-7E65-4AEA-ADB3-2D4151BD40B0}" type="presParOf" srcId="{BBD592BB-8FDC-46E9-9089-B6F3573D16E2}" destId="{EFD363E3-8C4A-4B3B-8CAF-1C6530F1C6B1}" srcOrd="0" destOrd="0" presId="urn:microsoft.com/office/officeart/2005/8/layout/chevron2"/>
    <dgm:cxn modelId="{010004CD-76F9-45AA-8E47-F0AAE3F2A3B8}" type="presParOf" srcId="{BBD592BB-8FDC-46E9-9089-B6F3573D16E2}" destId="{A46F54DB-500C-4DBB-8482-D0DDC893340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A5D004-436C-4F0B-A6A0-64203E200D9A}" type="doc">
      <dgm:prSet loTypeId="urn:microsoft.com/office/officeart/2005/8/layout/hProcess9" loCatId="process" qsTypeId="urn:microsoft.com/office/officeart/2005/8/quickstyle/simple1" qsCatId="simple" csTypeId="urn:microsoft.com/office/officeart/2005/8/colors/colorful4" csCatId="colorful" phldr="1"/>
      <dgm:spPr/>
    </dgm:pt>
    <dgm:pt modelId="{02251E9E-42C4-44D3-B7D9-82A83E74C729}">
      <dgm:prSet phldrT="[Texte]"/>
      <dgm:spPr/>
      <dgm:t>
        <a:bodyPr/>
        <a:lstStyle/>
        <a:p>
          <a:r>
            <a:rPr lang="fr-FR" dirty="0"/>
            <a:t>E,F,G</a:t>
          </a:r>
        </a:p>
      </dgm:t>
    </dgm:pt>
    <dgm:pt modelId="{1734C40E-10FB-4538-9C1E-92C198425602}" type="parTrans" cxnId="{19B0EC29-B13F-4939-888B-2992373B8354}">
      <dgm:prSet/>
      <dgm:spPr/>
      <dgm:t>
        <a:bodyPr/>
        <a:lstStyle/>
        <a:p>
          <a:endParaRPr lang="fr-FR"/>
        </a:p>
      </dgm:t>
    </dgm:pt>
    <dgm:pt modelId="{6684CFBE-7015-4C37-8F5F-0034EC430EDB}" type="sibTrans" cxnId="{19B0EC29-B13F-4939-888B-2992373B8354}">
      <dgm:prSet/>
      <dgm:spPr/>
      <dgm:t>
        <a:bodyPr/>
        <a:lstStyle/>
        <a:p>
          <a:endParaRPr lang="fr-FR"/>
        </a:p>
      </dgm:t>
    </dgm:pt>
    <dgm:pt modelId="{C44C1C82-AA5B-4585-BA7C-D0394CDEA254}">
      <dgm:prSet phldrT="[Texte]"/>
      <dgm:spPr/>
      <dgm:t>
        <a:bodyPr/>
        <a:lstStyle/>
        <a:p>
          <a:r>
            <a:rPr lang="fr-FR" dirty="0"/>
            <a:t>F,G</a:t>
          </a:r>
        </a:p>
      </dgm:t>
    </dgm:pt>
    <dgm:pt modelId="{0ED37F91-532A-49C4-998E-AA264B6EAE4A}" type="parTrans" cxnId="{9A136ABD-75C5-4291-9460-4F4909F83E56}">
      <dgm:prSet/>
      <dgm:spPr/>
      <dgm:t>
        <a:bodyPr/>
        <a:lstStyle/>
        <a:p>
          <a:endParaRPr lang="fr-FR"/>
        </a:p>
      </dgm:t>
    </dgm:pt>
    <dgm:pt modelId="{57C87081-9ED8-45B7-A854-476BEAA6F43A}" type="sibTrans" cxnId="{9A136ABD-75C5-4291-9460-4F4909F83E56}">
      <dgm:prSet/>
      <dgm:spPr/>
      <dgm:t>
        <a:bodyPr/>
        <a:lstStyle/>
        <a:p>
          <a:endParaRPr lang="fr-FR"/>
        </a:p>
      </dgm:t>
    </dgm:pt>
    <dgm:pt modelId="{83EC7205-4FB5-4B29-AFA8-647182C036F4}">
      <dgm:prSet phldrT="[Texte]"/>
      <dgm:spPr/>
      <dgm:t>
        <a:bodyPr/>
        <a:lstStyle/>
        <a:p>
          <a:r>
            <a:rPr lang="fr-FR" dirty="0"/>
            <a:t>G</a:t>
          </a:r>
        </a:p>
      </dgm:t>
    </dgm:pt>
    <dgm:pt modelId="{1E6AE4C4-9BFC-41E7-8118-2074DC4B020C}" type="parTrans" cxnId="{9178E95D-8C31-48EE-ACC2-0D581DFDD329}">
      <dgm:prSet/>
      <dgm:spPr/>
      <dgm:t>
        <a:bodyPr/>
        <a:lstStyle/>
        <a:p>
          <a:endParaRPr lang="fr-FR"/>
        </a:p>
      </dgm:t>
    </dgm:pt>
    <dgm:pt modelId="{DBB79699-5280-43E3-BDFA-ACEBB037EE8D}" type="sibTrans" cxnId="{9178E95D-8C31-48EE-ACC2-0D581DFDD329}">
      <dgm:prSet/>
      <dgm:spPr/>
      <dgm:t>
        <a:bodyPr/>
        <a:lstStyle/>
        <a:p>
          <a:endParaRPr lang="fr-FR"/>
        </a:p>
      </dgm:t>
    </dgm:pt>
    <dgm:pt modelId="{F6898BAA-651A-4F0D-BC47-41BB484DEBC4}" type="pres">
      <dgm:prSet presAssocID="{E8A5D004-436C-4F0B-A6A0-64203E200D9A}" presName="CompostProcess" presStyleCnt="0">
        <dgm:presLayoutVars>
          <dgm:dir/>
          <dgm:resizeHandles val="exact"/>
        </dgm:presLayoutVars>
      </dgm:prSet>
      <dgm:spPr/>
    </dgm:pt>
    <dgm:pt modelId="{64BBE6A0-CC3D-4983-A8AB-33572E00DF82}" type="pres">
      <dgm:prSet presAssocID="{E8A5D004-436C-4F0B-A6A0-64203E200D9A}" presName="arrow" presStyleLbl="bgShp" presStyleIdx="0" presStyleCnt="1" custLinFactNeighborX="9088" custLinFactNeighborY="-12685"/>
      <dgm:spPr/>
    </dgm:pt>
    <dgm:pt modelId="{2B7D491F-F09D-4E1A-8EF7-FAE7B3064281}" type="pres">
      <dgm:prSet presAssocID="{E8A5D004-436C-4F0B-A6A0-64203E200D9A}" presName="linearProcess" presStyleCnt="0"/>
      <dgm:spPr/>
    </dgm:pt>
    <dgm:pt modelId="{AB8C766D-E352-46AB-A922-F604112363FC}" type="pres">
      <dgm:prSet presAssocID="{02251E9E-42C4-44D3-B7D9-82A83E74C729}" presName="textNode" presStyleLbl="node1" presStyleIdx="0" presStyleCnt="3">
        <dgm:presLayoutVars>
          <dgm:bulletEnabled val="1"/>
        </dgm:presLayoutVars>
      </dgm:prSet>
      <dgm:spPr/>
    </dgm:pt>
    <dgm:pt modelId="{6F05ECF8-3A87-47B3-BB95-F8CDE1FE7F65}" type="pres">
      <dgm:prSet presAssocID="{6684CFBE-7015-4C37-8F5F-0034EC430EDB}" presName="sibTrans" presStyleCnt="0"/>
      <dgm:spPr/>
    </dgm:pt>
    <dgm:pt modelId="{2C13DD5C-F6BA-46BE-9250-6E86547CEE9D}" type="pres">
      <dgm:prSet presAssocID="{C44C1C82-AA5B-4585-BA7C-D0394CDEA254}" presName="textNode" presStyleLbl="node1" presStyleIdx="1" presStyleCnt="3">
        <dgm:presLayoutVars>
          <dgm:bulletEnabled val="1"/>
        </dgm:presLayoutVars>
      </dgm:prSet>
      <dgm:spPr/>
    </dgm:pt>
    <dgm:pt modelId="{B90766A3-3FC2-4CC0-9E50-0D12253BC7C9}" type="pres">
      <dgm:prSet presAssocID="{57C87081-9ED8-45B7-A854-476BEAA6F43A}" presName="sibTrans" presStyleCnt="0"/>
      <dgm:spPr/>
    </dgm:pt>
    <dgm:pt modelId="{759457E6-B3E5-47D9-8108-372CBB607CD8}" type="pres">
      <dgm:prSet presAssocID="{83EC7205-4FB5-4B29-AFA8-647182C036F4}" presName="textNode" presStyleLbl="node1" presStyleIdx="2" presStyleCnt="3">
        <dgm:presLayoutVars>
          <dgm:bulletEnabled val="1"/>
        </dgm:presLayoutVars>
      </dgm:prSet>
      <dgm:spPr/>
    </dgm:pt>
  </dgm:ptLst>
  <dgm:cxnLst>
    <dgm:cxn modelId="{A9C1A327-F549-413F-B391-4F7E04A804D3}" type="presOf" srcId="{E8A5D004-436C-4F0B-A6A0-64203E200D9A}" destId="{F6898BAA-651A-4F0D-BC47-41BB484DEBC4}" srcOrd="0" destOrd="0" presId="urn:microsoft.com/office/officeart/2005/8/layout/hProcess9"/>
    <dgm:cxn modelId="{19B0EC29-B13F-4939-888B-2992373B8354}" srcId="{E8A5D004-436C-4F0B-A6A0-64203E200D9A}" destId="{02251E9E-42C4-44D3-B7D9-82A83E74C729}" srcOrd="0" destOrd="0" parTransId="{1734C40E-10FB-4538-9C1E-92C198425602}" sibTransId="{6684CFBE-7015-4C37-8F5F-0034EC430EDB}"/>
    <dgm:cxn modelId="{9178E95D-8C31-48EE-ACC2-0D581DFDD329}" srcId="{E8A5D004-436C-4F0B-A6A0-64203E200D9A}" destId="{83EC7205-4FB5-4B29-AFA8-647182C036F4}" srcOrd="2" destOrd="0" parTransId="{1E6AE4C4-9BFC-41E7-8118-2074DC4B020C}" sibTransId="{DBB79699-5280-43E3-BDFA-ACEBB037EE8D}"/>
    <dgm:cxn modelId="{6D926E7A-545B-4A2F-A0A7-D7BD06EE5F86}" type="presOf" srcId="{83EC7205-4FB5-4B29-AFA8-647182C036F4}" destId="{759457E6-B3E5-47D9-8108-372CBB607CD8}" srcOrd="0" destOrd="0" presId="urn:microsoft.com/office/officeart/2005/8/layout/hProcess9"/>
    <dgm:cxn modelId="{99882FA4-636C-4757-989B-224B686C68A3}" type="presOf" srcId="{C44C1C82-AA5B-4585-BA7C-D0394CDEA254}" destId="{2C13DD5C-F6BA-46BE-9250-6E86547CEE9D}" srcOrd="0" destOrd="0" presId="urn:microsoft.com/office/officeart/2005/8/layout/hProcess9"/>
    <dgm:cxn modelId="{9A136ABD-75C5-4291-9460-4F4909F83E56}" srcId="{E8A5D004-436C-4F0B-A6A0-64203E200D9A}" destId="{C44C1C82-AA5B-4585-BA7C-D0394CDEA254}" srcOrd="1" destOrd="0" parTransId="{0ED37F91-532A-49C4-998E-AA264B6EAE4A}" sibTransId="{57C87081-9ED8-45B7-A854-476BEAA6F43A}"/>
    <dgm:cxn modelId="{A7B0D5D5-2849-41E5-88B1-19E48353753F}" type="presOf" srcId="{02251E9E-42C4-44D3-B7D9-82A83E74C729}" destId="{AB8C766D-E352-46AB-A922-F604112363FC}" srcOrd="0" destOrd="0" presId="urn:microsoft.com/office/officeart/2005/8/layout/hProcess9"/>
    <dgm:cxn modelId="{8D43472B-54D9-47FE-AAA8-B10B5B94B25B}" type="presParOf" srcId="{F6898BAA-651A-4F0D-BC47-41BB484DEBC4}" destId="{64BBE6A0-CC3D-4983-A8AB-33572E00DF82}" srcOrd="0" destOrd="0" presId="urn:microsoft.com/office/officeart/2005/8/layout/hProcess9"/>
    <dgm:cxn modelId="{46AB1464-4014-4314-90ED-5C74E50B41AE}" type="presParOf" srcId="{F6898BAA-651A-4F0D-BC47-41BB484DEBC4}" destId="{2B7D491F-F09D-4E1A-8EF7-FAE7B3064281}" srcOrd="1" destOrd="0" presId="urn:microsoft.com/office/officeart/2005/8/layout/hProcess9"/>
    <dgm:cxn modelId="{483BB868-C820-4A1F-8FA6-C6C8CD54D387}" type="presParOf" srcId="{2B7D491F-F09D-4E1A-8EF7-FAE7B3064281}" destId="{AB8C766D-E352-46AB-A922-F604112363FC}" srcOrd="0" destOrd="0" presId="urn:microsoft.com/office/officeart/2005/8/layout/hProcess9"/>
    <dgm:cxn modelId="{90900CF0-EA9C-4273-A8AD-75C8D8A7AE6B}" type="presParOf" srcId="{2B7D491F-F09D-4E1A-8EF7-FAE7B3064281}" destId="{6F05ECF8-3A87-47B3-BB95-F8CDE1FE7F65}" srcOrd="1" destOrd="0" presId="urn:microsoft.com/office/officeart/2005/8/layout/hProcess9"/>
    <dgm:cxn modelId="{A16595A8-EC04-42E0-97B7-C7A2F592124D}" type="presParOf" srcId="{2B7D491F-F09D-4E1A-8EF7-FAE7B3064281}" destId="{2C13DD5C-F6BA-46BE-9250-6E86547CEE9D}" srcOrd="2" destOrd="0" presId="urn:microsoft.com/office/officeart/2005/8/layout/hProcess9"/>
    <dgm:cxn modelId="{95BDDD73-CA82-4730-912B-066A1657DB96}" type="presParOf" srcId="{2B7D491F-F09D-4E1A-8EF7-FAE7B3064281}" destId="{B90766A3-3FC2-4CC0-9E50-0D12253BC7C9}" srcOrd="3" destOrd="0" presId="urn:microsoft.com/office/officeart/2005/8/layout/hProcess9"/>
    <dgm:cxn modelId="{BD15ADF4-7FEC-4E35-B372-52F1860884F1}" type="presParOf" srcId="{2B7D491F-F09D-4E1A-8EF7-FAE7B3064281}" destId="{759457E6-B3E5-47D9-8108-372CBB607CD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40D6CF-0FF5-43CA-A770-DCA132B272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fr-FR"/>
        </a:p>
      </dgm:t>
    </dgm:pt>
    <dgm:pt modelId="{9C4C9CCA-E5D5-4CF4-BB29-036DB1627EA6}">
      <dgm:prSet phldrT="[Texte]"/>
      <dgm:spPr/>
      <dgm:t>
        <a:bodyPr/>
        <a:lstStyle/>
        <a:p>
          <a:r>
            <a:rPr lang="fr-FR" dirty="0">
              <a:effectLst/>
            </a:rPr>
            <a:t>Salariés relevant des articles 4 - 4bis et 36 </a:t>
          </a:r>
        </a:p>
        <a:p>
          <a:r>
            <a:rPr lang="fr-FR" dirty="0">
              <a:effectLst/>
            </a:rPr>
            <a:t>de la CCN de 1947</a:t>
          </a:r>
          <a:endParaRPr lang="fr-FR" dirty="0"/>
        </a:p>
      </dgm:t>
    </dgm:pt>
    <dgm:pt modelId="{00D91BD6-EFB1-4E91-BC30-161FA8EEB7E8}" type="parTrans" cxnId="{24A13151-DF13-4A1E-A82F-1083CBBD72AA}">
      <dgm:prSet/>
      <dgm:spPr/>
      <dgm:t>
        <a:bodyPr/>
        <a:lstStyle/>
        <a:p>
          <a:endParaRPr lang="fr-FR"/>
        </a:p>
      </dgm:t>
    </dgm:pt>
    <dgm:pt modelId="{52478EC6-6978-4F92-9B0B-7882AA79333F}" type="sibTrans" cxnId="{24A13151-DF13-4A1E-A82F-1083CBBD72AA}">
      <dgm:prSet/>
      <dgm:spPr/>
      <dgm:t>
        <a:bodyPr/>
        <a:lstStyle/>
        <a:p>
          <a:endParaRPr lang="fr-FR"/>
        </a:p>
      </dgm:t>
    </dgm:pt>
    <dgm:pt modelId="{1CCE2CC0-A888-482F-9F23-9DBBFB21A92D}">
      <dgm:prSet phldrT="[Texte]"/>
      <dgm:spPr/>
      <dgm:t>
        <a:bodyPr/>
        <a:lstStyle/>
        <a:p>
          <a:r>
            <a:rPr lang="fr-FR" dirty="0">
              <a:effectLst/>
            </a:rPr>
            <a:t>Salariés relevant des articles 2.1 et 2.2 de l’ANI Prévoyance du 17 novembre 2017 et ceux intégrés à la catégorie des Cadres par l’accord de branche agrée par la commission paritaire de l’APEC </a:t>
          </a:r>
          <a:endParaRPr lang="fr-FR" dirty="0"/>
        </a:p>
      </dgm:t>
    </dgm:pt>
    <dgm:pt modelId="{54F8B0CF-F35F-4602-A276-BC0D99893FF8}" type="parTrans" cxnId="{F532A304-C4AB-41DD-AEF6-FA7680B7A922}">
      <dgm:prSet/>
      <dgm:spPr/>
      <dgm:t>
        <a:bodyPr/>
        <a:lstStyle/>
        <a:p>
          <a:endParaRPr lang="fr-FR"/>
        </a:p>
      </dgm:t>
    </dgm:pt>
    <dgm:pt modelId="{AAA3E3D0-EE98-402D-9956-C7728607A2CB}" type="sibTrans" cxnId="{F532A304-C4AB-41DD-AEF6-FA7680B7A922}">
      <dgm:prSet/>
      <dgm:spPr/>
      <dgm:t>
        <a:bodyPr/>
        <a:lstStyle/>
        <a:p>
          <a:endParaRPr lang="fr-FR"/>
        </a:p>
      </dgm:t>
    </dgm:pt>
    <dgm:pt modelId="{4AE217BA-AAB7-42EB-A92E-33CF9B9F1BAA}" type="pres">
      <dgm:prSet presAssocID="{9240D6CF-0FF5-43CA-A770-DCA132B27207}" presName="diagram" presStyleCnt="0">
        <dgm:presLayoutVars>
          <dgm:dir/>
          <dgm:resizeHandles val="exact"/>
        </dgm:presLayoutVars>
      </dgm:prSet>
      <dgm:spPr/>
    </dgm:pt>
    <dgm:pt modelId="{00C149C8-AB6B-429A-A1B9-0448D569FF37}" type="pres">
      <dgm:prSet presAssocID="{9C4C9CCA-E5D5-4CF4-BB29-036DB1627EA6}" presName="node" presStyleLbl="node1" presStyleIdx="0" presStyleCnt="2">
        <dgm:presLayoutVars>
          <dgm:bulletEnabled val="1"/>
        </dgm:presLayoutVars>
      </dgm:prSet>
      <dgm:spPr/>
    </dgm:pt>
    <dgm:pt modelId="{5D9100F9-1602-4A7D-9FB5-E46E23A7FAF0}" type="pres">
      <dgm:prSet presAssocID="{52478EC6-6978-4F92-9B0B-7882AA79333F}" presName="sibTrans" presStyleLbl="sibTrans2D1" presStyleIdx="0" presStyleCnt="1"/>
      <dgm:spPr/>
    </dgm:pt>
    <dgm:pt modelId="{69414038-C6B6-4A09-BCCB-D67827B69000}" type="pres">
      <dgm:prSet presAssocID="{52478EC6-6978-4F92-9B0B-7882AA79333F}" presName="connectorText" presStyleLbl="sibTrans2D1" presStyleIdx="0" presStyleCnt="1"/>
      <dgm:spPr/>
    </dgm:pt>
    <dgm:pt modelId="{7936145D-0D03-49CD-BA9B-58485FBD7E90}" type="pres">
      <dgm:prSet presAssocID="{1CCE2CC0-A888-482F-9F23-9DBBFB21A92D}" presName="node" presStyleLbl="node1" presStyleIdx="1" presStyleCnt="2">
        <dgm:presLayoutVars>
          <dgm:bulletEnabled val="1"/>
        </dgm:presLayoutVars>
      </dgm:prSet>
      <dgm:spPr/>
    </dgm:pt>
  </dgm:ptLst>
  <dgm:cxnLst>
    <dgm:cxn modelId="{F532A304-C4AB-41DD-AEF6-FA7680B7A922}" srcId="{9240D6CF-0FF5-43CA-A770-DCA132B27207}" destId="{1CCE2CC0-A888-482F-9F23-9DBBFB21A92D}" srcOrd="1" destOrd="0" parTransId="{54F8B0CF-F35F-4602-A276-BC0D99893FF8}" sibTransId="{AAA3E3D0-EE98-402D-9956-C7728607A2CB}"/>
    <dgm:cxn modelId="{A7571C49-3EFE-443D-A5BE-E80D3C8F97E8}" type="presOf" srcId="{9C4C9CCA-E5D5-4CF4-BB29-036DB1627EA6}" destId="{00C149C8-AB6B-429A-A1B9-0448D569FF37}" srcOrd="0" destOrd="0" presId="urn:microsoft.com/office/officeart/2005/8/layout/process5"/>
    <dgm:cxn modelId="{E72B8D6B-E2F9-4C6D-8208-B4838BD620B6}" type="presOf" srcId="{1CCE2CC0-A888-482F-9F23-9DBBFB21A92D}" destId="{7936145D-0D03-49CD-BA9B-58485FBD7E90}" srcOrd="0" destOrd="0" presId="urn:microsoft.com/office/officeart/2005/8/layout/process5"/>
    <dgm:cxn modelId="{24A13151-DF13-4A1E-A82F-1083CBBD72AA}" srcId="{9240D6CF-0FF5-43CA-A770-DCA132B27207}" destId="{9C4C9CCA-E5D5-4CF4-BB29-036DB1627EA6}" srcOrd="0" destOrd="0" parTransId="{00D91BD6-EFB1-4E91-BC30-161FA8EEB7E8}" sibTransId="{52478EC6-6978-4F92-9B0B-7882AA79333F}"/>
    <dgm:cxn modelId="{B02000B7-9815-4268-81E1-558634087546}" type="presOf" srcId="{52478EC6-6978-4F92-9B0B-7882AA79333F}" destId="{69414038-C6B6-4A09-BCCB-D67827B69000}" srcOrd="1" destOrd="0" presId="urn:microsoft.com/office/officeart/2005/8/layout/process5"/>
    <dgm:cxn modelId="{5E8C96D3-B9CD-46FE-A244-74E2970B4BC6}" type="presOf" srcId="{52478EC6-6978-4F92-9B0B-7882AA79333F}" destId="{5D9100F9-1602-4A7D-9FB5-E46E23A7FAF0}" srcOrd="0" destOrd="0" presId="urn:microsoft.com/office/officeart/2005/8/layout/process5"/>
    <dgm:cxn modelId="{9EE006EE-9BFE-4E7F-9C61-B1817790AF93}" type="presOf" srcId="{9240D6CF-0FF5-43CA-A770-DCA132B27207}" destId="{4AE217BA-AAB7-42EB-A92E-33CF9B9F1BAA}" srcOrd="0" destOrd="0" presId="urn:microsoft.com/office/officeart/2005/8/layout/process5"/>
    <dgm:cxn modelId="{4E0E94E2-96DD-41D4-B357-5A831030329D}" type="presParOf" srcId="{4AE217BA-AAB7-42EB-A92E-33CF9B9F1BAA}" destId="{00C149C8-AB6B-429A-A1B9-0448D569FF37}" srcOrd="0" destOrd="0" presId="urn:microsoft.com/office/officeart/2005/8/layout/process5"/>
    <dgm:cxn modelId="{87BCAE55-976E-4BD0-89FB-21CB40419ECB}" type="presParOf" srcId="{4AE217BA-AAB7-42EB-A92E-33CF9B9F1BAA}" destId="{5D9100F9-1602-4A7D-9FB5-E46E23A7FAF0}" srcOrd="1" destOrd="0" presId="urn:microsoft.com/office/officeart/2005/8/layout/process5"/>
    <dgm:cxn modelId="{818D1462-FEBB-45AF-B063-66812FE5292F}" type="presParOf" srcId="{5D9100F9-1602-4A7D-9FB5-E46E23A7FAF0}" destId="{69414038-C6B6-4A09-BCCB-D67827B69000}" srcOrd="0" destOrd="0" presId="urn:microsoft.com/office/officeart/2005/8/layout/process5"/>
    <dgm:cxn modelId="{8173BD47-3EDE-42D6-94C7-69BDA0861E78}" type="presParOf" srcId="{4AE217BA-AAB7-42EB-A92E-33CF9B9F1BAA}" destId="{7936145D-0D03-49CD-BA9B-58485FBD7E90}"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BB1D9C-41E0-4BE0-8904-25AF08BCB00A}" type="doc">
      <dgm:prSet loTypeId="urn:microsoft.com/office/officeart/2005/8/layout/chevron1" loCatId="process" qsTypeId="urn:microsoft.com/office/officeart/2005/8/quickstyle/simple1" qsCatId="simple" csTypeId="urn:microsoft.com/office/officeart/2005/8/colors/colorful4" csCatId="colorful" phldr="1"/>
      <dgm:spPr/>
    </dgm:pt>
    <dgm:pt modelId="{B5634DED-B969-4160-A464-DCE4520B4217}">
      <dgm:prSet phldrT="[Texte]"/>
      <dgm:spPr/>
      <dgm:t>
        <a:bodyPr/>
        <a:lstStyle/>
        <a:p>
          <a:r>
            <a:rPr lang="fr-FR" b="1" dirty="0"/>
            <a:t>10 novembre 2023</a:t>
          </a:r>
          <a:r>
            <a:rPr lang="fr-FR" dirty="0"/>
            <a:t> : </a:t>
          </a:r>
          <a:r>
            <a:rPr lang="fr-FR" dirty="0">
              <a:hlinkClick xmlns:r="http://schemas.openxmlformats.org/officeDocument/2006/relationships" r:id="rId1"/>
            </a:rPr>
            <a:t>Protocole d’accord</a:t>
          </a:r>
          <a:r>
            <a:rPr lang="fr-FR" dirty="0"/>
            <a:t> sur la nouvelle convention d’assurance chômage applicable à compter du 1</a:t>
          </a:r>
          <a:r>
            <a:rPr lang="fr-FR" baseline="30000" dirty="0"/>
            <a:t>er</a:t>
          </a:r>
          <a:r>
            <a:rPr lang="fr-FR" dirty="0"/>
            <a:t> janvier 2024.</a:t>
          </a:r>
        </a:p>
      </dgm:t>
    </dgm:pt>
    <dgm:pt modelId="{689FAC7F-6FF9-4FF4-8D0C-E9B0E8640EF4}" type="parTrans" cxnId="{9F67C153-01FE-47C1-8D9F-D176C8F9AABA}">
      <dgm:prSet/>
      <dgm:spPr/>
      <dgm:t>
        <a:bodyPr/>
        <a:lstStyle/>
        <a:p>
          <a:endParaRPr lang="fr-FR"/>
        </a:p>
      </dgm:t>
    </dgm:pt>
    <dgm:pt modelId="{21FAB3B0-E38C-482F-BE91-DF9BC5D8D810}" type="sibTrans" cxnId="{9F67C153-01FE-47C1-8D9F-D176C8F9AABA}">
      <dgm:prSet/>
      <dgm:spPr/>
      <dgm:t>
        <a:bodyPr/>
        <a:lstStyle/>
        <a:p>
          <a:endParaRPr lang="fr-FR"/>
        </a:p>
      </dgm:t>
    </dgm:pt>
    <dgm:pt modelId="{4703AE22-2C16-4F9E-919C-AFA1C9D99067}">
      <dgm:prSet phldrT="[Texte]"/>
      <dgm:spPr/>
      <dgm:t>
        <a:bodyPr/>
        <a:lstStyle/>
        <a:p>
          <a:r>
            <a:rPr lang="fr-FR" b="1" dirty="0"/>
            <a:t>27 novembre 2023 </a:t>
          </a:r>
          <a:r>
            <a:rPr lang="fr-FR" dirty="0"/>
            <a:t>: Agrément différé de la nouvelle convention d’assurance chômage </a:t>
          </a:r>
          <a:r>
            <a:rPr lang="fr-FR" i="1" dirty="0"/>
            <a:t>(annonce des Services du 1</a:t>
          </a:r>
          <a:r>
            <a:rPr lang="fr-FR" i="1" baseline="30000" dirty="0"/>
            <a:t>er</a:t>
          </a:r>
          <a:r>
            <a:rPr lang="fr-FR" i="1" dirty="0"/>
            <a:t> Ministre).</a:t>
          </a:r>
          <a:endParaRPr lang="fr-FR" dirty="0"/>
        </a:p>
      </dgm:t>
    </dgm:pt>
    <dgm:pt modelId="{B28ECEDD-B016-45E0-AC19-DF27F68B2B64}" type="parTrans" cxnId="{16A2AC5C-F158-4659-88C5-767A60058855}">
      <dgm:prSet/>
      <dgm:spPr/>
      <dgm:t>
        <a:bodyPr/>
        <a:lstStyle/>
        <a:p>
          <a:endParaRPr lang="fr-FR"/>
        </a:p>
      </dgm:t>
    </dgm:pt>
    <dgm:pt modelId="{DEAD54E8-3A31-4092-BBE6-0B721F450B8D}" type="sibTrans" cxnId="{16A2AC5C-F158-4659-88C5-767A60058855}">
      <dgm:prSet/>
      <dgm:spPr/>
      <dgm:t>
        <a:bodyPr/>
        <a:lstStyle/>
        <a:p>
          <a:endParaRPr lang="fr-FR"/>
        </a:p>
      </dgm:t>
    </dgm:pt>
    <dgm:pt modelId="{E8941257-BD1D-40A3-BB9B-6EFE9E03E566}">
      <dgm:prSet phldrT="[Texte]"/>
      <dgm:spPr/>
      <dgm:t>
        <a:bodyPr/>
        <a:lstStyle/>
        <a:p>
          <a:r>
            <a:rPr lang="fr-FR" b="1" dirty="0"/>
            <a:t>21 décembre 2023 </a:t>
          </a:r>
          <a:r>
            <a:rPr lang="fr-FR" dirty="0"/>
            <a:t>: </a:t>
          </a:r>
        </a:p>
        <a:p>
          <a:r>
            <a:rPr lang="fr-FR" dirty="0">
              <a:hlinkClick xmlns:r="http://schemas.openxmlformats.org/officeDocument/2006/relationships" r:id="rId2"/>
            </a:rPr>
            <a:t>Décret</a:t>
          </a:r>
          <a:r>
            <a:rPr lang="fr-FR" dirty="0"/>
            <a:t> qui prolonge les règles antérieures jusqu’au 30 juin 2024.</a:t>
          </a:r>
        </a:p>
      </dgm:t>
    </dgm:pt>
    <dgm:pt modelId="{2FD47AB2-0993-427B-B4C9-19DD87690C2C}" type="parTrans" cxnId="{B4D9AB7F-DFFB-4D76-80A2-C5D40123428D}">
      <dgm:prSet/>
      <dgm:spPr/>
      <dgm:t>
        <a:bodyPr/>
        <a:lstStyle/>
        <a:p>
          <a:endParaRPr lang="fr-FR"/>
        </a:p>
      </dgm:t>
    </dgm:pt>
    <dgm:pt modelId="{54E8280C-06A9-40FC-96BE-B4FA6446E2BA}" type="sibTrans" cxnId="{B4D9AB7F-DFFB-4D76-80A2-C5D40123428D}">
      <dgm:prSet/>
      <dgm:spPr/>
      <dgm:t>
        <a:bodyPr/>
        <a:lstStyle/>
        <a:p>
          <a:endParaRPr lang="fr-FR"/>
        </a:p>
      </dgm:t>
    </dgm:pt>
    <dgm:pt modelId="{0D9041F6-2475-4208-9342-9D7190CBFF13}">
      <dgm:prSet/>
      <dgm:spPr/>
      <dgm:t>
        <a:bodyPr/>
        <a:lstStyle/>
        <a:p>
          <a:r>
            <a:rPr lang="fr-FR" b="1" dirty="0">
              <a:hlinkClick xmlns:r="http://schemas.openxmlformats.org/officeDocument/2006/relationships" r:id="rId3"/>
            </a:rPr>
            <a:t>Arrêté</a:t>
          </a:r>
          <a:r>
            <a:rPr lang="fr-FR" b="1" dirty="0"/>
            <a:t> du 10 mai 2024 </a:t>
          </a:r>
          <a:r>
            <a:rPr lang="fr-FR" dirty="0"/>
            <a:t>: le Gouvernement refuse l’agrément de cette nouvelle convention d’assurance chômage.</a:t>
          </a:r>
        </a:p>
      </dgm:t>
    </dgm:pt>
    <dgm:pt modelId="{950FA2D1-260A-41EA-8CD8-3BABC5EF35EF}" type="parTrans" cxnId="{CD603B76-99FD-48B4-BEE9-689AEA4CCD35}">
      <dgm:prSet/>
      <dgm:spPr/>
      <dgm:t>
        <a:bodyPr/>
        <a:lstStyle/>
        <a:p>
          <a:endParaRPr lang="fr-FR"/>
        </a:p>
      </dgm:t>
    </dgm:pt>
    <dgm:pt modelId="{C06786DB-7C96-4CB3-B78A-AA55A390F5F2}" type="sibTrans" cxnId="{CD603B76-99FD-48B4-BEE9-689AEA4CCD35}">
      <dgm:prSet/>
      <dgm:spPr/>
      <dgm:t>
        <a:bodyPr/>
        <a:lstStyle/>
        <a:p>
          <a:endParaRPr lang="fr-FR"/>
        </a:p>
      </dgm:t>
    </dgm:pt>
    <dgm:pt modelId="{7C0198AD-3890-47FF-B476-B3C5A89C1DF9}" type="pres">
      <dgm:prSet presAssocID="{DDBB1D9C-41E0-4BE0-8904-25AF08BCB00A}" presName="Name0" presStyleCnt="0">
        <dgm:presLayoutVars>
          <dgm:dir/>
          <dgm:animLvl val="lvl"/>
          <dgm:resizeHandles val="exact"/>
        </dgm:presLayoutVars>
      </dgm:prSet>
      <dgm:spPr/>
    </dgm:pt>
    <dgm:pt modelId="{31B89E07-B3A3-4421-B427-D1B717F34B9E}" type="pres">
      <dgm:prSet presAssocID="{B5634DED-B969-4160-A464-DCE4520B4217}" presName="parTxOnly" presStyleLbl="node1" presStyleIdx="0" presStyleCnt="4">
        <dgm:presLayoutVars>
          <dgm:chMax val="0"/>
          <dgm:chPref val="0"/>
          <dgm:bulletEnabled val="1"/>
        </dgm:presLayoutVars>
      </dgm:prSet>
      <dgm:spPr/>
    </dgm:pt>
    <dgm:pt modelId="{8F0BBACF-D0D0-4C83-B727-5B9CC6EFE720}" type="pres">
      <dgm:prSet presAssocID="{21FAB3B0-E38C-482F-BE91-DF9BC5D8D810}" presName="parTxOnlySpace" presStyleCnt="0"/>
      <dgm:spPr/>
    </dgm:pt>
    <dgm:pt modelId="{A42D62A4-6432-4F37-9E66-E61DBAC45755}" type="pres">
      <dgm:prSet presAssocID="{4703AE22-2C16-4F9E-919C-AFA1C9D99067}" presName="parTxOnly" presStyleLbl="node1" presStyleIdx="1" presStyleCnt="4">
        <dgm:presLayoutVars>
          <dgm:chMax val="0"/>
          <dgm:chPref val="0"/>
          <dgm:bulletEnabled val="1"/>
        </dgm:presLayoutVars>
      </dgm:prSet>
      <dgm:spPr/>
    </dgm:pt>
    <dgm:pt modelId="{62694290-F421-4D35-98A3-256B18A027EB}" type="pres">
      <dgm:prSet presAssocID="{DEAD54E8-3A31-4092-BBE6-0B721F450B8D}" presName="parTxOnlySpace" presStyleCnt="0"/>
      <dgm:spPr/>
    </dgm:pt>
    <dgm:pt modelId="{9FD2BACA-9B5C-4FD5-903A-1F1CA786841C}" type="pres">
      <dgm:prSet presAssocID="{E8941257-BD1D-40A3-BB9B-6EFE9E03E566}" presName="parTxOnly" presStyleLbl="node1" presStyleIdx="2" presStyleCnt="4">
        <dgm:presLayoutVars>
          <dgm:chMax val="0"/>
          <dgm:chPref val="0"/>
          <dgm:bulletEnabled val="1"/>
        </dgm:presLayoutVars>
      </dgm:prSet>
      <dgm:spPr/>
    </dgm:pt>
    <dgm:pt modelId="{6369BA17-1549-45D0-8C58-B8DFC9AF5C58}" type="pres">
      <dgm:prSet presAssocID="{54E8280C-06A9-40FC-96BE-B4FA6446E2BA}" presName="parTxOnlySpace" presStyleCnt="0"/>
      <dgm:spPr/>
    </dgm:pt>
    <dgm:pt modelId="{2D1D0D67-E639-4BD5-A33A-E515482C2FD8}" type="pres">
      <dgm:prSet presAssocID="{0D9041F6-2475-4208-9342-9D7190CBFF13}" presName="parTxOnly" presStyleLbl="node1" presStyleIdx="3" presStyleCnt="4">
        <dgm:presLayoutVars>
          <dgm:chMax val="0"/>
          <dgm:chPref val="0"/>
          <dgm:bulletEnabled val="1"/>
        </dgm:presLayoutVars>
      </dgm:prSet>
      <dgm:spPr/>
    </dgm:pt>
  </dgm:ptLst>
  <dgm:cxnLst>
    <dgm:cxn modelId="{16A2AC5C-F158-4659-88C5-767A60058855}" srcId="{DDBB1D9C-41E0-4BE0-8904-25AF08BCB00A}" destId="{4703AE22-2C16-4F9E-919C-AFA1C9D99067}" srcOrd="1" destOrd="0" parTransId="{B28ECEDD-B016-45E0-AC19-DF27F68B2B64}" sibTransId="{DEAD54E8-3A31-4092-BBE6-0B721F450B8D}"/>
    <dgm:cxn modelId="{A843DA60-721F-4834-8411-60DC0768E629}" type="presOf" srcId="{B5634DED-B969-4160-A464-DCE4520B4217}" destId="{31B89E07-B3A3-4421-B427-D1B717F34B9E}" srcOrd="0" destOrd="0" presId="urn:microsoft.com/office/officeart/2005/8/layout/chevron1"/>
    <dgm:cxn modelId="{E266094A-72F0-477D-8243-358928E859EC}" type="presOf" srcId="{DDBB1D9C-41E0-4BE0-8904-25AF08BCB00A}" destId="{7C0198AD-3890-47FF-B476-B3C5A89C1DF9}" srcOrd="0" destOrd="0" presId="urn:microsoft.com/office/officeart/2005/8/layout/chevron1"/>
    <dgm:cxn modelId="{A08AA56C-48C8-42F1-AC9E-ACFFDCEFA4EA}" type="presOf" srcId="{4703AE22-2C16-4F9E-919C-AFA1C9D99067}" destId="{A42D62A4-6432-4F37-9E66-E61DBAC45755}" srcOrd="0" destOrd="0" presId="urn:microsoft.com/office/officeart/2005/8/layout/chevron1"/>
    <dgm:cxn modelId="{9F67C153-01FE-47C1-8D9F-D176C8F9AABA}" srcId="{DDBB1D9C-41E0-4BE0-8904-25AF08BCB00A}" destId="{B5634DED-B969-4160-A464-DCE4520B4217}" srcOrd="0" destOrd="0" parTransId="{689FAC7F-6FF9-4FF4-8D0C-E9B0E8640EF4}" sibTransId="{21FAB3B0-E38C-482F-BE91-DF9BC5D8D810}"/>
    <dgm:cxn modelId="{CD603B76-99FD-48B4-BEE9-689AEA4CCD35}" srcId="{DDBB1D9C-41E0-4BE0-8904-25AF08BCB00A}" destId="{0D9041F6-2475-4208-9342-9D7190CBFF13}" srcOrd="3" destOrd="0" parTransId="{950FA2D1-260A-41EA-8CD8-3BABC5EF35EF}" sibTransId="{C06786DB-7C96-4CB3-B78A-AA55A390F5F2}"/>
    <dgm:cxn modelId="{FFD1A27E-763D-460A-87E7-ED37F056C17D}" type="presOf" srcId="{0D9041F6-2475-4208-9342-9D7190CBFF13}" destId="{2D1D0D67-E639-4BD5-A33A-E515482C2FD8}" srcOrd="0" destOrd="0" presId="urn:microsoft.com/office/officeart/2005/8/layout/chevron1"/>
    <dgm:cxn modelId="{B4D9AB7F-DFFB-4D76-80A2-C5D40123428D}" srcId="{DDBB1D9C-41E0-4BE0-8904-25AF08BCB00A}" destId="{E8941257-BD1D-40A3-BB9B-6EFE9E03E566}" srcOrd="2" destOrd="0" parTransId="{2FD47AB2-0993-427B-B4C9-19DD87690C2C}" sibTransId="{54E8280C-06A9-40FC-96BE-B4FA6446E2BA}"/>
    <dgm:cxn modelId="{DA04F391-0BD7-45CD-A732-5D2EF2D98C91}" type="presOf" srcId="{E8941257-BD1D-40A3-BB9B-6EFE9E03E566}" destId="{9FD2BACA-9B5C-4FD5-903A-1F1CA786841C}" srcOrd="0" destOrd="0" presId="urn:microsoft.com/office/officeart/2005/8/layout/chevron1"/>
    <dgm:cxn modelId="{C63D8260-ECE2-4017-BBE0-D0DAF5899C65}" type="presParOf" srcId="{7C0198AD-3890-47FF-B476-B3C5A89C1DF9}" destId="{31B89E07-B3A3-4421-B427-D1B717F34B9E}" srcOrd="0" destOrd="0" presId="urn:microsoft.com/office/officeart/2005/8/layout/chevron1"/>
    <dgm:cxn modelId="{961FB0F7-986D-477B-A61C-62481D603BDF}" type="presParOf" srcId="{7C0198AD-3890-47FF-B476-B3C5A89C1DF9}" destId="{8F0BBACF-D0D0-4C83-B727-5B9CC6EFE720}" srcOrd="1" destOrd="0" presId="urn:microsoft.com/office/officeart/2005/8/layout/chevron1"/>
    <dgm:cxn modelId="{C2DD5705-3805-43A1-A575-4989FDEBE2EF}" type="presParOf" srcId="{7C0198AD-3890-47FF-B476-B3C5A89C1DF9}" destId="{A42D62A4-6432-4F37-9E66-E61DBAC45755}" srcOrd="2" destOrd="0" presId="urn:microsoft.com/office/officeart/2005/8/layout/chevron1"/>
    <dgm:cxn modelId="{438F643A-6D05-42E8-944C-CF126909E327}" type="presParOf" srcId="{7C0198AD-3890-47FF-B476-B3C5A89C1DF9}" destId="{62694290-F421-4D35-98A3-256B18A027EB}" srcOrd="3" destOrd="0" presId="urn:microsoft.com/office/officeart/2005/8/layout/chevron1"/>
    <dgm:cxn modelId="{94983BCE-E4F6-4F5E-941F-C51800F0634D}" type="presParOf" srcId="{7C0198AD-3890-47FF-B476-B3C5A89C1DF9}" destId="{9FD2BACA-9B5C-4FD5-903A-1F1CA786841C}" srcOrd="4" destOrd="0" presId="urn:microsoft.com/office/officeart/2005/8/layout/chevron1"/>
    <dgm:cxn modelId="{D91831E5-7DFF-473E-95E3-DE6CF3DBFC04}" type="presParOf" srcId="{7C0198AD-3890-47FF-B476-B3C5A89C1DF9}" destId="{6369BA17-1549-45D0-8C58-B8DFC9AF5C58}" srcOrd="5" destOrd="0" presId="urn:microsoft.com/office/officeart/2005/8/layout/chevron1"/>
    <dgm:cxn modelId="{C1051053-2792-4CE6-81E9-60322B843E5A}" type="presParOf" srcId="{7C0198AD-3890-47FF-B476-B3C5A89C1DF9}" destId="{2D1D0D67-E639-4BD5-A33A-E515482C2FD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31E404-F925-4BF0-BE0D-4B20BE7AA734}" type="doc">
      <dgm:prSet loTypeId="urn:microsoft.com/office/officeart/2005/8/layout/process1" loCatId="process" qsTypeId="urn:microsoft.com/office/officeart/2005/8/quickstyle/simple1" qsCatId="simple" csTypeId="urn:microsoft.com/office/officeart/2005/8/colors/accent5_5" csCatId="accent5" phldr="1"/>
      <dgm:spPr/>
      <dgm:t>
        <a:bodyPr/>
        <a:lstStyle/>
        <a:p>
          <a:endParaRPr lang="fr-FR"/>
        </a:p>
      </dgm:t>
    </dgm:pt>
    <dgm:pt modelId="{46BF61A1-FBC6-4A9F-849D-AA221AA95D4B}">
      <dgm:prSet phldrT="[Texte]"/>
      <dgm:spPr/>
      <dgm:t>
        <a:bodyPr/>
        <a:lstStyle/>
        <a:p>
          <a:r>
            <a:rPr lang="fr-FR" dirty="0">
              <a:latin typeface="Calibri" panose="020F0502020204030204" pitchFamily="34" charset="0"/>
              <a:ea typeface="Calibri" panose="020F0502020204030204" pitchFamily="34" charset="0"/>
              <a:cs typeface="Calibri" panose="020F0502020204030204" pitchFamily="34" charset="0"/>
            </a:rPr>
            <a:t>Elections législatives anticipées</a:t>
          </a:r>
        </a:p>
      </dgm:t>
    </dgm:pt>
    <dgm:pt modelId="{431C07CB-D5CA-4EB9-9756-7E6EC92EA3B4}" type="parTrans" cxnId="{8D115658-D8D0-4CA5-A892-514BAC983FFD}">
      <dgm:prSet/>
      <dgm:spPr/>
      <dgm:t>
        <a:bodyPr/>
        <a:lstStyle/>
        <a:p>
          <a:endParaRPr lang="fr-FR"/>
        </a:p>
      </dgm:t>
    </dgm:pt>
    <dgm:pt modelId="{013A5F41-B539-4812-B590-8FDFAB48F6F6}" type="sibTrans" cxnId="{8D115658-D8D0-4CA5-A892-514BAC983FFD}">
      <dgm:prSet/>
      <dgm:spPr/>
      <dgm:t>
        <a:bodyPr/>
        <a:lstStyle/>
        <a:p>
          <a:endParaRPr lang="fr-FR"/>
        </a:p>
      </dgm:t>
    </dgm:pt>
    <dgm:pt modelId="{B09FA34C-A260-4870-A1D3-6E61773DD46D}">
      <dgm:prSet phldrT="[Texte]"/>
      <dgm:spPr/>
      <dgm:t>
        <a:bodyPr/>
        <a:lstStyle/>
        <a:p>
          <a:r>
            <a:rPr lang="fr-FR" dirty="0">
              <a:solidFill>
                <a:schemeClr val="bg1"/>
              </a:solidFill>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Décret</a:t>
          </a: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de jointure du 30 juin 2024</a:t>
          </a:r>
        </a:p>
      </dgm:t>
    </dgm:pt>
    <dgm:pt modelId="{58B337D1-D486-4EEF-BB5E-A0C20A4C0731}" type="parTrans" cxnId="{B16CBEDE-10AE-4BCE-ACB4-79EBD9153310}">
      <dgm:prSet/>
      <dgm:spPr/>
      <dgm:t>
        <a:bodyPr/>
        <a:lstStyle/>
        <a:p>
          <a:endParaRPr lang="fr-FR"/>
        </a:p>
      </dgm:t>
    </dgm:pt>
    <dgm:pt modelId="{44530AB7-60BC-44CB-8E09-1E6B9768D368}" type="sibTrans" cxnId="{B16CBEDE-10AE-4BCE-ACB4-79EBD9153310}">
      <dgm:prSet/>
      <dgm:spPr/>
      <dgm:t>
        <a:bodyPr/>
        <a:lstStyle/>
        <a:p>
          <a:endParaRPr lang="fr-FR"/>
        </a:p>
      </dgm:t>
    </dgm:pt>
    <dgm:pt modelId="{97884B67-3BF2-4E22-AD4D-317FB80157A7}">
      <dgm:prSet phldrT="[Texte]"/>
      <dgm:spPr/>
      <dgm:t>
        <a:bodyPr/>
        <a:lstStyle/>
        <a:p>
          <a:r>
            <a:rPr lang="fr-FR" dirty="0">
              <a:latin typeface="Calibri" panose="020F0502020204030204" pitchFamily="34" charset="0"/>
              <a:ea typeface="Calibri" panose="020F0502020204030204" pitchFamily="34" charset="0"/>
              <a:cs typeface="Calibri" panose="020F0502020204030204" pitchFamily="34" charset="0"/>
            </a:rPr>
            <a:t>Démission du Gouvernement le 16 juillet 2024</a:t>
          </a:r>
        </a:p>
      </dgm:t>
    </dgm:pt>
    <dgm:pt modelId="{A4E8C49E-8E4A-45DD-9B3B-9F38F810A07C}" type="parTrans" cxnId="{DE90F031-19CF-42C3-A4E4-75631647CEEF}">
      <dgm:prSet/>
      <dgm:spPr/>
      <dgm:t>
        <a:bodyPr/>
        <a:lstStyle/>
        <a:p>
          <a:endParaRPr lang="fr-FR"/>
        </a:p>
      </dgm:t>
    </dgm:pt>
    <dgm:pt modelId="{DD13271A-04C1-4DDF-915E-EFDD0F03E591}" type="sibTrans" cxnId="{DE90F031-19CF-42C3-A4E4-75631647CEEF}">
      <dgm:prSet/>
      <dgm:spPr/>
      <dgm:t>
        <a:bodyPr/>
        <a:lstStyle/>
        <a:p>
          <a:endParaRPr lang="fr-FR"/>
        </a:p>
      </dgm:t>
    </dgm:pt>
    <dgm:pt modelId="{5FC1B80E-56FD-4AF5-80EC-518DDD040AD5}">
      <dgm:prSet/>
      <dgm:spPr/>
      <dgm:t>
        <a:bodyPr/>
        <a:lstStyle/>
        <a:p>
          <a:r>
            <a:rPr lang="fr-FR"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rPr>
            <a:t>Décret</a:t>
          </a:r>
          <a:r>
            <a:rPr lang="fr-FR" dirty="0">
              <a:latin typeface="Calibri" panose="020F0502020204030204" pitchFamily="34" charset="0"/>
              <a:ea typeface="Calibri" panose="020F0502020204030204" pitchFamily="34" charset="0"/>
              <a:cs typeface="Calibri" panose="020F0502020204030204" pitchFamily="34" charset="0"/>
            </a:rPr>
            <a:t> du 30 juillet 2024</a:t>
          </a:r>
        </a:p>
      </dgm:t>
    </dgm:pt>
    <dgm:pt modelId="{509E2FF4-634F-428A-BE39-FEAC112037DB}" type="parTrans" cxnId="{97D9CCFF-0FF0-410A-9437-869877B30D95}">
      <dgm:prSet/>
      <dgm:spPr/>
      <dgm:t>
        <a:bodyPr/>
        <a:lstStyle/>
        <a:p>
          <a:endParaRPr lang="fr-FR"/>
        </a:p>
      </dgm:t>
    </dgm:pt>
    <dgm:pt modelId="{8DA1BCB7-D769-4693-A9EE-7411F071EEEA}" type="sibTrans" cxnId="{97D9CCFF-0FF0-410A-9437-869877B30D95}">
      <dgm:prSet/>
      <dgm:spPr/>
      <dgm:t>
        <a:bodyPr/>
        <a:lstStyle/>
        <a:p>
          <a:endParaRPr lang="fr-FR"/>
        </a:p>
      </dgm:t>
    </dgm:pt>
    <dgm:pt modelId="{606E90ED-6279-4CA4-A4E5-3C004F04858D}" type="pres">
      <dgm:prSet presAssocID="{4E31E404-F925-4BF0-BE0D-4B20BE7AA734}" presName="Name0" presStyleCnt="0">
        <dgm:presLayoutVars>
          <dgm:dir/>
          <dgm:resizeHandles val="exact"/>
        </dgm:presLayoutVars>
      </dgm:prSet>
      <dgm:spPr/>
    </dgm:pt>
    <dgm:pt modelId="{E30423C9-32A0-4111-9DB5-5E77BD206798}" type="pres">
      <dgm:prSet presAssocID="{46BF61A1-FBC6-4A9F-849D-AA221AA95D4B}" presName="node" presStyleLbl="node1" presStyleIdx="0" presStyleCnt="4" custLinFactY="-23574" custLinFactNeighborX="18831" custLinFactNeighborY="-100000">
        <dgm:presLayoutVars>
          <dgm:bulletEnabled val="1"/>
        </dgm:presLayoutVars>
      </dgm:prSet>
      <dgm:spPr/>
    </dgm:pt>
    <dgm:pt modelId="{5825C8F8-FD23-4517-9A5E-5CBF5ADEEA70}" type="pres">
      <dgm:prSet presAssocID="{013A5F41-B539-4812-B590-8FDFAB48F6F6}" presName="sibTrans" presStyleLbl="sibTrans2D1" presStyleIdx="0" presStyleCnt="3" custLinFactNeighborX="7548" custLinFactNeighborY="4616"/>
      <dgm:spPr/>
    </dgm:pt>
    <dgm:pt modelId="{4CE77AA1-2268-4CD3-B634-A2D51CE3E131}" type="pres">
      <dgm:prSet presAssocID="{013A5F41-B539-4812-B590-8FDFAB48F6F6}" presName="connectorText" presStyleLbl="sibTrans2D1" presStyleIdx="0" presStyleCnt="3"/>
      <dgm:spPr/>
    </dgm:pt>
    <dgm:pt modelId="{903A94E7-8FF7-4E7E-99E8-AE4A436087BC}" type="pres">
      <dgm:prSet presAssocID="{B09FA34C-A260-4870-A1D3-6E61773DD46D}" presName="node" presStyleLbl="node1" presStyleIdx="1" presStyleCnt="4" custLinFactY="-20546" custLinFactNeighborX="-18395" custLinFactNeighborY="-100000">
        <dgm:presLayoutVars>
          <dgm:bulletEnabled val="1"/>
        </dgm:presLayoutVars>
      </dgm:prSet>
      <dgm:spPr/>
    </dgm:pt>
    <dgm:pt modelId="{36713EA9-4716-4BBD-B0E4-0953245317BC}" type="pres">
      <dgm:prSet presAssocID="{44530AB7-60BC-44CB-8E09-1E6B9768D368}" presName="sibTrans" presStyleLbl="sibTrans2D1" presStyleIdx="1" presStyleCnt="3"/>
      <dgm:spPr/>
    </dgm:pt>
    <dgm:pt modelId="{56DF4D82-AD5C-47A6-858B-DF3D0ACCF85C}" type="pres">
      <dgm:prSet presAssocID="{44530AB7-60BC-44CB-8E09-1E6B9768D368}" presName="connectorText" presStyleLbl="sibTrans2D1" presStyleIdx="1" presStyleCnt="3"/>
      <dgm:spPr/>
    </dgm:pt>
    <dgm:pt modelId="{76A0A329-B1DD-4EA7-8098-3C0CA0783DD3}" type="pres">
      <dgm:prSet presAssocID="{97884B67-3BF2-4E22-AD4D-317FB80157A7}" presName="node" presStyleLbl="node1" presStyleIdx="2" presStyleCnt="4" custLinFactY="-20077" custLinFactNeighborX="-3015" custLinFactNeighborY="-100000">
        <dgm:presLayoutVars>
          <dgm:bulletEnabled val="1"/>
        </dgm:presLayoutVars>
      </dgm:prSet>
      <dgm:spPr/>
    </dgm:pt>
    <dgm:pt modelId="{1A913098-BA6C-4F77-9C12-1D08B43F288B}" type="pres">
      <dgm:prSet presAssocID="{DD13271A-04C1-4DDF-915E-EFDD0F03E591}" presName="sibTrans" presStyleLbl="sibTrans2D1" presStyleIdx="2" presStyleCnt="3"/>
      <dgm:spPr/>
    </dgm:pt>
    <dgm:pt modelId="{02C5C038-D72B-4083-82BB-B17616D83FC7}" type="pres">
      <dgm:prSet presAssocID="{DD13271A-04C1-4DDF-915E-EFDD0F03E591}" presName="connectorText" presStyleLbl="sibTrans2D1" presStyleIdx="2" presStyleCnt="3"/>
      <dgm:spPr/>
    </dgm:pt>
    <dgm:pt modelId="{5CC2BF23-E426-4C65-AF78-45D2B07F5548}" type="pres">
      <dgm:prSet presAssocID="{5FC1B80E-56FD-4AF5-80EC-518DDD040AD5}" presName="node" presStyleLbl="node1" presStyleIdx="3" presStyleCnt="4" custScaleY="90235" custLinFactY="-19982" custLinFactNeighborX="-17764" custLinFactNeighborY="-100000">
        <dgm:presLayoutVars>
          <dgm:bulletEnabled val="1"/>
        </dgm:presLayoutVars>
      </dgm:prSet>
      <dgm:spPr/>
    </dgm:pt>
  </dgm:ptLst>
  <dgm:cxnLst>
    <dgm:cxn modelId="{C6396C0D-CB87-4693-81E9-32E79EFDB0B3}" type="presOf" srcId="{DD13271A-04C1-4DDF-915E-EFDD0F03E591}" destId="{1A913098-BA6C-4F77-9C12-1D08B43F288B}" srcOrd="0" destOrd="0" presId="urn:microsoft.com/office/officeart/2005/8/layout/process1"/>
    <dgm:cxn modelId="{DE90F031-19CF-42C3-A4E4-75631647CEEF}" srcId="{4E31E404-F925-4BF0-BE0D-4B20BE7AA734}" destId="{97884B67-3BF2-4E22-AD4D-317FB80157A7}" srcOrd="2" destOrd="0" parTransId="{A4E8C49E-8E4A-45DD-9B3B-9F38F810A07C}" sibTransId="{DD13271A-04C1-4DDF-915E-EFDD0F03E591}"/>
    <dgm:cxn modelId="{8E48A444-DCB0-4ACE-A0E6-6C9741F7FD03}" type="presOf" srcId="{4E31E404-F925-4BF0-BE0D-4B20BE7AA734}" destId="{606E90ED-6279-4CA4-A4E5-3C004F04858D}" srcOrd="0" destOrd="0" presId="urn:microsoft.com/office/officeart/2005/8/layout/process1"/>
    <dgm:cxn modelId="{458B5A6E-6433-4932-8077-6EF40D915A77}" type="presOf" srcId="{5FC1B80E-56FD-4AF5-80EC-518DDD040AD5}" destId="{5CC2BF23-E426-4C65-AF78-45D2B07F5548}" srcOrd="0" destOrd="0" presId="urn:microsoft.com/office/officeart/2005/8/layout/process1"/>
    <dgm:cxn modelId="{8D115658-D8D0-4CA5-A892-514BAC983FFD}" srcId="{4E31E404-F925-4BF0-BE0D-4B20BE7AA734}" destId="{46BF61A1-FBC6-4A9F-849D-AA221AA95D4B}" srcOrd="0" destOrd="0" parTransId="{431C07CB-D5CA-4EB9-9756-7E6EC92EA3B4}" sibTransId="{013A5F41-B539-4812-B590-8FDFAB48F6F6}"/>
    <dgm:cxn modelId="{CFD11D92-6F56-44F7-B43F-68C54DA548F3}" type="presOf" srcId="{B09FA34C-A260-4870-A1D3-6E61773DD46D}" destId="{903A94E7-8FF7-4E7E-99E8-AE4A436087BC}" srcOrd="0" destOrd="0" presId="urn:microsoft.com/office/officeart/2005/8/layout/process1"/>
    <dgm:cxn modelId="{6051C2A5-81CC-4073-B3E9-D8C49A63A598}" type="presOf" srcId="{46BF61A1-FBC6-4A9F-849D-AA221AA95D4B}" destId="{E30423C9-32A0-4111-9DB5-5E77BD206798}" srcOrd="0" destOrd="0" presId="urn:microsoft.com/office/officeart/2005/8/layout/process1"/>
    <dgm:cxn modelId="{B16CBEDE-10AE-4BCE-ACB4-79EBD9153310}" srcId="{4E31E404-F925-4BF0-BE0D-4B20BE7AA734}" destId="{B09FA34C-A260-4870-A1D3-6E61773DD46D}" srcOrd="1" destOrd="0" parTransId="{58B337D1-D486-4EEF-BB5E-A0C20A4C0731}" sibTransId="{44530AB7-60BC-44CB-8E09-1E6B9768D368}"/>
    <dgm:cxn modelId="{84C3FAE3-6027-4265-AABF-0E4E30BCDBB7}" type="presOf" srcId="{97884B67-3BF2-4E22-AD4D-317FB80157A7}" destId="{76A0A329-B1DD-4EA7-8098-3C0CA0783DD3}" srcOrd="0" destOrd="0" presId="urn:microsoft.com/office/officeart/2005/8/layout/process1"/>
    <dgm:cxn modelId="{8F4B5AE9-C5A1-46DD-906F-86FFAAAEC3DD}" type="presOf" srcId="{013A5F41-B539-4812-B590-8FDFAB48F6F6}" destId="{4CE77AA1-2268-4CD3-B634-A2D51CE3E131}" srcOrd="1" destOrd="0" presId="urn:microsoft.com/office/officeart/2005/8/layout/process1"/>
    <dgm:cxn modelId="{9327B5E9-570A-4D13-AAD9-6C83BFC0B675}" type="presOf" srcId="{44530AB7-60BC-44CB-8E09-1E6B9768D368}" destId="{36713EA9-4716-4BBD-B0E4-0953245317BC}" srcOrd="0" destOrd="0" presId="urn:microsoft.com/office/officeart/2005/8/layout/process1"/>
    <dgm:cxn modelId="{7327A6F3-C336-4493-90F1-748EBFF35D9E}" type="presOf" srcId="{44530AB7-60BC-44CB-8E09-1E6B9768D368}" destId="{56DF4D82-AD5C-47A6-858B-DF3D0ACCF85C}" srcOrd="1" destOrd="0" presId="urn:microsoft.com/office/officeart/2005/8/layout/process1"/>
    <dgm:cxn modelId="{5B8466F9-D63E-44C5-8C97-147D6B7F25B4}" type="presOf" srcId="{013A5F41-B539-4812-B590-8FDFAB48F6F6}" destId="{5825C8F8-FD23-4517-9A5E-5CBF5ADEEA70}" srcOrd="0" destOrd="0" presId="urn:microsoft.com/office/officeart/2005/8/layout/process1"/>
    <dgm:cxn modelId="{85320BFD-893C-4E99-9B9D-81D0D840CFF5}" type="presOf" srcId="{DD13271A-04C1-4DDF-915E-EFDD0F03E591}" destId="{02C5C038-D72B-4083-82BB-B17616D83FC7}" srcOrd="1" destOrd="0" presId="urn:microsoft.com/office/officeart/2005/8/layout/process1"/>
    <dgm:cxn modelId="{97D9CCFF-0FF0-410A-9437-869877B30D95}" srcId="{4E31E404-F925-4BF0-BE0D-4B20BE7AA734}" destId="{5FC1B80E-56FD-4AF5-80EC-518DDD040AD5}" srcOrd="3" destOrd="0" parTransId="{509E2FF4-634F-428A-BE39-FEAC112037DB}" sibTransId="{8DA1BCB7-D769-4693-A9EE-7411F071EEEA}"/>
    <dgm:cxn modelId="{8DC13E6C-FC3F-4EDE-BFAE-2424FC0235C0}" type="presParOf" srcId="{606E90ED-6279-4CA4-A4E5-3C004F04858D}" destId="{E30423C9-32A0-4111-9DB5-5E77BD206798}" srcOrd="0" destOrd="0" presId="urn:microsoft.com/office/officeart/2005/8/layout/process1"/>
    <dgm:cxn modelId="{779FF08D-A766-4FA9-B685-3EB0A25DA711}" type="presParOf" srcId="{606E90ED-6279-4CA4-A4E5-3C004F04858D}" destId="{5825C8F8-FD23-4517-9A5E-5CBF5ADEEA70}" srcOrd="1" destOrd="0" presId="urn:microsoft.com/office/officeart/2005/8/layout/process1"/>
    <dgm:cxn modelId="{8F311E7E-9F71-4D23-ADED-16818D60A94A}" type="presParOf" srcId="{5825C8F8-FD23-4517-9A5E-5CBF5ADEEA70}" destId="{4CE77AA1-2268-4CD3-B634-A2D51CE3E131}" srcOrd="0" destOrd="0" presId="urn:microsoft.com/office/officeart/2005/8/layout/process1"/>
    <dgm:cxn modelId="{06F9228D-621A-4E3E-9161-8945D192C6CA}" type="presParOf" srcId="{606E90ED-6279-4CA4-A4E5-3C004F04858D}" destId="{903A94E7-8FF7-4E7E-99E8-AE4A436087BC}" srcOrd="2" destOrd="0" presId="urn:microsoft.com/office/officeart/2005/8/layout/process1"/>
    <dgm:cxn modelId="{C832BB49-E09B-417C-9EDA-9AB267A14195}" type="presParOf" srcId="{606E90ED-6279-4CA4-A4E5-3C004F04858D}" destId="{36713EA9-4716-4BBD-B0E4-0953245317BC}" srcOrd="3" destOrd="0" presId="urn:microsoft.com/office/officeart/2005/8/layout/process1"/>
    <dgm:cxn modelId="{63630CCA-9FC3-41FB-8A43-964A144AFD75}" type="presParOf" srcId="{36713EA9-4716-4BBD-B0E4-0953245317BC}" destId="{56DF4D82-AD5C-47A6-858B-DF3D0ACCF85C}" srcOrd="0" destOrd="0" presId="urn:microsoft.com/office/officeart/2005/8/layout/process1"/>
    <dgm:cxn modelId="{78F0BBE4-F902-4A60-91FF-9B15440EACD3}" type="presParOf" srcId="{606E90ED-6279-4CA4-A4E5-3C004F04858D}" destId="{76A0A329-B1DD-4EA7-8098-3C0CA0783DD3}" srcOrd="4" destOrd="0" presId="urn:microsoft.com/office/officeart/2005/8/layout/process1"/>
    <dgm:cxn modelId="{80882072-16C4-44D3-997B-848B81CDE6E7}" type="presParOf" srcId="{606E90ED-6279-4CA4-A4E5-3C004F04858D}" destId="{1A913098-BA6C-4F77-9C12-1D08B43F288B}" srcOrd="5" destOrd="0" presId="urn:microsoft.com/office/officeart/2005/8/layout/process1"/>
    <dgm:cxn modelId="{143E3211-2D89-4D0F-99E3-EC592AAA0B33}" type="presParOf" srcId="{1A913098-BA6C-4F77-9C12-1D08B43F288B}" destId="{02C5C038-D72B-4083-82BB-B17616D83FC7}" srcOrd="0" destOrd="0" presId="urn:microsoft.com/office/officeart/2005/8/layout/process1"/>
    <dgm:cxn modelId="{F2854936-633F-47CD-8968-173F70CA00AB}" type="presParOf" srcId="{606E90ED-6279-4CA4-A4E5-3C004F04858D}" destId="{5CC2BF23-E426-4C65-AF78-45D2B07F554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26D58E97-ED4C-41C1-A24A-47FC4B3575F6}"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fr-FR"/>
        </a:p>
      </dgm:t>
    </dgm:pt>
    <dgm:pt modelId="{2AB78DEB-1087-48A6-B177-901D581939FB}">
      <dgm:prSet phldrT="[Texte]" custT="1"/>
      <dgm:spPr/>
      <dgm:t>
        <a:bodyPr/>
        <a:lstStyle/>
        <a:p>
          <a:r>
            <a:rPr lang="fr-FR" sz="1800" dirty="0">
              <a:latin typeface="WORK SANS LIGHT ROMAN" pitchFamily="2" charset="0"/>
            </a:rPr>
            <a:t>Contribution dite « spéciale »</a:t>
          </a:r>
        </a:p>
        <a:p>
          <a:r>
            <a:rPr lang="fr-FR" sz="1600" i="1" dirty="0">
              <a:latin typeface="WORK SANS LIGHT ROMAN" pitchFamily="2" charset="0"/>
            </a:rPr>
            <a:t>Anc. art. L.8253-1 CT</a:t>
          </a:r>
        </a:p>
      </dgm:t>
    </dgm:pt>
    <dgm:pt modelId="{27853900-AE52-4AC3-BE18-415A1BF1E8B2}" type="parTrans" cxnId="{1711DB27-97C3-41D7-B77E-F910D5EB2AC7}">
      <dgm:prSet/>
      <dgm:spPr/>
      <dgm:t>
        <a:bodyPr/>
        <a:lstStyle/>
        <a:p>
          <a:endParaRPr lang="fr-FR"/>
        </a:p>
      </dgm:t>
    </dgm:pt>
    <dgm:pt modelId="{92BD39DD-8E5F-494D-88DD-4CCDE5272451}" type="sibTrans" cxnId="{1711DB27-97C3-41D7-B77E-F910D5EB2AC7}">
      <dgm:prSet/>
      <dgm:spPr/>
      <dgm:t>
        <a:bodyPr/>
        <a:lstStyle/>
        <a:p>
          <a:endParaRPr lang="fr-FR"/>
        </a:p>
      </dgm:t>
    </dgm:pt>
    <dgm:pt modelId="{C8ECDA6F-D279-403B-B2A6-BE61CA093B60}">
      <dgm:prSet phldrT="[Texte]" custT="1"/>
      <dgm:spPr/>
      <dgm:t>
        <a:bodyPr/>
        <a:lstStyle/>
        <a:p>
          <a:r>
            <a:rPr lang="fr-FR" sz="1800" dirty="0">
              <a:latin typeface="WORK SANS LIGHT ROMAN" pitchFamily="2" charset="0"/>
            </a:rPr>
            <a:t>Contribution forfaitaire représentative des frais de réacheminement</a:t>
          </a:r>
        </a:p>
        <a:p>
          <a:r>
            <a:rPr lang="fr-FR" sz="1600" i="1" dirty="0">
              <a:latin typeface="WORK SANS LIGHT ROMAN" pitchFamily="2" charset="0"/>
            </a:rPr>
            <a:t>Anc. art. L.8253-1 CT</a:t>
          </a:r>
        </a:p>
      </dgm:t>
    </dgm:pt>
    <dgm:pt modelId="{C05299C3-E8FC-4CD5-91F2-A6DE5BCB10D9}" type="parTrans" cxnId="{16BE9574-3549-4AC6-BC32-DE0A98FC5BAF}">
      <dgm:prSet/>
      <dgm:spPr/>
      <dgm:t>
        <a:bodyPr/>
        <a:lstStyle/>
        <a:p>
          <a:endParaRPr lang="fr-FR"/>
        </a:p>
      </dgm:t>
    </dgm:pt>
    <dgm:pt modelId="{15AE2A07-A002-4A15-B323-76FCA81DE98E}" type="sibTrans" cxnId="{16BE9574-3549-4AC6-BC32-DE0A98FC5BAF}">
      <dgm:prSet/>
      <dgm:spPr/>
      <dgm:t>
        <a:bodyPr/>
        <a:lstStyle/>
        <a:p>
          <a:endParaRPr lang="fr-FR"/>
        </a:p>
      </dgm:t>
    </dgm:pt>
    <dgm:pt modelId="{4BF339AF-345F-4C79-A383-3C46C237CF6F}" type="pres">
      <dgm:prSet presAssocID="{26D58E97-ED4C-41C1-A24A-47FC4B3575F6}" presName="diagram" presStyleCnt="0">
        <dgm:presLayoutVars>
          <dgm:dir/>
          <dgm:resizeHandles val="exact"/>
        </dgm:presLayoutVars>
      </dgm:prSet>
      <dgm:spPr/>
    </dgm:pt>
    <dgm:pt modelId="{CF961C07-DB1D-4398-B73B-B42465F0ADAE}" type="pres">
      <dgm:prSet presAssocID="{2AB78DEB-1087-48A6-B177-901D581939FB}" presName="node" presStyleLbl="node1" presStyleIdx="0" presStyleCnt="2" custLinFactNeighborX="1155" custLinFactNeighborY="-2923">
        <dgm:presLayoutVars>
          <dgm:bulletEnabled val="1"/>
        </dgm:presLayoutVars>
      </dgm:prSet>
      <dgm:spPr/>
    </dgm:pt>
    <dgm:pt modelId="{CA2AB9EC-0996-4235-B4D3-DB00600031A4}" type="pres">
      <dgm:prSet presAssocID="{92BD39DD-8E5F-494D-88DD-4CCDE5272451}" presName="sibTrans" presStyleCnt="0"/>
      <dgm:spPr/>
    </dgm:pt>
    <dgm:pt modelId="{CDA0005D-5F7B-40B6-9B00-4305205AECF4}" type="pres">
      <dgm:prSet presAssocID="{C8ECDA6F-D279-403B-B2A6-BE61CA093B60}" presName="node" presStyleLbl="node1" presStyleIdx="1" presStyleCnt="2">
        <dgm:presLayoutVars>
          <dgm:bulletEnabled val="1"/>
        </dgm:presLayoutVars>
      </dgm:prSet>
      <dgm:spPr/>
    </dgm:pt>
  </dgm:ptLst>
  <dgm:cxnLst>
    <dgm:cxn modelId="{A101C307-D825-47D8-8B96-0C4AEC8FB036}" type="presOf" srcId="{2AB78DEB-1087-48A6-B177-901D581939FB}" destId="{CF961C07-DB1D-4398-B73B-B42465F0ADAE}" srcOrd="0" destOrd="0" presId="urn:microsoft.com/office/officeart/2005/8/layout/default"/>
    <dgm:cxn modelId="{1711DB27-97C3-41D7-B77E-F910D5EB2AC7}" srcId="{26D58E97-ED4C-41C1-A24A-47FC4B3575F6}" destId="{2AB78DEB-1087-48A6-B177-901D581939FB}" srcOrd="0" destOrd="0" parTransId="{27853900-AE52-4AC3-BE18-415A1BF1E8B2}" sibTransId="{92BD39DD-8E5F-494D-88DD-4CCDE5272451}"/>
    <dgm:cxn modelId="{9A319262-B732-4836-8078-F9FE7FB0AEE6}" type="presOf" srcId="{C8ECDA6F-D279-403B-B2A6-BE61CA093B60}" destId="{CDA0005D-5F7B-40B6-9B00-4305205AECF4}" srcOrd="0" destOrd="0" presId="urn:microsoft.com/office/officeart/2005/8/layout/default"/>
    <dgm:cxn modelId="{16BE9574-3549-4AC6-BC32-DE0A98FC5BAF}" srcId="{26D58E97-ED4C-41C1-A24A-47FC4B3575F6}" destId="{C8ECDA6F-D279-403B-B2A6-BE61CA093B60}" srcOrd="1" destOrd="0" parTransId="{C05299C3-E8FC-4CD5-91F2-A6DE5BCB10D9}" sibTransId="{15AE2A07-A002-4A15-B323-76FCA81DE98E}"/>
    <dgm:cxn modelId="{FA437C87-2246-49A4-9256-EA843B3AE749}" type="presOf" srcId="{26D58E97-ED4C-41C1-A24A-47FC4B3575F6}" destId="{4BF339AF-345F-4C79-A383-3C46C237CF6F}" srcOrd="0" destOrd="0" presId="urn:microsoft.com/office/officeart/2005/8/layout/default"/>
    <dgm:cxn modelId="{470D19A7-4DEF-4688-97DF-1C9FBBE9C18C}" type="presParOf" srcId="{4BF339AF-345F-4C79-A383-3C46C237CF6F}" destId="{CF961C07-DB1D-4398-B73B-B42465F0ADAE}" srcOrd="0" destOrd="0" presId="urn:microsoft.com/office/officeart/2005/8/layout/default"/>
    <dgm:cxn modelId="{DE6B1382-AE9B-4C87-B42E-23506D796697}" type="presParOf" srcId="{4BF339AF-345F-4C79-A383-3C46C237CF6F}" destId="{CA2AB9EC-0996-4235-B4D3-DB00600031A4}" srcOrd="1" destOrd="0" presId="urn:microsoft.com/office/officeart/2005/8/layout/default"/>
    <dgm:cxn modelId="{A8A800A5-1442-4869-A5FC-8E75AE5B04D6}" type="presParOf" srcId="{4BF339AF-345F-4C79-A383-3C46C237CF6F}" destId="{CDA0005D-5F7B-40B6-9B00-4305205AECF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0EDBCE-E8D4-49D6-8836-8C5D956ABCA1}"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fr-FR"/>
        </a:p>
      </dgm:t>
    </dgm:pt>
    <dgm:pt modelId="{A506448D-038F-4AC5-B1B6-3BED88653151}">
      <dgm:prSet phldrT="[Texte]" custT="1"/>
      <dgm:spPr/>
      <dgm:t>
        <a:bodyPr/>
        <a:lstStyle/>
        <a:p>
          <a:r>
            <a:rPr lang="fr-FR" sz="1800" dirty="0">
              <a:latin typeface="WORK SANS LIGHT ROMAN" pitchFamily="2" charset="0"/>
            </a:rPr>
            <a:t>Plafond</a:t>
          </a:r>
        </a:p>
      </dgm:t>
    </dgm:pt>
    <dgm:pt modelId="{FFB27404-EC1E-4BD8-B2C1-6DC170C97DEE}" type="parTrans" cxnId="{DE1A4A5D-14D8-4213-90EC-57DD43850FF7}">
      <dgm:prSet/>
      <dgm:spPr/>
      <dgm:t>
        <a:bodyPr/>
        <a:lstStyle/>
        <a:p>
          <a:endParaRPr lang="fr-FR"/>
        </a:p>
      </dgm:t>
    </dgm:pt>
    <dgm:pt modelId="{3418597F-03F6-495B-9D1B-D3EFAE8A2D25}" type="sibTrans" cxnId="{DE1A4A5D-14D8-4213-90EC-57DD43850FF7}">
      <dgm:prSet/>
      <dgm:spPr/>
      <dgm:t>
        <a:bodyPr/>
        <a:lstStyle/>
        <a:p>
          <a:endParaRPr lang="fr-FR"/>
        </a:p>
      </dgm:t>
    </dgm:pt>
    <dgm:pt modelId="{7D091F95-78DA-4E00-95F4-5E2C72D3B65D}">
      <dgm:prSet phldrT="[Texte]" custT="1"/>
      <dgm:spPr/>
      <dgm:t>
        <a:bodyPr/>
        <a:lstStyle/>
        <a:p>
          <a:pPr algn="ctr">
            <a:buClrTx/>
            <a:buSzTx/>
            <a:buFont typeface="Wingdings" panose="05000000000000000000" pitchFamily="2" charset="2"/>
            <a:buNone/>
          </a:pPr>
          <a:r>
            <a:rPr lang="fr-FR" sz="2000" kern="1200">
              <a:latin typeface="WORK SANS LIGHT ROMAN" pitchFamily="2" charset="0"/>
            </a:rPr>
            <a:t>	</a:t>
          </a:r>
          <a:r>
            <a:rPr lang="fr-FR" sz="1600" b="1" kern="1200">
              <a:latin typeface="WORK SANS LIGHT ROMAN" pitchFamily="2" charset="0"/>
              <a:ea typeface="+mn-ea"/>
              <a:cs typeface="+mn-cs"/>
            </a:rPr>
            <a:t>5000 fois </a:t>
          </a:r>
          <a:r>
            <a:rPr lang="fr-FR" sz="1600" kern="1200">
              <a:latin typeface="WORK SANS LIGHT ROMAN" pitchFamily="2" charset="0"/>
              <a:ea typeface="+mn-ea"/>
              <a:cs typeface="+mn-cs"/>
            </a:rPr>
            <a:t>le taux horaire du minimum garanti par le Code du travail à la date de constatation de l’infraction</a:t>
          </a:r>
          <a:endParaRPr lang="fr-FR" sz="1600" kern="1200" dirty="0">
            <a:latin typeface="WORK SANS LIGHT ROMAN" pitchFamily="2" charset="0"/>
            <a:ea typeface="+mn-ea"/>
            <a:cs typeface="+mn-cs"/>
          </a:endParaRPr>
        </a:p>
      </dgm:t>
    </dgm:pt>
    <dgm:pt modelId="{476313D0-0DDF-44E3-8F91-C93C07975140}" type="parTrans" cxnId="{EDDC2FD1-EBE6-4104-8001-29E42CB33A5B}">
      <dgm:prSet/>
      <dgm:spPr/>
      <dgm:t>
        <a:bodyPr/>
        <a:lstStyle/>
        <a:p>
          <a:endParaRPr lang="fr-FR"/>
        </a:p>
      </dgm:t>
    </dgm:pt>
    <dgm:pt modelId="{DF31BF9A-39B3-4AB7-A469-A5FE671B9EBA}" type="sibTrans" cxnId="{EDDC2FD1-EBE6-4104-8001-29E42CB33A5B}">
      <dgm:prSet/>
      <dgm:spPr/>
      <dgm:t>
        <a:bodyPr/>
        <a:lstStyle/>
        <a:p>
          <a:endParaRPr lang="fr-FR"/>
        </a:p>
      </dgm:t>
    </dgm:pt>
    <dgm:pt modelId="{A255E069-3E6A-4AE3-8718-FA77B7731E8B}">
      <dgm:prSet phldrT="[Texte]" custT="1"/>
      <dgm:spPr/>
      <dgm:t>
        <a:bodyPr/>
        <a:lstStyle/>
        <a:p>
          <a:r>
            <a:rPr lang="fr-FR" sz="1800" dirty="0">
              <a:latin typeface="WORK SANS LIGHT ROMAN" pitchFamily="2" charset="0"/>
            </a:rPr>
            <a:t>Augmentation du plafond</a:t>
          </a:r>
        </a:p>
      </dgm:t>
    </dgm:pt>
    <dgm:pt modelId="{86FCAAD6-7102-406E-8482-5B49799B5391}" type="parTrans" cxnId="{D8ADE7B1-A2BD-4FD6-A420-7A3E50BA8E31}">
      <dgm:prSet/>
      <dgm:spPr/>
      <dgm:t>
        <a:bodyPr/>
        <a:lstStyle/>
        <a:p>
          <a:endParaRPr lang="fr-FR"/>
        </a:p>
      </dgm:t>
    </dgm:pt>
    <dgm:pt modelId="{D60343E5-15EB-4B58-A0D8-2C656D944025}" type="sibTrans" cxnId="{D8ADE7B1-A2BD-4FD6-A420-7A3E50BA8E31}">
      <dgm:prSet/>
      <dgm:spPr/>
      <dgm:t>
        <a:bodyPr/>
        <a:lstStyle/>
        <a:p>
          <a:endParaRPr lang="fr-FR"/>
        </a:p>
      </dgm:t>
    </dgm:pt>
    <dgm:pt modelId="{C7FF8893-3571-44B4-8785-025436E878D8}">
      <dgm:prSet phldrT="[Texte]" custT="1"/>
      <dgm:spPr/>
      <dgm:t>
        <a:bodyPr/>
        <a:lstStyle/>
        <a:p>
          <a:pPr marL="114300" indent="-114300" algn="ctr">
            <a:buFont typeface="Wingdings" panose="05000000000000000000" pitchFamily="2" charset="2"/>
            <a:buNone/>
          </a:pPr>
          <a:r>
            <a:rPr lang="fr-FR" sz="1600" b="1">
              <a:latin typeface="WORK SANS LIGHT ROMAN" pitchFamily="2" charset="0"/>
            </a:rPr>
            <a:t>Triplement </a:t>
          </a:r>
          <a:r>
            <a:rPr lang="fr-FR" sz="1600">
              <a:latin typeface="WORK SANS LIGHT ROMAN" pitchFamily="2" charset="0"/>
            </a:rPr>
            <a:t>du plafond en cas de réitération</a:t>
          </a:r>
          <a:endParaRPr lang="fr-FR" sz="1600" dirty="0"/>
        </a:p>
      </dgm:t>
    </dgm:pt>
    <dgm:pt modelId="{3FFFE402-816C-4E0B-BEC8-C9BC8DCB275A}" type="parTrans" cxnId="{86C49488-17B2-4668-B73A-F1C3D90F218D}">
      <dgm:prSet/>
      <dgm:spPr/>
      <dgm:t>
        <a:bodyPr/>
        <a:lstStyle/>
        <a:p>
          <a:endParaRPr lang="fr-FR"/>
        </a:p>
      </dgm:t>
    </dgm:pt>
    <dgm:pt modelId="{5CC56BCD-362E-4025-B9FE-387B39CF21E4}" type="sibTrans" cxnId="{86C49488-17B2-4668-B73A-F1C3D90F218D}">
      <dgm:prSet/>
      <dgm:spPr/>
      <dgm:t>
        <a:bodyPr/>
        <a:lstStyle/>
        <a:p>
          <a:endParaRPr lang="fr-FR"/>
        </a:p>
      </dgm:t>
    </dgm:pt>
    <dgm:pt modelId="{FB90F623-908F-4D86-8137-C88813416291}">
      <dgm:prSet phldrT="[Texte]" custT="1"/>
      <dgm:spPr/>
      <dgm:t>
        <a:bodyPr/>
        <a:lstStyle/>
        <a:p>
          <a:r>
            <a:rPr lang="fr-FR" sz="1800" dirty="0">
              <a:latin typeface="WORK SANS LIGHT ROMAN" pitchFamily="2" charset="0"/>
            </a:rPr>
            <a:t>Réduction du plafond</a:t>
          </a:r>
        </a:p>
      </dgm:t>
    </dgm:pt>
    <dgm:pt modelId="{6D85E802-CE27-4555-ABDD-2A739A30BC91}" type="parTrans" cxnId="{8C87F39A-D679-4DA8-82AC-8588C64A1A49}">
      <dgm:prSet/>
      <dgm:spPr/>
      <dgm:t>
        <a:bodyPr/>
        <a:lstStyle/>
        <a:p>
          <a:endParaRPr lang="fr-FR"/>
        </a:p>
      </dgm:t>
    </dgm:pt>
    <dgm:pt modelId="{E2DE161B-B619-45F6-8B37-846950089E8A}" type="sibTrans" cxnId="{8C87F39A-D679-4DA8-82AC-8588C64A1A49}">
      <dgm:prSet/>
      <dgm:spPr/>
      <dgm:t>
        <a:bodyPr/>
        <a:lstStyle/>
        <a:p>
          <a:endParaRPr lang="fr-FR"/>
        </a:p>
      </dgm:t>
    </dgm:pt>
    <dgm:pt modelId="{57C5EFC4-2408-4641-B47A-3628F53319D4}">
      <dgm:prSet phldrT="[Texte]" custT="1"/>
      <dgm:spPr/>
      <dgm:t>
        <a:bodyPr/>
        <a:lstStyle/>
        <a:p>
          <a:pPr marL="114300" lvl="1" indent="-114300" algn="ctr" defTabSz="622300">
            <a:lnSpc>
              <a:spcPct val="90000"/>
            </a:lnSpc>
            <a:spcBef>
              <a:spcPct val="0"/>
            </a:spcBef>
            <a:spcAft>
              <a:spcPct val="15000"/>
            </a:spcAft>
            <a:buFont typeface="Wingdings" panose="05000000000000000000" pitchFamily="2" charset="2"/>
            <a:buNone/>
          </a:pPr>
          <a:r>
            <a:rPr lang="fr-FR" sz="1600" b="1" kern="1200">
              <a:latin typeface="WORK SANS LIGHT ROMAN" pitchFamily="2" charset="0"/>
              <a:ea typeface="+mn-ea"/>
              <a:cs typeface="+mn-cs"/>
            </a:rPr>
            <a:t>Minoration du plafond à 2000 fois </a:t>
          </a:r>
          <a:r>
            <a:rPr lang="fr-FR" sz="1600" kern="1200">
              <a:latin typeface="WORK SANS LIGHT ROMAN" pitchFamily="2" charset="0"/>
              <a:ea typeface="+mn-ea"/>
              <a:cs typeface="+mn-cs"/>
            </a:rPr>
            <a:t>le taux horaire du minimum garanti</a:t>
          </a:r>
          <a:endParaRPr lang="fr-FR" sz="1600" kern="1200" dirty="0">
            <a:latin typeface="WORK SANS LIGHT ROMAN" pitchFamily="2" charset="0"/>
            <a:ea typeface="+mn-ea"/>
            <a:cs typeface="+mn-cs"/>
          </a:endParaRPr>
        </a:p>
      </dgm:t>
    </dgm:pt>
    <dgm:pt modelId="{9F4808E2-7A5B-4209-8AEC-65FEE9843097}" type="sibTrans" cxnId="{62B46C4D-5B6E-4528-BF51-C0C8C2C51585}">
      <dgm:prSet/>
      <dgm:spPr/>
      <dgm:t>
        <a:bodyPr/>
        <a:lstStyle/>
        <a:p>
          <a:endParaRPr lang="fr-FR"/>
        </a:p>
      </dgm:t>
    </dgm:pt>
    <dgm:pt modelId="{3525EC83-5412-4D6B-BFBC-79952B1EA33B}" type="parTrans" cxnId="{62B46C4D-5B6E-4528-BF51-C0C8C2C51585}">
      <dgm:prSet/>
      <dgm:spPr/>
      <dgm:t>
        <a:bodyPr/>
        <a:lstStyle/>
        <a:p>
          <a:endParaRPr lang="fr-FR"/>
        </a:p>
      </dgm:t>
    </dgm:pt>
    <dgm:pt modelId="{132653E8-B193-43A4-B614-C56F495FD306}">
      <dgm:prSet phldrT="[Texte]" custT="1"/>
      <dgm:spPr/>
      <dgm:t>
        <a:bodyPr/>
        <a:lstStyle/>
        <a:p>
          <a:pPr marL="0" indent="0" algn="ctr">
            <a:buFont typeface="Wingdings" panose="05000000000000000000" pitchFamily="2" charset="2"/>
            <a:buNone/>
          </a:pPr>
          <a:r>
            <a:rPr lang="fr-FR" sz="1600">
              <a:latin typeface="WORK SANS LIGHT ROMAN" pitchFamily="2" charset="0"/>
            </a:rPr>
            <a:t>Comme par le passé, la réitération est caractérisée lorsque l’auteur de l’infraction a fait l’objet de l’amende administrative dans les cinq ans précédant la constatation de l’infraction (art. R. 8253-2 C. trav.)</a:t>
          </a:r>
          <a:endParaRPr lang="fr-FR" sz="1600" dirty="0"/>
        </a:p>
      </dgm:t>
    </dgm:pt>
    <dgm:pt modelId="{19317AF8-815C-4C7F-8E83-EC97A220C390}" type="parTrans" cxnId="{AC4A7EA3-8DCB-4845-8905-30924CCD0BEE}">
      <dgm:prSet/>
      <dgm:spPr/>
      <dgm:t>
        <a:bodyPr/>
        <a:lstStyle/>
        <a:p>
          <a:endParaRPr lang="fr-FR"/>
        </a:p>
      </dgm:t>
    </dgm:pt>
    <dgm:pt modelId="{A6A6B091-EF70-485D-84C9-2C298E1A8C5C}" type="sibTrans" cxnId="{AC4A7EA3-8DCB-4845-8905-30924CCD0BEE}">
      <dgm:prSet/>
      <dgm:spPr/>
      <dgm:t>
        <a:bodyPr/>
        <a:lstStyle/>
        <a:p>
          <a:endParaRPr lang="fr-FR"/>
        </a:p>
      </dgm:t>
    </dgm:pt>
    <dgm:pt modelId="{59BD5B2E-C417-4A60-AF8B-7999BD1D1BEB}">
      <dgm:prSet phldrT="[Texte]" custT="1"/>
      <dgm:spPr/>
      <dgm:t>
        <a:bodyPr/>
        <a:lstStyle/>
        <a:p>
          <a:pPr algn="ctr">
            <a:buClrTx/>
            <a:buSzTx/>
            <a:buFont typeface="Wingdings" panose="05000000000000000000" pitchFamily="2" charset="2"/>
            <a:buNone/>
          </a:pPr>
          <a:r>
            <a:rPr lang="fr-FR" sz="1600" i="1" kern="1200">
              <a:latin typeface="WORK SANS LIGHT ROMAN" pitchFamily="2" charset="0"/>
              <a:ea typeface="+mn-ea"/>
              <a:cs typeface="+mn-cs"/>
            </a:rPr>
            <a:t>(soit 20 750 euros depuis le 1er janvier 2024)</a:t>
          </a:r>
          <a:endParaRPr lang="fr-FR" sz="1600" i="1" kern="1200" dirty="0">
            <a:latin typeface="WORK SANS LIGHT ROMAN" pitchFamily="2" charset="0"/>
            <a:ea typeface="+mn-ea"/>
            <a:cs typeface="+mn-cs"/>
          </a:endParaRPr>
        </a:p>
      </dgm:t>
    </dgm:pt>
    <dgm:pt modelId="{BBB0D2C3-2BB3-4B73-B56D-724A95EC4CC8}" type="parTrans" cxnId="{3BF13931-0AD5-4DFF-9C04-55B3F6BD5091}">
      <dgm:prSet/>
      <dgm:spPr/>
      <dgm:t>
        <a:bodyPr/>
        <a:lstStyle/>
        <a:p>
          <a:endParaRPr lang="fr-FR"/>
        </a:p>
      </dgm:t>
    </dgm:pt>
    <dgm:pt modelId="{2F2E40F7-8569-430E-8842-EE6BEDD460DA}" type="sibTrans" cxnId="{3BF13931-0AD5-4DFF-9C04-55B3F6BD5091}">
      <dgm:prSet/>
      <dgm:spPr/>
      <dgm:t>
        <a:bodyPr/>
        <a:lstStyle/>
        <a:p>
          <a:endParaRPr lang="fr-FR"/>
        </a:p>
      </dgm:t>
    </dgm:pt>
    <dgm:pt modelId="{40F596B7-4B7F-41E8-9757-175529BA4ED3}">
      <dgm:prSet phldrT="[Texte]" custT="1"/>
      <dgm:spPr/>
      <dgm:t>
        <a:bodyPr/>
        <a:lstStyle/>
        <a:p>
          <a:pPr algn="ctr">
            <a:buClrTx/>
            <a:buSzTx/>
            <a:buFont typeface="Wingdings" panose="05000000000000000000" pitchFamily="2" charset="2"/>
            <a:buNone/>
          </a:pPr>
          <a:r>
            <a:rPr lang="fr-FR" sz="1600" kern="1200">
              <a:latin typeface="WORK SANS LIGHT ROMAN" pitchFamily="2" charset="0"/>
              <a:ea typeface="+mn-ea"/>
              <a:cs typeface="+mn-cs"/>
            </a:rPr>
            <a:t>par travailleur étranger concerné</a:t>
          </a:r>
          <a:endParaRPr lang="fr-FR" sz="1600" kern="1200" dirty="0">
            <a:latin typeface="WORK SANS LIGHT ROMAN" pitchFamily="2" charset="0"/>
            <a:ea typeface="+mn-ea"/>
            <a:cs typeface="+mn-cs"/>
          </a:endParaRPr>
        </a:p>
      </dgm:t>
    </dgm:pt>
    <dgm:pt modelId="{56A0619B-5FB5-4A58-9954-FFA605E19BC8}" type="parTrans" cxnId="{D504ED5B-F6A4-4F48-848B-BDB0973CB4DF}">
      <dgm:prSet/>
      <dgm:spPr/>
      <dgm:t>
        <a:bodyPr/>
        <a:lstStyle/>
        <a:p>
          <a:endParaRPr lang="fr-FR"/>
        </a:p>
      </dgm:t>
    </dgm:pt>
    <dgm:pt modelId="{C43A4152-7B5D-43B2-A4C7-6C35EE495CAD}" type="sibTrans" cxnId="{D504ED5B-F6A4-4F48-848B-BDB0973CB4DF}">
      <dgm:prSet/>
      <dgm:spPr/>
      <dgm:t>
        <a:bodyPr/>
        <a:lstStyle/>
        <a:p>
          <a:endParaRPr lang="fr-FR"/>
        </a:p>
      </dgm:t>
    </dgm:pt>
    <dgm:pt modelId="{DB5AF586-5A7F-485A-8D18-319FA3D97782}">
      <dgm:prSet phldrT="[Texte]" custT="1"/>
      <dgm:spPr/>
      <dgm:t>
        <a:bodyPr/>
        <a:lstStyle/>
        <a:p>
          <a:pPr marL="114300" indent="-114300" algn="ctr">
            <a:buFont typeface="Wingdings" panose="05000000000000000000" pitchFamily="2" charset="2"/>
            <a:buNone/>
          </a:pPr>
          <a:r>
            <a:rPr lang="fr-FR" sz="1600" i="1">
              <a:latin typeface="WORK SANS LIGHT ROMAN" pitchFamily="2" charset="0"/>
            </a:rPr>
            <a:t> (soit 62 250 euros depuis le 1</a:t>
          </a:r>
          <a:r>
            <a:rPr lang="fr-FR" sz="1600" i="1" baseline="30000">
              <a:latin typeface="WORK SANS LIGHT ROMAN" pitchFamily="2" charset="0"/>
            </a:rPr>
            <a:t>er</a:t>
          </a:r>
          <a:r>
            <a:rPr lang="fr-FR" sz="1600" i="1">
              <a:latin typeface="WORK SANS LIGHT ROMAN" pitchFamily="2" charset="0"/>
            </a:rPr>
            <a:t> janvier 2024)</a:t>
          </a:r>
          <a:endParaRPr lang="fr-FR" sz="1600" i="1" dirty="0"/>
        </a:p>
      </dgm:t>
    </dgm:pt>
    <dgm:pt modelId="{CD3DA9AF-3108-4CAB-883E-5E86488557B6}" type="parTrans" cxnId="{A344AD95-3DC4-4F1A-A4DA-CD3F674C4A86}">
      <dgm:prSet/>
      <dgm:spPr/>
      <dgm:t>
        <a:bodyPr/>
        <a:lstStyle/>
        <a:p>
          <a:endParaRPr lang="fr-FR"/>
        </a:p>
      </dgm:t>
    </dgm:pt>
    <dgm:pt modelId="{44E160B2-6513-4CDA-8A18-BBA2CF46578D}" type="sibTrans" cxnId="{A344AD95-3DC4-4F1A-A4DA-CD3F674C4A86}">
      <dgm:prSet/>
      <dgm:spPr/>
      <dgm:t>
        <a:bodyPr/>
        <a:lstStyle/>
        <a:p>
          <a:endParaRPr lang="fr-FR"/>
        </a:p>
      </dgm:t>
    </dgm:pt>
    <dgm:pt modelId="{40E0F530-A124-4E72-8175-ADF12445AD64}">
      <dgm:prSet phldrT="[Texte]" custT="1"/>
      <dgm:spPr/>
      <dgm:t>
        <a:bodyPr/>
        <a:lstStyle/>
        <a:p>
          <a:pPr marL="114300" lvl="1" indent="-114300" algn="ctr" defTabSz="622300">
            <a:lnSpc>
              <a:spcPct val="90000"/>
            </a:lnSpc>
            <a:spcBef>
              <a:spcPct val="0"/>
            </a:spcBef>
            <a:spcAft>
              <a:spcPct val="15000"/>
            </a:spcAft>
            <a:buFont typeface="Wingdings" panose="05000000000000000000" pitchFamily="2" charset="2"/>
            <a:buNone/>
          </a:pPr>
          <a:r>
            <a:rPr lang="fr-FR" sz="1600" i="1" kern="1200">
              <a:latin typeface="WORK SANS LIGHT ROMAN" pitchFamily="2" charset="0"/>
              <a:ea typeface="+mn-ea"/>
              <a:cs typeface="+mn-cs"/>
            </a:rPr>
            <a:t>(8300 € depuis le 1</a:t>
          </a:r>
          <a:r>
            <a:rPr lang="fr-FR" sz="1600" i="1" kern="1200" baseline="30000">
              <a:latin typeface="WORK SANS LIGHT ROMAN" pitchFamily="2" charset="0"/>
              <a:ea typeface="+mn-ea"/>
              <a:cs typeface="+mn-cs"/>
            </a:rPr>
            <a:t>er</a:t>
          </a:r>
          <a:r>
            <a:rPr lang="fr-FR" sz="1600" i="1" kern="1200">
              <a:latin typeface="WORK SANS LIGHT ROMAN" pitchFamily="2" charset="0"/>
              <a:ea typeface="+mn-ea"/>
              <a:cs typeface="+mn-cs"/>
            </a:rPr>
            <a:t> janvier 2024)</a:t>
          </a:r>
          <a:endParaRPr lang="fr-FR" sz="1600" i="1" kern="1200" dirty="0">
            <a:latin typeface="WORK SANS LIGHT ROMAN" pitchFamily="2" charset="0"/>
            <a:ea typeface="+mn-ea"/>
            <a:cs typeface="+mn-cs"/>
          </a:endParaRPr>
        </a:p>
      </dgm:t>
    </dgm:pt>
    <dgm:pt modelId="{16A029EA-6F87-4774-ADEB-B849F6F21B59}" type="parTrans" cxnId="{49F229C3-8817-4AC0-82C0-1329E63D6CE8}">
      <dgm:prSet/>
      <dgm:spPr/>
      <dgm:t>
        <a:bodyPr/>
        <a:lstStyle/>
        <a:p>
          <a:endParaRPr lang="fr-FR"/>
        </a:p>
      </dgm:t>
    </dgm:pt>
    <dgm:pt modelId="{869F701C-C249-48E7-9CB8-419AF42CE087}" type="sibTrans" cxnId="{49F229C3-8817-4AC0-82C0-1329E63D6CE8}">
      <dgm:prSet/>
      <dgm:spPr/>
      <dgm:t>
        <a:bodyPr/>
        <a:lstStyle/>
        <a:p>
          <a:endParaRPr lang="fr-FR"/>
        </a:p>
      </dgm:t>
    </dgm:pt>
    <dgm:pt modelId="{89C87AD2-C4FB-4CDA-A08A-58DA2E4651E3}">
      <dgm:prSet phldrT="[Texte]" custT="1"/>
      <dgm:spPr/>
      <dgm:t>
        <a:bodyPr/>
        <a:lstStyle/>
        <a:p>
          <a:pPr marL="114300" lvl="1" indent="-114300" algn="ctr" defTabSz="622300">
            <a:lnSpc>
              <a:spcPct val="90000"/>
            </a:lnSpc>
            <a:spcBef>
              <a:spcPct val="0"/>
            </a:spcBef>
            <a:spcAft>
              <a:spcPct val="15000"/>
            </a:spcAft>
            <a:buFont typeface="Wingdings" panose="05000000000000000000" pitchFamily="2" charset="2"/>
            <a:buNone/>
          </a:pPr>
          <a:r>
            <a:rPr lang="fr-FR" sz="1600" kern="1200" dirty="0">
              <a:latin typeface="WORK SANS LIGHT ROMAN" pitchFamily="2" charset="0"/>
              <a:ea typeface="+mn-ea"/>
              <a:cs typeface="+mn-cs"/>
            </a:rPr>
            <a:t>en cas de paiement spontané par l’employeur des salariés et indemnités dus au salarié étranger dans un délai de 30 jours à compter de la constatation de l’infraction</a:t>
          </a:r>
        </a:p>
      </dgm:t>
    </dgm:pt>
    <dgm:pt modelId="{20682C54-3F5B-493C-851B-59639D203CA9}" type="parTrans" cxnId="{9965C573-50CB-45CB-8A05-567124958F53}">
      <dgm:prSet/>
      <dgm:spPr/>
      <dgm:t>
        <a:bodyPr/>
        <a:lstStyle/>
        <a:p>
          <a:endParaRPr lang="fr-FR"/>
        </a:p>
      </dgm:t>
    </dgm:pt>
    <dgm:pt modelId="{58C1CDB6-1718-4619-B27F-2748A0158344}" type="sibTrans" cxnId="{9965C573-50CB-45CB-8A05-567124958F53}">
      <dgm:prSet/>
      <dgm:spPr/>
      <dgm:t>
        <a:bodyPr/>
        <a:lstStyle/>
        <a:p>
          <a:endParaRPr lang="fr-FR"/>
        </a:p>
      </dgm:t>
    </dgm:pt>
    <dgm:pt modelId="{0962CD46-084E-4C79-8085-41F7E1C3E09A}">
      <dgm:prSet phldrT="[Texte]" custT="1"/>
      <dgm:spPr/>
      <dgm:t>
        <a:bodyPr/>
        <a:lstStyle/>
        <a:p>
          <a:pPr marL="0" indent="0" algn="ctr">
            <a:buFont typeface="Wingdings" panose="05000000000000000000" pitchFamily="2" charset="2"/>
            <a:buNone/>
          </a:pPr>
          <a:endParaRPr lang="fr-FR" sz="1600" dirty="0">
            <a:solidFill>
              <a:schemeClr val="tx1"/>
            </a:solidFill>
          </a:endParaRPr>
        </a:p>
      </dgm:t>
    </dgm:pt>
    <dgm:pt modelId="{7D2CE4DF-9FDD-4A00-91B3-873C6347ECF7}" type="parTrans" cxnId="{5D8A5761-260F-4058-ABC4-A41C3C2246EE}">
      <dgm:prSet/>
      <dgm:spPr/>
      <dgm:t>
        <a:bodyPr/>
        <a:lstStyle/>
        <a:p>
          <a:endParaRPr lang="fr-FR"/>
        </a:p>
      </dgm:t>
    </dgm:pt>
    <dgm:pt modelId="{FFD7FBA8-F0C2-4115-879D-9177A2CEAA48}" type="sibTrans" cxnId="{5D8A5761-260F-4058-ABC4-A41C3C2246EE}">
      <dgm:prSet/>
      <dgm:spPr/>
      <dgm:t>
        <a:bodyPr/>
        <a:lstStyle/>
        <a:p>
          <a:endParaRPr lang="fr-FR"/>
        </a:p>
      </dgm:t>
    </dgm:pt>
    <dgm:pt modelId="{72B7166E-0590-4E56-8A3C-B43DB9D3B02F}" type="pres">
      <dgm:prSet presAssocID="{E50EDBCE-E8D4-49D6-8836-8C5D956ABCA1}" presName="Name0" presStyleCnt="0">
        <dgm:presLayoutVars>
          <dgm:dir/>
          <dgm:animLvl val="lvl"/>
          <dgm:resizeHandles val="exact"/>
        </dgm:presLayoutVars>
      </dgm:prSet>
      <dgm:spPr/>
    </dgm:pt>
    <dgm:pt modelId="{5016DA2F-5A9A-4DEB-81F3-4FE4269E23E2}" type="pres">
      <dgm:prSet presAssocID="{A506448D-038F-4AC5-B1B6-3BED88653151}" presName="linNode" presStyleCnt="0"/>
      <dgm:spPr/>
    </dgm:pt>
    <dgm:pt modelId="{AC07DC8F-4320-4B90-BD58-E75D828194C7}" type="pres">
      <dgm:prSet presAssocID="{A506448D-038F-4AC5-B1B6-3BED88653151}" presName="parentText" presStyleLbl="node1" presStyleIdx="0" presStyleCnt="3" custScaleX="79564">
        <dgm:presLayoutVars>
          <dgm:chMax val="1"/>
          <dgm:bulletEnabled val="1"/>
        </dgm:presLayoutVars>
      </dgm:prSet>
      <dgm:spPr/>
    </dgm:pt>
    <dgm:pt modelId="{F387A8E2-972E-4363-A971-39898AA9540E}" type="pres">
      <dgm:prSet presAssocID="{A506448D-038F-4AC5-B1B6-3BED88653151}" presName="descendantText" presStyleLbl="alignAccFollowNode1" presStyleIdx="0" presStyleCnt="3" custScaleX="144338" custScaleY="120832">
        <dgm:presLayoutVars>
          <dgm:bulletEnabled val="1"/>
        </dgm:presLayoutVars>
      </dgm:prSet>
      <dgm:spPr/>
    </dgm:pt>
    <dgm:pt modelId="{C374CCCD-01EF-4E67-8326-1CEB3E599936}" type="pres">
      <dgm:prSet presAssocID="{3418597F-03F6-495B-9D1B-D3EFAE8A2D25}" presName="sp" presStyleCnt="0"/>
      <dgm:spPr/>
    </dgm:pt>
    <dgm:pt modelId="{841BADDB-1A15-44CE-8DD7-0C21B32FD42A}" type="pres">
      <dgm:prSet presAssocID="{A255E069-3E6A-4AE3-8718-FA77B7731E8B}" presName="linNode" presStyleCnt="0"/>
      <dgm:spPr/>
    </dgm:pt>
    <dgm:pt modelId="{8C696781-4334-4A6D-9647-D0A917882817}" type="pres">
      <dgm:prSet presAssocID="{A255E069-3E6A-4AE3-8718-FA77B7731E8B}" presName="parentText" presStyleLbl="node1" presStyleIdx="1" presStyleCnt="3" custScaleX="87212" custScaleY="103394">
        <dgm:presLayoutVars>
          <dgm:chMax val="1"/>
          <dgm:bulletEnabled val="1"/>
        </dgm:presLayoutVars>
      </dgm:prSet>
      <dgm:spPr/>
    </dgm:pt>
    <dgm:pt modelId="{99265A1B-BE57-4AD7-A9C2-0DA9949C24E6}" type="pres">
      <dgm:prSet presAssocID="{A255E069-3E6A-4AE3-8718-FA77B7731E8B}" presName="descendantText" presStyleLbl="alignAccFollowNode1" presStyleIdx="1" presStyleCnt="3" custScaleX="152832" custScaleY="116084">
        <dgm:presLayoutVars>
          <dgm:bulletEnabled val="1"/>
        </dgm:presLayoutVars>
      </dgm:prSet>
      <dgm:spPr/>
    </dgm:pt>
    <dgm:pt modelId="{75F9B8D0-4022-44C0-851A-A722877970EF}" type="pres">
      <dgm:prSet presAssocID="{D60343E5-15EB-4B58-A0D8-2C656D944025}" presName="sp" presStyleCnt="0"/>
      <dgm:spPr/>
    </dgm:pt>
    <dgm:pt modelId="{F7420ACF-DA0F-4AAF-8999-F7F95EBF3E83}" type="pres">
      <dgm:prSet presAssocID="{FB90F623-908F-4D86-8137-C88813416291}" presName="linNode" presStyleCnt="0"/>
      <dgm:spPr/>
    </dgm:pt>
    <dgm:pt modelId="{61F63DC3-DA8C-4D10-86DB-BDE8A8421239}" type="pres">
      <dgm:prSet presAssocID="{FB90F623-908F-4D86-8137-C88813416291}" presName="parentText" presStyleLbl="node1" presStyleIdx="2" presStyleCnt="3" custScaleX="113567" custScaleY="126541">
        <dgm:presLayoutVars>
          <dgm:chMax val="1"/>
          <dgm:bulletEnabled val="1"/>
        </dgm:presLayoutVars>
      </dgm:prSet>
      <dgm:spPr/>
    </dgm:pt>
    <dgm:pt modelId="{8B6FA415-C8D3-490D-80C1-F975FA9C0E47}" type="pres">
      <dgm:prSet presAssocID="{FB90F623-908F-4D86-8137-C88813416291}" presName="descendantText" presStyleLbl="alignAccFollowNode1" presStyleIdx="2" presStyleCnt="3" custScaleX="195702" custScaleY="146298">
        <dgm:presLayoutVars>
          <dgm:bulletEnabled val="1"/>
        </dgm:presLayoutVars>
      </dgm:prSet>
      <dgm:spPr/>
    </dgm:pt>
  </dgm:ptLst>
  <dgm:cxnLst>
    <dgm:cxn modelId="{DC465407-E22C-4007-A63E-06719709CA20}" type="presOf" srcId="{FB90F623-908F-4D86-8137-C88813416291}" destId="{61F63DC3-DA8C-4D10-86DB-BDE8A8421239}" srcOrd="0" destOrd="0" presId="urn:microsoft.com/office/officeart/2005/8/layout/vList5"/>
    <dgm:cxn modelId="{30A07C0C-52F2-4FF0-B11F-CE89183C1191}" type="presOf" srcId="{89C87AD2-C4FB-4CDA-A08A-58DA2E4651E3}" destId="{8B6FA415-C8D3-490D-80C1-F975FA9C0E47}" srcOrd="0" destOrd="2" presId="urn:microsoft.com/office/officeart/2005/8/layout/vList5"/>
    <dgm:cxn modelId="{D8203D1A-2495-4BE9-AEE5-7FA4176D32D0}" type="presOf" srcId="{59BD5B2E-C417-4A60-AF8B-7999BD1D1BEB}" destId="{F387A8E2-972E-4363-A971-39898AA9540E}" srcOrd="0" destOrd="1" presId="urn:microsoft.com/office/officeart/2005/8/layout/vList5"/>
    <dgm:cxn modelId="{3BF13931-0AD5-4DFF-9C04-55B3F6BD5091}" srcId="{A506448D-038F-4AC5-B1B6-3BED88653151}" destId="{59BD5B2E-C417-4A60-AF8B-7999BD1D1BEB}" srcOrd="1" destOrd="0" parTransId="{BBB0D2C3-2BB3-4B73-B56D-724A95EC4CC8}" sibTransId="{2F2E40F7-8569-430E-8842-EE6BEDD460DA}"/>
    <dgm:cxn modelId="{30826231-C8EA-4E18-B6EB-94B55F41D60C}" type="presOf" srcId="{40E0F530-A124-4E72-8175-ADF12445AD64}" destId="{8B6FA415-C8D3-490D-80C1-F975FA9C0E47}" srcOrd="0" destOrd="1" presId="urn:microsoft.com/office/officeart/2005/8/layout/vList5"/>
    <dgm:cxn modelId="{8A54FF37-9A59-43EC-B830-4D1289C4C845}" type="presOf" srcId="{A255E069-3E6A-4AE3-8718-FA77B7731E8B}" destId="{8C696781-4334-4A6D-9647-D0A917882817}" srcOrd="0" destOrd="0" presId="urn:microsoft.com/office/officeart/2005/8/layout/vList5"/>
    <dgm:cxn modelId="{A3D4173A-3A47-43C7-B688-EB8E56E4CCED}" type="presOf" srcId="{E50EDBCE-E8D4-49D6-8836-8C5D956ABCA1}" destId="{72B7166E-0590-4E56-8A3C-B43DB9D3B02F}" srcOrd="0" destOrd="0" presId="urn:microsoft.com/office/officeart/2005/8/layout/vList5"/>
    <dgm:cxn modelId="{D504ED5B-F6A4-4F48-848B-BDB0973CB4DF}" srcId="{A506448D-038F-4AC5-B1B6-3BED88653151}" destId="{40F596B7-4B7F-41E8-9757-175529BA4ED3}" srcOrd="2" destOrd="0" parTransId="{56A0619B-5FB5-4A58-9954-FFA605E19BC8}" sibTransId="{C43A4152-7B5D-43B2-A4C7-6C35EE495CAD}"/>
    <dgm:cxn modelId="{DE1A4A5D-14D8-4213-90EC-57DD43850FF7}" srcId="{E50EDBCE-E8D4-49D6-8836-8C5D956ABCA1}" destId="{A506448D-038F-4AC5-B1B6-3BED88653151}" srcOrd="0" destOrd="0" parTransId="{FFB27404-EC1E-4BD8-B2C1-6DC170C97DEE}" sibTransId="{3418597F-03F6-495B-9D1B-D3EFAE8A2D25}"/>
    <dgm:cxn modelId="{5D8A5761-260F-4058-ABC4-A41C3C2246EE}" srcId="{A255E069-3E6A-4AE3-8718-FA77B7731E8B}" destId="{0962CD46-084E-4C79-8085-41F7E1C3E09A}" srcOrd="2" destOrd="0" parTransId="{7D2CE4DF-9FDD-4A00-91B3-873C6347ECF7}" sibTransId="{FFD7FBA8-F0C2-4115-879D-9177A2CEAA48}"/>
    <dgm:cxn modelId="{62B46C4D-5B6E-4528-BF51-C0C8C2C51585}" srcId="{FB90F623-908F-4D86-8137-C88813416291}" destId="{57C5EFC4-2408-4641-B47A-3628F53319D4}" srcOrd="0" destOrd="0" parTransId="{3525EC83-5412-4D6B-BFBC-79952B1EA33B}" sibTransId="{9F4808E2-7A5B-4209-8AEC-65FEE9843097}"/>
    <dgm:cxn modelId="{9C6EDC70-54E8-48B0-8EBE-F3E061BB5203}" type="presOf" srcId="{DB5AF586-5A7F-485A-8D18-319FA3D97782}" destId="{99265A1B-BE57-4AD7-A9C2-0DA9949C24E6}" srcOrd="0" destOrd="1" presId="urn:microsoft.com/office/officeart/2005/8/layout/vList5"/>
    <dgm:cxn modelId="{9965C573-50CB-45CB-8A05-567124958F53}" srcId="{FB90F623-908F-4D86-8137-C88813416291}" destId="{89C87AD2-C4FB-4CDA-A08A-58DA2E4651E3}" srcOrd="2" destOrd="0" parTransId="{20682C54-3F5B-493C-851B-59639D203CA9}" sibTransId="{58C1CDB6-1718-4619-B27F-2748A0158344}"/>
    <dgm:cxn modelId="{86C49488-17B2-4668-B73A-F1C3D90F218D}" srcId="{A255E069-3E6A-4AE3-8718-FA77B7731E8B}" destId="{C7FF8893-3571-44B4-8785-025436E878D8}" srcOrd="0" destOrd="0" parTransId="{3FFFE402-816C-4E0B-BEC8-C9BC8DCB275A}" sibTransId="{5CC56BCD-362E-4025-B9FE-387B39CF21E4}"/>
    <dgm:cxn modelId="{950F9C91-3071-473B-A2D4-C1B0809F4C6E}" type="presOf" srcId="{57C5EFC4-2408-4641-B47A-3628F53319D4}" destId="{8B6FA415-C8D3-490D-80C1-F975FA9C0E47}" srcOrd="0" destOrd="0" presId="urn:microsoft.com/office/officeart/2005/8/layout/vList5"/>
    <dgm:cxn modelId="{A344AD95-3DC4-4F1A-A4DA-CD3F674C4A86}" srcId="{A255E069-3E6A-4AE3-8718-FA77B7731E8B}" destId="{DB5AF586-5A7F-485A-8D18-319FA3D97782}" srcOrd="1" destOrd="0" parTransId="{CD3DA9AF-3108-4CAB-883E-5E86488557B6}" sibTransId="{44E160B2-6513-4CDA-8A18-BBA2CF46578D}"/>
    <dgm:cxn modelId="{8C87F39A-D679-4DA8-82AC-8588C64A1A49}" srcId="{E50EDBCE-E8D4-49D6-8836-8C5D956ABCA1}" destId="{FB90F623-908F-4D86-8137-C88813416291}" srcOrd="2" destOrd="0" parTransId="{6D85E802-CE27-4555-ABDD-2A739A30BC91}" sibTransId="{E2DE161B-B619-45F6-8B37-846950089E8A}"/>
    <dgm:cxn modelId="{AC4A7EA3-8DCB-4845-8905-30924CCD0BEE}" srcId="{A255E069-3E6A-4AE3-8718-FA77B7731E8B}" destId="{132653E8-B193-43A4-B614-C56F495FD306}" srcOrd="3" destOrd="0" parTransId="{19317AF8-815C-4C7F-8E83-EC97A220C390}" sibTransId="{A6A6B091-EF70-485D-84C9-2C298E1A8C5C}"/>
    <dgm:cxn modelId="{D8ADE7B1-A2BD-4FD6-A420-7A3E50BA8E31}" srcId="{E50EDBCE-E8D4-49D6-8836-8C5D956ABCA1}" destId="{A255E069-3E6A-4AE3-8718-FA77B7731E8B}" srcOrd="1" destOrd="0" parTransId="{86FCAAD6-7102-406E-8482-5B49799B5391}" sibTransId="{D60343E5-15EB-4B58-A0D8-2C656D944025}"/>
    <dgm:cxn modelId="{733D04B4-4C18-4256-8154-201CD6FABC87}" type="presOf" srcId="{132653E8-B193-43A4-B614-C56F495FD306}" destId="{99265A1B-BE57-4AD7-A9C2-0DA9949C24E6}" srcOrd="0" destOrd="3" presId="urn:microsoft.com/office/officeart/2005/8/layout/vList5"/>
    <dgm:cxn modelId="{AC49FBB4-7DDD-4EED-B971-FFF32D9ED7A3}" type="presOf" srcId="{A506448D-038F-4AC5-B1B6-3BED88653151}" destId="{AC07DC8F-4320-4B90-BD58-E75D828194C7}" srcOrd="0" destOrd="0" presId="urn:microsoft.com/office/officeart/2005/8/layout/vList5"/>
    <dgm:cxn modelId="{09571FC0-69DC-4201-9210-7AB415E358D4}" type="presOf" srcId="{0962CD46-084E-4C79-8085-41F7E1C3E09A}" destId="{99265A1B-BE57-4AD7-A9C2-0DA9949C24E6}" srcOrd="0" destOrd="2" presId="urn:microsoft.com/office/officeart/2005/8/layout/vList5"/>
    <dgm:cxn modelId="{49F229C3-8817-4AC0-82C0-1329E63D6CE8}" srcId="{FB90F623-908F-4D86-8137-C88813416291}" destId="{40E0F530-A124-4E72-8175-ADF12445AD64}" srcOrd="1" destOrd="0" parTransId="{16A029EA-6F87-4774-ADEB-B849F6F21B59}" sibTransId="{869F701C-C249-48E7-9CB8-419AF42CE087}"/>
    <dgm:cxn modelId="{2BC65CCA-3C87-4B47-9F81-9EFC5A62236E}" type="presOf" srcId="{7D091F95-78DA-4E00-95F4-5E2C72D3B65D}" destId="{F387A8E2-972E-4363-A971-39898AA9540E}" srcOrd="0" destOrd="0" presId="urn:microsoft.com/office/officeart/2005/8/layout/vList5"/>
    <dgm:cxn modelId="{EDDC2FD1-EBE6-4104-8001-29E42CB33A5B}" srcId="{A506448D-038F-4AC5-B1B6-3BED88653151}" destId="{7D091F95-78DA-4E00-95F4-5E2C72D3B65D}" srcOrd="0" destOrd="0" parTransId="{476313D0-0DDF-44E3-8F91-C93C07975140}" sibTransId="{DF31BF9A-39B3-4AB7-A469-A5FE671B9EBA}"/>
    <dgm:cxn modelId="{1713E6DA-18E2-4CBA-825C-94DCFA842060}" type="presOf" srcId="{C7FF8893-3571-44B4-8785-025436E878D8}" destId="{99265A1B-BE57-4AD7-A9C2-0DA9949C24E6}" srcOrd="0" destOrd="0" presId="urn:microsoft.com/office/officeart/2005/8/layout/vList5"/>
    <dgm:cxn modelId="{D85A55E5-0D5E-42C2-B575-3FEA900CACE6}" type="presOf" srcId="{40F596B7-4B7F-41E8-9757-175529BA4ED3}" destId="{F387A8E2-972E-4363-A971-39898AA9540E}" srcOrd="0" destOrd="2" presId="urn:microsoft.com/office/officeart/2005/8/layout/vList5"/>
    <dgm:cxn modelId="{28D8C864-3200-4671-9FB1-5B299D07EDD4}" type="presParOf" srcId="{72B7166E-0590-4E56-8A3C-B43DB9D3B02F}" destId="{5016DA2F-5A9A-4DEB-81F3-4FE4269E23E2}" srcOrd="0" destOrd="0" presId="urn:microsoft.com/office/officeart/2005/8/layout/vList5"/>
    <dgm:cxn modelId="{0BC810FD-8B73-4964-B654-0B8C66AD49CA}" type="presParOf" srcId="{5016DA2F-5A9A-4DEB-81F3-4FE4269E23E2}" destId="{AC07DC8F-4320-4B90-BD58-E75D828194C7}" srcOrd="0" destOrd="0" presId="urn:microsoft.com/office/officeart/2005/8/layout/vList5"/>
    <dgm:cxn modelId="{B6D949AE-50D3-4D92-8A95-E65552A99C6A}" type="presParOf" srcId="{5016DA2F-5A9A-4DEB-81F3-4FE4269E23E2}" destId="{F387A8E2-972E-4363-A971-39898AA9540E}" srcOrd="1" destOrd="0" presId="urn:microsoft.com/office/officeart/2005/8/layout/vList5"/>
    <dgm:cxn modelId="{C2C37387-5524-4600-AA29-80FEB0444EC4}" type="presParOf" srcId="{72B7166E-0590-4E56-8A3C-B43DB9D3B02F}" destId="{C374CCCD-01EF-4E67-8326-1CEB3E599936}" srcOrd="1" destOrd="0" presId="urn:microsoft.com/office/officeart/2005/8/layout/vList5"/>
    <dgm:cxn modelId="{3A58A12A-5152-434D-9939-EA6F2333BAF9}" type="presParOf" srcId="{72B7166E-0590-4E56-8A3C-B43DB9D3B02F}" destId="{841BADDB-1A15-44CE-8DD7-0C21B32FD42A}" srcOrd="2" destOrd="0" presId="urn:microsoft.com/office/officeart/2005/8/layout/vList5"/>
    <dgm:cxn modelId="{7E8424D5-137B-409D-A518-D30788CBC462}" type="presParOf" srcId="{841BADDB-1A15-44CE-8DD7-0C21B32FD42A}" destId="{8C696781-4334-4A6D-9647-D0A917882817}" srcOrd="0" destOrd="0" presId="urn:microsoft.com/office/officeart/2005/8/layout/vList5"/>
    <dgm:cxn modelId="{A9DBB388-4FC8-4EEF-9D04-A5C14738BCBC}" type="presParOf" srcId="{841BADDB-1A15-44CE-8DD7-0C21B32FD42A}" destId="{99265A1B-BE57-4AD7-A9C2-0DA9949C24E6}" srcOrd="1" destOrd="0" presId="urn:microsoft.com/office/officeart/2005/8/layout/vList5"/>
    <dgm:cxn modelId="{6424A2FC-0B29-4CA0-839E-A35FB60141BC}" type="presParOf" srcId="{72B7166E-0590-4E56-8A3C-B43DB9D3B02F}" destId="{75F9B8D0-4022-44C0-851A-A722877970EF}" srcOrd="3" destOrd="0" presId="urn:microsoft.com/office/officeart/2005/8/layout/vList5"/>
    <dgm:cxn modelId="{729A2308-E959-405F-BEEE-A4B0D76BF3F4}" type="presParOf" srcId="{72B7166E-0590-4E56-8A3C-B43DB9D3B02F}" destId="{F7420ACF-DA0F-4AAF-8999-F7F95EBF3E83}" srcOrd="4" destOrd="0" presId="urn:microsoft.com/office/officeart/2005/8/layout/vList5"/>
    <dgm:cxn modelId="{5270E57F-BFB2-493E-A8D8-0760D661371E}" type="presParOf" srcId="{F7420ACF-DA0F-4AAF-8999-F7F95EBF3E83}" destId="{61F63DC3-DA8C-4D10-86DB-BDE8A8421239}" srcOrd="0" destOrd="0" presId="urn:microsoft.com/office/officeart/2005/8/layout/vList5"/>
    <dgm:cxn modelId="{688ED426-CF65-472C-831A-93D3FA01651F}" type="presParOf" srcId="{F7420ACF-DA0F-4AAF-8999-F7F95EBF3E83}" destId="{8B6FA415-C8D3-490D-80C1-F975FA9C0E4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64BD-F440-4A4C-890F-EC84A38D1901}">
      <dsp:nvSpPr>
        <dsp:cNvPr id="0" name=""/>
        <dsp:cNvSpPr/>
      </dsp:nvSpPr>
      <dsp:spPr>
        <a:xfrm>
          <a:off x="31557" y="1488096"/>
          <a:ext cx="2326633" cy="1645883"/>
        </a:xfrm>
        <a:prstGeom prst="roundRect">
          <a:avLst>
            <a:gd name="adj" fmla="val 10000"/>
          </a:avLst>
        </a:prstGeom>
        <a:solidFill>
          <a:srgbClr val="0A14B4"/>
        </a:solidFill>
        <a:ln w="12700" cap="flat" cmpd="sng" algn="ctr">
          <a:solidFill>
            <a:srgbClr val="0A14B4"/>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0" kern="1200" dirty="0">
              <a:latin typeface="WORK SANS LIGHT ROMAN" pitchFamily="2" charset="0"/>
            </a:rPr>
            <a:t>Directrice relations du travail et protection sociale</a:t>
          </a:r>
        </a:p>
        <a:p>
          <a:pPr marL="0" lvl="0" indent="0" algn="ctr" defTabSz="711200">
            <a:lnSpc>
              <a:spcPct val="90000"/>
            </a:lnSpc>
            <a:spcBef>
              <a:spcPct val="0"/>
            </a:spcBef>
            <a:spcAft>
              <a:spcPct val="35000"/>
            </a:spcAft>
            <a:buNone/>
          </a:pPr>
          <a:r>
            <a:rPr lang="fr-FR" sz="1600" b="1" kern="1200" dirty="0">
              <a:latin typeface="WORK SANS LIGHT ROMAN" pitchFamily="2" charset="0"/>
            </a:rPr>
            <a:t>Sophie SEBAH</a:t>
          </a:r>
        </a:p>
      </dsp:txBody>
      <dsp:txXfrm>
        <a:off x="79763" y="1536302"/>
        <a:ext cx="2230221" cy="1549471"/>
      </dsp:txXfrm>
    </dsp:sp>
    <dsp:sp modelId="{0D2C85F2-CFCF-4DCD-97CC-DA421F2CD7C5}">
      <dsp:nvSpPr>
        <dsp:cNvPr id="0" name=""/>
        <dsp:cNvSpPr/>
      </dsp:nvSpPr>
      <dsp:spPr>
        <a:xfrm rot="18000409">
          <a:off x="1893056" y="1483514"/>
          <a:ext cx="1860923" cy="43551"/>
        </a:xfrm>
        <a:custGeom>
          <a:avLst/>
          <a:gdLst/>
          <a:ahLst/>
          <a:cxnLst/>
          <a:rect l="0" t="0" r="0" b="0"/>
          <a:pathLst>
            <a:path>
              <a:moveTo>
                <a:pt x="0" y="21775"/>
              </a:moveTo>
              <a:lnTo>
                <a:pt x="1860923" y="21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2776994" y="1458767"/>
        <a:ext cx="93046" cy="93046"/>
      </dsp:txXfrm>
    </dsp:sp>
    <dsp:sp modelId="{15907E13-0A73-486F-973A-FF5693BBC208}">
      <dsp:nvSpPr>
        <dsp:cNvPr id="0" name=""/>
        <dsp:cNvSpPr/>
      </dsp:nvSpPr>
      <dsp:spPr>
        <a:xfrm>
          <a:off x="3288844" y="117883"/>
          <a:ext cx="2832327" cy="1163316"/>
        </a:xfrm>
        <a:prstGeom prst="roundRect">
          <a:avLst>
            <a:gd name="adj" fmla="val 10000"/>
          </a:avLst>
        </a:prstGeom>
        <a:solidFill>
          <a:srgbClr val="008CF0"/>
        </a:solidFill>
        <a:ln w="12700" cap="flat" cmpd="sng" algn="ctr">
          <a:solidFill>
            <a:srgbClr val="008CF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0" kern="1200" dirty="0">
              <a:latin typeface="WORK SANS LIGHT ROMAN" pitchFamily="2" charset="0"/>
            </a:rPr>
            <a:t>Assistante de direction </a:t>
          </a:r>
          <a:br>
            <a:rPr lang="fr-FR" sz="1600" b="1" kern="1200" dirty="0">
              <a:latin typeface="WORK SANS LIGHT ROMAN" pitchFamily="2" charset="0"/>
            </a:rPr>
          </a:br>
          <a:r>
            <a:rPr lang="fr-FR" sz="1600" b="1" kern="1200" dirty="0">
              <a:latin typeface="WORK SANS LIGHT ROMAN" pitchFamily="2" charset="0"/>
            </a:rPr>
            <a:t>Carole BARDANO</a:t>
          </a:r>
        </a:p>
      </dsp:txBody>
      <dsp:txXfrm>
        <a:off x="3322916" y="151955"/>
        <a:ext cx="2764183" cy="1095172"/>
      </dsp:txXfrm>
    </dsp:sp>
    <dsp:sp modelId="{DD3C73E5-4362-40C1-91DF-FB27C0C35C45}">
      <dsp:nvSpPr>
        <dsp:cNvPr id="0" name=""/>
        <dsp:cNvSpPr/>
      </dsp:nvSpPr>
      <dsp:spPr>
        <a:xfrm rot="20699980">
          <a:off x="2341511" y="2162574"/>
          <a:ext cx="978948" cy="43551"/>
        </a:xfrm>
        <a:custGeom>
          <a:avLst/>
          <a:gdLst/>
          <a:ahLst/>
          <a:cxnLst/>
          <a:rect l="0" t="0" r="0" b="0"/>
          <a:pathLst>
            <a:path>
              <a:moveTo>
                <a:pt x="0" y="21775"/>
              </a:moveTo>
              <a:lnTo>
                <a:pt x="978948" y="21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806512" y="2159876"/>
        <a:ext cx="48947" cy="48947"/>
      </dsp:txXfrm>
    </dsp:sp>
    <dsp:sp modelId="{CF626775-1320-4E54-BEC6-EE43333D4750}">
      <dsp:nvSpPr>
        <dsp:cNvPr id="0" name=""/>
        <dsp:cNvSpPr/>
      </dsp:nvSpPr>
      <dsp:spPr>
        <a:xfrm>
          <a:off x="3303781" y="1463899"/>
          <a:ext cx="2864062" cy="1187525"/>
        </a:xfrm>
        <a:prstGeom prst="roundRect">
          <a:avLst>
            <a:gd name="adj" fmla="val 10000"/>
          </a:avLst>
        </a:prstGeom>
        <a:solidFill>
          <a:srgbClr val="0046C8"/>
        </a:solidFill>
        <a:ln w="12700" cap="flat" cmpd="sng" algn="ctr">
          <a:solidFill>
            <a:srgbClr val="0046C8"/>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0" kern="1200" dirty="0">
              <a:latin typeface="WORK SANS LIGHT ROMAN" pitchFamily="2" charset="0"/>
            </a:rPr>
            <a:t>Cheffe de service Relations collectives, temps et revenus du travail</a:t>
          </a:r>
        </a:p>
        <a:p>
          <a:pPr marL="0" lvl="0" indent="0" algn="ctr" defTabSz="711200">
            <a:lnSpc>
              <a:spcPct val="90000"/>
            </a:lnSpc>
            <a:spcBef>
              <a:spcPct val="0"/>
            </a:spcBef>
            <a:spcAft>
              <a:spcPct val="35000"/>
            </a:spcAft>
            <a:buNone/>
          </a:pPr>
          <a:r>
            <a:rPr lang="fr-FR" sz="1600" b="1" kern="1200" dirty="0">
              <a:latin typeface="WORK SANS LIGHT ROMAN" pitchFamily="2" charset="0"/>
            </a:rPr>
            <a:t>Justine PICOCHE</a:t>
          </a:r>
        </a:p>
      </dsp:txBody>
      <dsp:txXfrm>
        <a:off x="3338562" y="1498680"/>
        <a:ext cx="2794500" cy="1117963"/>
      </dsp:txXfrm>
    </dsp:sp>
    <dsp:sp modelId="{D8600E4C-7A61-4483-BADE-3DC93CE0B8B8}">
      <dsp:nvSpPr>
        <dsp:cNvPr id="0" name=""/>
        <dsp:cNvSpPr/>
      </dsp:nvSpPr>
      <dsp:spPr>
        <a:xfrm rot="21569212">
          <a:off x="6167825" y="2031785"/>
          <a:ext cx="915753" cy="43551"/>
        </a:xfrm>
        <a:custGeom>
          <a:avLst/>
          <a:gdLst/>
          <a:ahLst/>
          <a:cxnLst/>
          <a:rect l="0" t="0" r="0" b="0"/>
          <a:pathLst>
            <a:path>
              <a:moveTo>
                <a:pt x="0" y="21775"/>
              </a:moveTo>
              <a:lnTo>
                <a:pt x="915753" y="217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602808" y="2030667"/>
        <a:ext cx="45787" cy="45787"/>
      </dsp:txXfrm>
    </dsp:sp>
    <dsp:sp modelId="{AE258A58-39B9-444A-A4D2-8C81FE6591BD}">
      <dsp:nvSpPr>
        <dsp:cNvPr id="0" name=""/>
        <dsp:cNvSpPr/>
      </dsp:nvSpPr>
      <dsp:spPr>
        <a:xfrm>
          <a:off x="7083560" y="1623628"/>
          <a:ext cx="2326633" cy="851664"/>
        </a:xfrm>
        <a:prstGeom prst="roundRect">
          <a:avLst>
            <a:gd name="adj" fmla="val 10000"/>
          </a:avLst>
        </a:prstGeom>
        <a:solidFill>
          <a:srgbClr val="0ABFC7"/>
        </a:solidFill>
        <a:ln w="12700" cap="flat" cmpd="sng" algn="ctr">
          <a:solidFill>
            <a:srgbClr val="0ABFC7"/>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0" kern="1200" dirty="0">
              <a:latin typeface="WORK SANS LIGHT ROMAN" pitchFamily="2" charset="0"/>
            </a:rPr>
            <a:t>Juriste</a:t>
          </a:r>
        </a:p>
        <a:p>
          <a:pPr marL="0" lvl="0" indent="0" algn="ctr" defTabSz="711200">
            <a:lnSpc>
              <a:spcPct val="90000"/>
            </a:lnSpc>
            <a:spcBef>
              <a:spcPct val="0"/>
            </a:spcBef>
            <a:spcAft>
              <a:spcPct val="35000"/>
            </a:spcAft>
            <a:buNone/>
          </a:pPr>
          <a:r>
            <a:rPr lang="fr-FR" sz="1600" b="1" kern="1200" dirty="0">
              <a:latin typeface="WORK SANS LIGHT ROMAN" pitchFamily="2" charset="0"/>
            </a:rPr>
            <a:t>Aliya KUREEMUN</a:t>
          </a:r>
          <a:endParaRPr lang="fr-FR" sz="1600" b="0" kern="1200" dirty="0">
            <a:latin typeface="WORK SANS LIGHT ROMAN" pitchFamily="2" charset="0"/>
          </a:endParaRPr>
        </a:p>
        <a:p>
          <a:pPr marL="0" lvl="0" indent="0" algn="ctr" defTabSz="711200">
            <a:lnSpc>
              <a:spcPct val="90000"/>
            </a:lnSpc>
            <a:spcBef>
              <a:spcPct val="0"/>
            </a:spcBef>
            <a:spcAft>
              <a:spcPct val="35000"/>
            </a:spcAft>
            <a:buNone/>
          </a:pPr>
          <a:endParaRPr lang="fr-FR" sz="1600" b="0" kern="1200" dirty="0">
            <a:latin typeface="WORK SANS LIGHT ROMAN" pitchFamily="2" charset="0"/>
          </a:endParaRPr>
        </a:p>
      </dsp:txBody>
      <dsp:txXfrm>
        <a:off x="7108504" y="1648572"/>
        <a:ext cx="2276745" cy="801776"/>
      </dsp:txXfrm>
    </dsp:sp>
    <dsp:sp modelId="{552C2657-0E31-4BF6-983F-CE0982B29E5E}">
      <dsp:nvSpPr>
        <dsp:cNvPr id="0" name=""/>
        <dsp:cNvSpPr/>
      </dsp:nvSpPr>
      <dsp:spPr>
        <a:xfrm rot="3325023">
          <a:off x="2003701" y="2964222"/>
          <a:ext cx="1639632" cy="43551"/>
        </a:xfrm>
        <a:custGeom>
          <a:avLst/>
          <a:gdLst/>
          <a:ahLst/>
          <a:cxnLst/>
          <a:rect l="0" t="0" r="0" b="0"/>
          <a:pathLst>
            <a:path>
              <a:moveTo>
                <a:pt x="0" y="21775"/>
              </a:moveTo>
              <a:lnTo>
                <a:pt x="1639632" y="21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782526" y="2945006"/>
        <a:ext cx="81981" cy="81981"/>
      </dsp:txXfrm>
    </dsp:sp>
    <dsp:sp modelId="{BC4F2ACF-99F0-49D6-8DFD-1EEA19128B36}">
      <dsp:nvSpPr>
        <dsp:cNvPr id="0" name=""/>
        <dsp:cNvSpPr/>
      </dsp:nvSpPr>
      <dsp:spPr>
        <a:xfrm>
          <a:off x="3288844" y="2817721"/>
          <a:ext cx="2945587" cy="1686472"/>
        </a:xfrm>
        <a:prstGeom prst="roundRect">
          <a:avLst>
            <a:gd name="adj" fmla="val 10000"/>
          </a:avLst>
        </a:prstGeom>
        <a:solidFill>
          <a:srgbClr val="0046C8"/>
        </a:solidFill>
        <a:ln w="12700" cap="flat" cmpd="sng" algn="ctr">
          <a:solidFill>
            <a:srgbClr val="0046C8"/>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0" kern="1200" dirty="0">
              <a:latin typeface="WORK SANS LIGHT ROMAN" pitchFamily="2" charset="0"/>
            </a:rPr>
            <a:t>Cheffe de service Relations individuelles de travail, protection sociale et affaires sociales européennes</a:t>
          </a:r>
        </a:p>
        <a:p>
          <a:pPr marL="0" lvl="0" indent="0" algn="ctr" defTabSz="711200">
            <a:lnSpc>
              <a:spcPct val="90000"/>
            </a:lnSpc>
            <a:spcBef>
              <a:spcPct val="0"/>
            </a:spcBef>
            <a:spcAft>
              <a:spcPct val="35000"/>
            </a:spcAft>
            <a:buNone/>
          </a:pPr>
          <a:r>
            <a:rPr lang="fr-FR" sz="1600" b="1" kern="1200" dirty="0">
              <a:latin typeface="WORK SANS LIGHT ROMAN" pitchFamily="2" charset="0"/>
            </a:rPr>
            <a:t>Maud CURIE</a:t>
          </a:r>
        </a:p>
      </dsp:txBody>
      <dsp:txXfrm>
        <a:off x="3338239" y="2867116"/>
        <a:ext cx="2846797" cy="1587682"/>
      </dsp:txXfrm>
    </dsp:sp>
    <dsp:sp modelId="{B65E1DF3-CB8C-41AA-89C6-EA46A921C1A3}">
      <dsp:nvSpPr>
        <dsp:cNvPr id="0" name=""/>
        <dsp:cNvSpPr/>
      </dsp:nvSpPr>
      <dsp:spPr>
        <a:xfrm rot="20004406">
          <a:off x="6180546" y="3411168"/>
          <a:ext cx="1018703" cy="43551"/>
        </a:xfrm>
        <a:custGeom>
          <a:avLst/>
          <a:gdLst/>
          <a:ahLst/>
          <a:cxnLst/>
          <a:rect l="0" t="0" r="0" b="0"/>
          <a:pathLst>
            <a:path>
              <a:moveTo>
                <a:pt x="0" y="21775"/>
              </a:moveTo>
              <a:lnTo>
                <a:pt x="1018703" y="217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664430" y="3407476"/>
        <a:ext cx="50935" cy="50935"/>
      </dsp:txXfrm>
    </dsp:sp>
    <dsp:sp modelId="{56BB7274-C4FF-46F0-B1D8-7204DFEE796E}">
      <dsp:nvSpPr>
        <dsp:cNvPr id="0" name=""/>
        <dsp:cNvSpPr/>
      </dsp:nvSpPr>
      <dsp:spPr>
        <a:xfrm>
          <a:off x="7145364" y="2850352"/>
          <a:ext cx="2326633" cy="709157"/>
        </a:xfrm>
        <a:prstGeom prst="roundRect">
          <a:avLst>
            <a:gd name="adj" fmla="val 10000"/>
          </a:avLst>
        </a:prstGeom>
        <a:solidFill>
          <a:srgbClr val="0ABFC7"/>
        </a:solidFill>
        <a:ln w="12700" cap="flat" cmpd="sng" algn="ctr">
          <a:solidFill>
            <a:srgbClr val="0ABFC7"/>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0" kern="1200" dirty="0">
              <a:latin typeface="WORK SANS LIGHT ROMAN" pitchFamily="2" charset="0"/>
            </a:rPr>
            <a:t>Juriste</a:t>
          </a:r>
        </a:p>
        <a:p>
          <a:pPr marL="0" lvl="0" indent="0" algn="ctr" defTabSz="711200">
            <a:lnSpc>
              <a:spcPct val="90000"/>
            </a:lnSpc>
            <a:spcBef>
              <a:spcPct val="0"/>
            </a:spcBef>
            <a:spcAft>
              <a:spcPct val="35000"/>
            </a:spcAft>
            <a:buNone/>
          </a:pPr>
          <a:r>
            <a:rPr lang="fr-FR" sz="1600" b="1" kern="1200" dirty="0">
              <a:latin typeface="WORK SANS LIGHT ROMAN" pitchFamily="2" charset="0"/>
            </a:rPr>
            <a:t>Sophie SENELAR</a:t>
          </a:r>
        </a:p>
      </dsp:txBody>
      <dsp:txXfrm>
        <a:off x="7166134" y="2871122"/>
        <a:ext cx="2285093" cy="667617"/>
      </dsp:txXfrm>
    </dsp:sp>
    <dsp:sp modelId="{BB67E032-B430-4E35-AFE9-4071139C8F63}">
      <dsp:nvSpPr>
        <dsp:cNvPr id="0" name=""/>
        <dsp:cNvSpPr/>
      </dsp:nvSpPr>
      <dsp:spPr>
        <a:xfrm rot="1834873">
          <a:off x="6161324" y="3906593"/>
          <a:ext cx="1051230" cy="43551"/>
        </a:xfrm>
        <a:custGeom>
          <a:avLst/>
          <a:gdLst/>
          <a:ahLst/>
          <a:cxnLst/>
          <a:rect l="0" t="0" r="0" b="0"/>
          <a:pathLst>
            <a:path>
              <a:moveTo>
                <a:pt x="0" y="21775"/>
              </a:moveTo>
              <a:lnTo>
                <a:pt x="1051230" y="217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660658" y="3902087"/>
        <a:ext cx="52561" cy="52561"/>
      </dsp:txXfrm>
    </dsp:sp>
    <dsp:sp modelId="{CA6FE21F-81BD-44CF-BC34-B10344B7E88C}">
      <dsp:nvSpPr>
        <dsp:cNvPr id="0" name=""/>
        <dsp:cNvSpPr/>
      </dsp:nvSpPr>
      <dsp:spPr>
        <a:xfrm>
          <a:off x="7139446" y="3827003"/>
          <a:ext cx="2326633" cy="737554"/>
        </a:xfrm>
        <a:prstGeom prst="roundRect">
          <a:avLst>
            <a:gd name="adj" fmla="val 10000"/>
          </a:avLst>
        </a:prstGeom>
        <a:solidFill>
          <a:srgbClr val="0ABFC7"/>
        </a:solidFill>
        <a:ln w="12700" cap="flat" cmpd="sng" algn="ctr">
          <a:solidFill>
            <a:srgbClr val="0ABFC7"/>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WORK SANS LIGHT ROMAN" pitchFamily="2" charset="0"/>
            </a:rPr>
            <a:t>Juriste</a:t>
          </a:r>
          <a:br>
            <a:rPr lang="fr-FR" sz="1600" kern="1200" dirty="0">
              <a:latin typeface="WORK SANS LIGHT ROMAN" pitchFamily="2" charset="0"/>
            </a:rPr>
          </a:br>
          <a:r>
            <a:rPr lang="fr-FR" sz="1600" b="1" kern="1200" dirty="0">
              <a:latin typeface="WORK SANS LIGHT ROMAN" pitchFamily="2" charset="0"/>
            </a:rPr>
            <a:t>Aurélie CEA</a:t>
          </a:r>
        </a:p>
      </dsp:txBody>
      <dsp:txXfrm>
        <a:off x="7161048" y="3848605"/>
        <a:ext cx="2283429" cy="6943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55463-5362-4A82-9846-F61937B35C5D}">
      <dsp:nvSpPr>
        <dsp:cNvPr id="0" name=""/>
        <dsp:cNvSpPr/>
      </dsp:nvSpPr>
      <dsp:spPr>
        <a:xfrm>
          <a:off x="4595" y="1732366"/>
          <a:ext cx="2675069" cy="107002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a:latin typeface="WORK SANS LIGHT ROMAN" pitchFamily="2" charset="0"/>
            </a:rPr>
            <a:t>Capacités financières de l’auteur du manquement </a:t>
          </a:r>
          <a:endParaRPr lang="fr-FR" sz="1400" b="1" kern="1200" dirty="0">
            <a:latin typeface="WORK SANS LIGHT ROMAN" pitchFamily="2" charset="0"/>
          </a:endParaRPr>
        </a:p>
      </dsp:txBody>
      <dsp:txXfrm>
        <a:off x="539609" y="1732366"/>
        <a:ext cx="1605042" cy="1070027"/>
      </dsp:txXfrm>
    </dsp:sp>
    <dsp:sp modelId="{8F55BE1E-4958-4EF8-A12B-CA52B1882D1C}">
      <dsp:nvSpPr>
        <dsp:cNvPr id="0" name=""/>
        <dsp:cNvSpPr/>
      </dsp:nvSpPr>
      <dsp:spPr>
        <a:xfrm>
          <a:off x="2412157" y="1732366"/>
          <a:ext cx="2675069" cy="1070027"/>
        </a:xfrm>
        <a:prstGeom prst="chevron">
          <a:avLst/>
        </a:prstGeom>
        <a:solidFill>
          <a:schemeClr val="accent4">
            <a:hueOff val="3726747"/>
            <a:satOff val="300"/>
            <a:lumOff val="-99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ClrTx/>
            <a:buSzTx/>
            <a:buFont typeface="Wingdings" panose="05000000000000000000" pitchFamily="2" charset="2"/>
            <a:buNone/>
          </a:pPr>
          <a:r>
            <a:rPr lang="fr-FR" sz="1400" b="1" kern="1200" dirty="0">
              <a:latin typeface="WORK SANS LIGHT ROMAN" pitchFamily="2" charset="0"/>
            </a:rPr>
            <a:t>Degré d’intentionnalité</a:t>
          </a:r>
          <a:endParaRPr lang="fr-FR" sz="1400" b="1" kern="1200" dirty="0"/>
        </a:p>
      </dsp:txBody>
      <dsp:txXfrm>
        <a:off x="2947171" y="1732366"/>
        <a:ext cx="1605042" cy="1070027"/>
      </dsp:txXfrm>
    </dsp:sp>
    <dsp:sp modelId="{50810453-7B85-44DC-8213-A6ECB3E4C32D}">
      <dsp:nvSpPr>
        <dsp:cNvPr id="0" name=""/>
        <dsp:cNvSpPr/>
      </dsp:nvSpPr>
      <dsp:spPr>
        <a:xfrm>
          <a:off x="4819720" y="1732366"/>
          <a:ext cx="2675069" cy="1070027"/>
        </a:xfrm>
        <a:prstGeom prst="chevron">
          <a:avLst/>
        </a:prstGeom>
        <a:solidFill>
          <a:schemeClr val="accent4">
            <a:hueOff val="7453494"/>
            <a:satOff val="601"/>
            <a:lumOff val="-19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a:latin typeface="WORK SANS LIGHT ROMAN" pitchFamily="2" charset="0"/>
            </a:rPr>
            <a:t>Degré de gravité de la négligence commis</a:t>
          </a:r>
          <a:endParaRPr lang="fr-FR" sz="1400" b="1" kern="1200" dirty="0">
            <a:latin typeface="WORK SANS LIGHT ROMAN" pitchFamily="2" charset="0"/>
          </a:endParaRPr>
        </a:p>
      </dsp:txBody>
      <dsp:txXfrm>
        <a:off x="5354734" y="1732366"/>
        <a:ext cx="1605042" cy="1070027"/>
      </dsp:txXfrm>
    </dsp:sp>
    <dsp:sp modelId="{C8E5D7ED-68A0-4C14-A2FC-6107B25314D8}">
      <dsp:nvSpPr>
        <dsp:cNvPr id="0" name=""/>
        <dsp:cNvSpPr/>
      </dsp:nvSpPr>
      <dsp:spPr>
        <a:xfrm>
          <a:off x="7227282" y="1732366"/>
          <a:ext cx="2675069" cy="1070027"/>
        </a:xfrm>
        <a:prstGeom prst="chevron">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a:latin typeface="WORK SANS LIGHT ROMAN" pitchFamily="2" charset="0"/>
            </a:rPr>
            <a:t>Frais d’éloignement </a:t>
          </a:r>
          <a:endParaRPr lang="fr-FR" sz="1400" b="1" kern="1200" dirty="0">
            <a:latin typeface="WORK SANS LIGHT ROMAN" pitchFamily="2" charset="0"/>
          </a:endParaRPr>
        </a:p>
      </dsp:txBody>
      <dsp:txXfrm>
        <a:off x="7762296" y="1732366"/>
        <a:ext cx="1605042" cy="10700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53BF-9A99-4371-9E4B-800715BBB1D4}">
      <dsp:nvSpPr>
        <dsp:cNvPr id="0" name=""/>
        <dsp:cNvSpPr/>
      </dsp:nvSpPr>
      <dsp:spPr>
        <a:xfrm>
          <a:off x="690" y="2152460"/>
          <a:ext cx="1973969" cy="30978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fr-FR" sz="1200" b="1" kern="1200" dirty="0">
              <a:solidFill>
                <a:schemeClr val="bg2"/>
              </a:solidFill>
              <a:latin typeface="WORK SANS LIGHT ROMAN" pitchFamily="2" charset="0"/>
              <a:ea typeface="+mn-ea"/>
              <a:cs typeface="+mn-cs"/>
            </a:rPr>
            <a:t>Transmission au ministre de l’intérieur ( l’</a:t>
          </a:r>
          <a:r>
            <a:rPr lang="fr-FR" sz="1200" b="1" kern="1200" dirty="0" err="1">
              <a:solidFill>
                <a:schemeClr val="bg2"/>
              </a:solidFill>
              <a:latin typeface="WORK SANS LIGHT ROMAN" pitchFamily="2" charset="0"/>
              <a:ea typeface="+mn-ea"/>
              <a:cs typeface="+mn-cs"/>
            </a:rPr>
            <a:t>Ofii</a:t>
          </a:r>
          <a:r>
            <a:rPr lang="fr-FR" sz="1200" b="1" kern="1200" dirty="0">
              <a:solidFill>
                <a:schemeClr val="bg2"/>
              </a:solidFill>
              <a:latin typeface="WORK SANS LIGHT ROMAN" pitchFamily="2" charset="0"/>
              <a:ea typeface="+mn-ea"/>
              <a:cs typeface="+mn-cs"/>
            </a:rPr>
            <a:t> avant)  par les agents de contrôle compétents en matière de lutte contre l'emploi d’étrangers non autorisés à travailler des PV constant l’infraction = élément déclencheur de la procédure contradictoire.</a:t>
          </a:r>
        </a:p>
      </dsp:txBody>
      <dsp:txXfrm>
        <a:off x="58506" y="2210276"/>
        <a:ext cx="1858337" cy="2982195"/>
      </dsp:txXfrm>
    </dsp:sp>
    <dsp:sp modelId="{8CB84B2F-93EA-424C-87FF-3A56B42E8DDA}">
      <dsp:nvSpPr>
        <dsp:cNvPr id="0" name=""/>
        <dsp:cNvSpPr/>
      </dsp:nvSpPr>
      <dsp:spPr>
        <a:xfrm>
          <a:off x="2172056" y="3456602"/>
          <a:ext cx="418481" cy="4895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2172056" y="3554511"/>
        <a:ext cx="292937" cy="293726"/>
      </dsp:txXfrm>
    </dsp:sp>
    <dsp:sp modelId="{316E072D-6B6C-4797-8B72-1FE5B2DF6E12}">
      <dsp:nvSpPr>
        <dsp:cNvPr id="0" name=""/>
        <dsp:cNvSpPr/>
      </dsp:nvSpPr>
      <dsp:spPr>
        <a:xfrm>
          <a:off x="2764247" y="2176230"/>
          <a:ext cx="3994919" cy="3050288"/>
        </a:xfrm>
        <a:prstGeom prst="roundRect">
          <a:avLst>
            <a:gd name="adj" fmla="val 10000"/>
          </a:avLst>
        </a:prstGeom>
        <a:solidFill>
          <a:schemeClr val="accent4">
            <a:hueOff val="5590120"/>
            <a:satOff val="451"/>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fr-FR" sz="1200" b="1" kern="1200" dirty="0">
              <a:solidFill>
                <a:schemeClr val="bg2"/>
              </a:solidFill>
              <a:latin typeface="WORK SANS LIGHT ROMAN" pitchFamily="2" charset="0"/>
              <a:ea typeface="+mn-ea"/>
              <a:cs typeface="+mn-cs"/>
            </a:rPr>
            <a:t>Information de l’auteur du manquement par le ministre de l’intérieur (auparavant par l’Ofii)  qu’une amende administrative est susceptible de lui être infligée et information de sa faculté de présenter ses observations dans un délai de 15 jours . </a:t>
          </a:r>
        </a:p>
      </dsp:txBody>
      <dsp:txXfrm>
        <a:off x="2853587" y="2265570"/>
        <a:ext cx="3816239" cy="2871608"/>
      </dsp:txXfrm>
    </dsp:sp>
    <dsp:sp modelId="{81051FA7-E25E-4C7A-ADE5-02089F6B4CC6}">
      <dsp:nvSpPr>
        <dsp:cNvPr id="0" name=""/>
        <dsp:cNvSpPr/>
      </dsp:nvSpPr>
      <dsp:spPr>
        <a:xfrm>
          <a:off x="6956563" y="3456602"/>
          <a:ext cx="418481" cy="489544"/>
        </a:xfrm>
        <a:prstGeom prst="rightArrow">
          <a:avLst>
            <a:gd name="adj1" fmla="val 60000"/>
            <a:gd name="adj2" fmla="val 50000"/>
          </a:avLst>
        </a:prstGeom>
        <a:solidFill>
          <a:schemeClr val="accent4">
            <a:hueOff val="11180240"/>
            <a:satOff val="901"/>
            <a:lumOff val="-2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6956563" y="3554511"/>
        <a:ext cx="292937" cy="293726"/>
      </dsp:txXfrm>
    </dsp:sp>
    <dsp:sp modelId="{0660D983-22D1-430D-878C-3F9D2BFE44D1}">
      <dsp:nvSpPr>
        <dsp:cNvPr id="0" name=""/>
        <dsp:cNvSpPr/>
      </dsp:nvSpPr>
      <dsp:spPr>
        <a:xfrm>
          <a:off x="7548754" y="2176230"/>
          <a:ext cx="1973969" cy="3050288"/>
        </a:xfrm>
        <a:prstGeom prst="roundRect">
          <a:avLst>
            <a:gd name="adj" fmla="val 10000"/>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fr-FR" sz="1200" b="1" kern="1200" dirty="0">
              <a:solidFill>
                <a:srgbClr val="F7F9FB"/>
              </a:solidFill>
              <a:latin typeface="WORK SANS LIGHT ROMAN" pitchFamily="2" charset="0"/>
              <a:ea typeface="+mn-ea"/>
              <a:cs typeface="+mn-cs"/>
            </a:rPr>
            <a:t>Notification par le ministre de l’intérieur (auparavant par l’Ofii), le cas échéant, de sa décision motivée d’appliquer l’amende. </a:t>
          </a:r>
        </a:p>
        <a:p>
          <a:pPr marL="0" lvl="0" indent="0" algn="just" defTabSz="533400">
            <a:lnSpc>
              <a:spcPct val="90000"/>
            </a:lnSpc>
            <a:spcBef>
              <a:spcPct val="0"/>
            </a:spcBef>
            <a:spcAft>
              <a:spcPct val="35000"/>
            </a:spcAft>
            <a:buNone/>
          </a:pPr>
          <a:r>
            <a:rPr lang="fr-FR" sz="1200" b="1" kern="1200" dirty="0">
              <a:solidFill>
                <a:srgbClr val="F7F9FB"/>
              </a:solidFill>
              <a:latin typeface="WORK SANS LIGHT ROMAN" pitchFamily="2" charset="0"/>
              <a:ea typeface="+mn-ea"/>
              <a:cs typeface="+mn-cs"/>
            </a:rPr>
            <a:t>Comme par le passé les PV demeurent directement transmis au Procureur de la République et le prononcé de l’amende administrative n’exclut pas les poursuites pénales contre l’auteur du manquement. </a:t>
          </a:r>
        </a:p>
      </dsp:txBody>
      <dsp:txXfrm>
        <a:off x="7606570" y="2234046"/>
        <a:ext cx="1858337" cy="29346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A223-E296-4053-B8C0-C1474DFC417A}">
      <dsp:nvSpPr>
        <dsp:cNvPr id="0" name=""/>
        <dsp:cNvSpPr/>
      </dsp:nvSpPr>
      <dsp:spPr>
        <a:xfrm>
          <a:off x="2801" y="422348"/>
          <a:ext cx="3412824" cy="136512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bg1"/>
              </a:solidFill>
              <a:latin typeface="WORK SANS LIGHT ROMAN" pitchFamily="2" charset="0"/>
              <a:ea typeface="+mn-ea"/>
              <a:cs typeface="+mn-cs"/>
            </a:rPr>
            <a:t>Informer les employeurs sur leurs obligations déclaratives </a:t>
          </a:r>
        </a:p>
      </dsp:txBody>
      <dsp:txXfrm>
        <a:off x="685366" y="422348"/>
        <a:ext cx="2047695" cy="1365129"/>
      </dsp:txXfrm>
    </dsp:sp>
    <dsp:sp modelId="{0A1D424B-55CD-4A36-82E1-ADF371AF796F}">
      <dsp:nvSpPr>
        <dsp:cNvPr id="0" name=""/>
        <dsp:cNvSpPr/>
      </dsp:nvSpPr>
      <dsp:spPr>
        <a:xfrm>
          <a:off x="3074343" y="422348"/>
          <a:ext cx="3412824" cy="1365129"/>
        </a:xfrm>
        <a:prstGeom prst="chevron">
          <a:avLst/>
        </a:prstGeom>
        <a:solidFill>
          <a:schemeClr val="accent4">
            <a:hueOff val="5590120"/>
            <a:satOff val="451"/>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800100">
            <a:lnSpc>
              <a:spcPct val="90000"/>
            </a:lnSpc>
            <a:spcBef>
              <a:spcPct val="0"/>
            </a:spcBef>
            <a:spcAft>
              <a:spcPct val="35000"/>
            </a:spcAft>
            <a:buNone/>
          </a:pPr>
          <a:r>
            <a:rPr lang="fr-FR" sz="1500" kern="1200" dirty="0">
              <a:solidFill>
                <a:srgbClr val="FFFFFF"/>
              </a:solidFill>
              <a:latin typeface="WORK SANS LIGHT ROMAN" pitchFamily="2" charset="0"/>
              <a:ea typeface="+mn-ea"/>
              <a:cs typeface="+mn-cs"/>
            </a:rPr>
            <a:t>Sensibiliser les salariés &amp; informer les employeurs sur les droits fondamentaux des travailleurs détachés</a:t>
          </a:r>
        </a:p>
      </dsp:txBody>
      <dsp:txXfrm>
        <a:off x="3756908" y="422348"/>
        <a:ext cx="2047695" cy="1365129"/>
      </dsp:txXfrm>
    </dsp:sp>
    <dsp:sp modelId="{ACA21CF4-2BD6-46FC-8321-C89EFE0DEA5D}">
      <dsp:nvSpPr>
        <dsp:cNvPr id="0" name=""/>
        <dsp:cNvSpPr/>
      </dsp:nvSpPr>
      <dsp:spPr>
        <a:xfrm>
          <a:off x="6148686" y="422348"/>
          <a:ext cx="3412824" cy="1365129"/>
        </a:xfrm>
        <a:prstGeom prst="chevron">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800100">
            <a:lnSpc>
              <a:spcPct val="90000"/>
            </a:lnSpc>
            <a:spcBef>
              <a:spcPct val="0"/>
            </a:spcBef>
            <a:spcAft>
              <a:spcPct val="35000"/>
            </a:spcAft>
            <a:buNone/>
          </a:pPr>
          <a:r>
            <a:rPr lang="fr-FR" sz="1400" kern="1200" dirty="0">
              <a:solidFill>
                <a:srgbClr val="FFFFFF"/>
              </a:solidFill>
              <a:latin typeface="WORK SANS LIGHT ROMAN" pitchFamily="2" charset="0"/>
              <a:ea typeface="+mn-ea"/>
              <a:cs typeface="+mn-cs"/>
            </a:rPr>
            <a:t>Rappeler les règles impératives en matière de santé et sécurité sur les chantiers de construction en France</a:t>
          </a:r>
        </a:p>
      </dsp:txBody>
      <dsp:txXfrm>
        <a:off x="6831251" y="422348"/>
        <a:ext cx="2047695" cy="1365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6CD43-186A-4A34-BA50-54DBF4224772}">
      <dsp:nvSpPr>
        <dsp:cNvPr id="0" name=""/>
        <dsp:cNvSpPr/>
      </dsp:nvSpPr>
      <dsp:spPr>
        <a:xfrm>
          <a:off x="0" y="0"/>
          <a:ext cx="4422687" cy="335048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latin typeface="WORK SANS LIGHT ROMAN" pitchFamily="2" charset="0"/>
              <a:ea typeface="+mn-ea"/>
              <a:cs typeface="+mn-cs"/>
            </a:rPr>
            <a:t>Rédaction en vigueur jusqu’au 31 décembre 2021</a:t>
          </a:r>
        </a:p>
      </dsp:txBody>
      <dsp:txXfrm>
        <a:off x="0" y="0"/>
        <a:ext cx="4422687" cy="1005144"/>
      </dsp:txXfrm>
    </dsp:sp>
    <dsp:sp modelId="{B06F0A3D-8A46-4168-AF91-8D36F8531894}">
      <dsp:nvSpPr>
        <dsp:cNvPr id="0" name=""/>
        <dsp:cNvSpPr/>
      </dsp:nvSpPr>
      <dsp:spPr>
        <a:xfrm>
          <a:off x="446866" y="1005144"/>
          <a:ext cx="3538150" cy="21778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WORK SANS REGULAR ROMAN" pitchFamily="2" charset="0"/>
            </a:rPr>
            <a:t>L'appartenance aux catégories de cadres et de non-cadres résultant de l'utilisation des définitions issues des dispositions des articles 4 et 4 bis de la convention nationale de retraite et de prévoyance des cadres du 14 mars 1947 et de l'article 36 de l'annexe I de cette convention </a:t>
          </a:r>
        </a:p>
      </dsp:txBody>
      <dsp:txXfrm>
        <a:off x="510652" y="1068930"/>
        <a:ext cx="3410578" cy="2050240"/>
      </dsp:txXfrm>
    </dsp:sp>
    <dsp:sp modelId="{BCDF66EB-07FD-49E7-8BD0-8CC6621F2C40}">
      <dsp:nvSpPr>
        <dsp:cNvPr id="0" name=""/>
        <dsp:cNvSpPr/>
      </dsp:nvSpPr>
      <dsp:spPr>
        <a:xfrm>
          <a:off x="4758986" y="0"/>
          <a:ext cx="4422687" cy="335048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WORK SANS LIGHT ROMAN" pitchFamily="2" charset="0"/>
            </a:rPr>
            <a:t>Rédaction en vigueur depuis 1</a:t>
          </a:r>
          <a:r>
            <a:rPr lang="fr-FR" sz="2000" b="1" kern="1200" baseline="30000" dirty="0">
              <a:latin typeface="WORK SANS LIGHT ROMAN" pitchFamily="2" charset="0"/>
            </a:rPr>
            <a:t>er</a:t>
          </a:r>
          <a:r>
            <a:rPr lang="fr-FR" sz="2000" b="1" kern="1200" dirty="0">
              <a:latin typeface="WORK SANS LIGHT ROMAN" pitchFamily="2" charset="0"/>
            </a:rPr>
            <a:t> janvier 2022</a:t>
          </a:r>
        </a:p>
      </dsp:txBody>
      <dsp:txXfrm>
        <a:off x="4758986" y="0"/>
        <a:ext cx="4422687" cy="1005144"/>
      </dsp:txXfrm>
    </dsp:sp>
    <dsp:sp modelId="{8AAA6E2C-4C31-409A-A54B-BEC32D71BE1B}">
      <dsp:nvSpPr>
        <dsp:cNvPr id="0" name=""/>
        <dsp:cNvSpPr/>
      </dsp:nvSpPr>
      <dsp:spPr>
        <a:xfrm>
          <a:off x="5246154" y="934645"/>
          <a:ext cx="3538150" cy="1123347"/>
        </a:xfrm>
        <a:prstGeom prst="roundRect">
          <a:avLst>
            <a:gd name="adj" fmla="val 10000"/>
          </a:avLst>
        </a:prstGeom>
        <a:solidFill>
          <a:schemeClr val="accent4">
            <a:hueOff val="5590120"/>
            <a:satOff val="451"/>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WORK SANS REGULAR ROMAN" pitchFamily="2" charset="0"/>
            </a:rPr>
            <a:t>L'appartenance aux catégories des cadres et non-cadres résultant de l’application des articles 2.1 et 2.2 </a:t>
          </a:r>
          <a:r>
            <a:rPr lang="fr-FR" sz="1200" i="1" kern="1200" dirty="0">
              <a:latin typeface="WORK SANS REGULAR ROMAN" pitchFamily="2" charset="0"/>
            </a:rPr>
            <a:t>(= ex. articles 4 et 4 bis)</a:t>
          </a:r>
          <a:r>
            <a:rPr lang="fr-FR" sz="1200" kern="1200" dirty="0">
              <a:latin typeface="WORK SANS REGULAR ROMAN" pitchFamily="2" charset="0"/>
            </a:rPr>
            <a:t> de l’accord national interprofessionnel du 17 novembre 2017 relatif à la prévoyance des cadres</a:t>
          </a:r>
        </a:p>
      </dsp:txBody>
      <dsp:txXfrm>
        <a:off x="5279056" y="967547"/>
        <a:ext cx="3472346" cy="1057543"/>
      </dsp:txXfrm>
    </dsp:sp>
    <dsp:sp modelId="{6D73A7A6-55D0-4174-A7AA-EC4DA58F5EC7}">
      <dsp:nvSpPr>
        <dsp:cNvPr id="0" name=""/>
        <dsp:cNvSpPr/>
      </dsp:nvSpPr>
      <dsp:spPr>
        <a:xfrm>
          <a:off x="5201255" y="2143604"/>
          <a:ext cx="3538150" cy="1038759"/>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WORK SANS REGULAR ROMAN" pitchFamily="2" charset="0"/>
              <a:ea typeface="+mn-ea"/>
              <a:cs typeface="+mn-cs"/>
            </a:rPr>
            <a:t>Peuvent être intégrés </a:t>
          </a:r>
          <a:r>
            <a:rPr lang="fr-FR" sz="1200" kern="1200" dirty="0">
              <a:latin typeface="WORK SANS REGULAR ROMAN" pitchFamily="2" charset="0"/>
            </a:rPr>
            <a:t>à la catégorie des cadres certains salariés définis par convention ou accord de  branche, sous réserve que la convention ou l’accord soit agréé par la commission paritaire rattachée à l’APEC</a:t>
          </a:r>
        </a:p>
      </dsp:txBody>
      <dsp:txXfrm>
        <a:off x="5231679" y="2174028"/>
        <a:ext cx="3477302" cy="977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A1162-924B-4093-82C3-4D4989507751}">
      <dsp:nvSpPr>
        <dsp:cNvPr id="0" name=""/>
        <dsp:cNvSpPr/>
      </dsp:nvSpPr>
      <dsp:spPr>
        <a:xfrm rot="5400000">
          <a:off x="-177825" y="308398"/>
          <a:ext cx="1185500" cy="82985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Préambule</a:t>
          </a:r>
        </a:p>
      </dsp:txBody>
      <dsp:txXfrm rot="-5400000">
        <a:off x="0" y="545498"/>
        <a:ext cx="829850" cy="355650"/>
      </dsp:txXfrm>
    </dsp:sp>
    <dsp:sp modelId="{1C063115-EC74-400D-8741-0DE4425B0AAE}">
      <dsp:nvSpPr>
        <dsp:cNvPr id="0" name=""/>
        <dsp:cNvSpPr/>
      </dsp:nvSpPr>
      <dsp:spPr>
        <a:xfrm rot="5400000">
          <a:off x="4889179" y="-4041009"/>
          <a:ext cx="1026644" cy="914530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solidFill>
                <a:schemeClr val="tx1"/>
              </a:solidFill>
              <a:latin typeface="WORK SANS LIGHT ROMAN" pitchFamily="2" charset="0"/>
              <a:ea typeface="+mn-ea"/>
              <a:cs typeface="+mn-cs"/>
            </a:rPr>
            <a:t>Mise en conformité à droit constant en raison de l’entrée en vigueur du décret du 30 juillet 2021.</a:t>
          </a:r>
        </a:p>
        <a:p>
          <a:pPr marL="114300" lvl="1" indent="-114300" algn="l" defTabSz="533400">
            <a:lnSpc>
              <a:spcPct val="90000"/>
            </a:lnSpc>
            <a:spcBef>
              <a:spcPct val="0"/>
            </a:spcBef>
            <a:spcAft>
              <a:spcPct val="15000"/>
            </a:spcAft>
            <a:buChar char="•"/>
          </a:pPr>
          <a:r>
            <a:rPr lang="fr-FR" sz="1200" kern="1200" dirty="0">
              <a:solidFill>
                <a:schemeClr val="tx1"/>
              </a:solidFill>
              <a:latin typeface="WORK SANS LIGHT ROMAN" pitchFamily="2" charset="0"/>
              <a:ea typeface="+mn-ea"/>
              <a:cs typeface="+mn-cs"/>
            </a:rPr>
            <a:t>Maintien du périmètre actuel des « catégories objectives » de salariés.</a:t>
          </a:r>
        </a:p>
        <a:p>
          <a:pPr marL="114300" lvl="1" indent="-114300" algn="l" defTabSz="533400">
            <a:lnSpc>
              <a:spcPct val="100000"/>
            </a:lnSpc>
            <a:spcBef>
              <a:spcPct val="0"/>
            </a:spcBef>
            <a:spcAft>
              <a:spcPts val="0"/>
            </a:spcAft>
            <a:buChar char="•"/>
          </a:pPr>
          <a:r>
            <a:rPr lang="fr-FR" sz="1200" kern="1200" dirty="0">
              <a:solidFill>
                <a:schemeClr val="tx1"/>
              </a:solidFill>
              <a:latin typeface="WORK SANS LIGHT ROMAN" pitchFamily="2" charset="0"/>
              <a:ea typeface="+mn-ea"/>
              <a:cs typeface="+mn-cs"/>
            </a:rPr>
            <a:t>Appel à l’attention des entreprises sur la nécessité de mettre en conformité leurs actes juridiques instituant leurs régimes de PSC avant le 1er janvier 2025. L’entrée en vigueur différée de l’accord a pour objet de leur laisser un délai suffisant pour y apporter les adaptations nécessaires. Il s’agit, ici, d’une demande de la DSS</a:t>
          </a:r>
          <a:r>
            <a:rPr lang="fr-FR" sz="2000" kern="1200" dirty="0">
              <a:solidFill>
                <a:schemeClr val="tx1"/>
              </a:solidFill>
              <a:latin typeface="WORK SANS LIGHT ROMAN" pitchFamily="2" charset="0"/>
              <a:ea typeface="+mn-ea"/>
              <a:cs typeface="+mn-cs"/>
            </a:rPr>
            <a:t>. </a:t>
          </a:r>
        </a:p>
      </dsp:txBody>
      <dsp:txXfrm rot="-5400000">
        <a:off x="829850" y="68437"/>
        <a:ext cx="9095186" cy="926410"/>
      </dsp:txXfrm>
    </dsp:sp>
    <dsp:sp modelId="{FE15B194-98BC-48D5-B9E5-10B8F8D6A0F8}">
      <dsp:nvSpPr>
        <dsp:cNvPr id="0" name=""/>
        <dsp:cNvSpPr/>
      </dsp:nvSpPr>
      <dsp:spPr>
        <a:xfrm rot="5400000">
          <a:off x="-177825" y="1392969"/>
          <a:ext cx="1185500" cy="829850"/>
        </a:xfrm>
        <a:prstGeom prst="chevron">
          <a:avLst/>
        </a:prstGeom>
        <a:solidFill>
          <a:schemeClr val="accent4">
            <a:hueOff val="3726747"/>
            <a:satOff val="300"/>
            <a:lumOff val="-9935"/>
            <a:alphaOff val="0"/>
          </a:schemeClr>
        </a:solidFill>
        <a:ln w="12700" cap="flat" cmpd="sng" algn="ctr">
          <a:solidFill>
            <a:schemeClr val="accent4">
              <a:hueOff val="3726747"/>
              <a:satOff val="300"/>
              <a:lumOff val="-9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Article 1</a:t>
          </a:r>
        </a:p>
      </dsp:txBody>
      <dsp:txXfrm rot="-5400000">
        <a:off x="0" y="1630069"/>
        <a:ext cx="829850" cy="355650"/>
      </dsp:txXfrm>
    </dsp:sp>
    <dsp:sp modelId="{57D50AF9-593A-4739-9EB8-666D3E93B0B4}">
      <dsp:nvSpPr>
        <dsp:cNvPr id="0" name=""/>
        <dsp:cNvSpPr/>
      </dsp:nvSpPr>
      <dsp:spPr>
        <a:xfrm rot="5400000">
          <a:off x="4989188" y="-2972219"/>
          <a:ext cx="826626" cy="9145303"/>
        </a:xfrm>
        <a:prstGeom prst="round2SameRect">
          <a:avLst/>
        </a:prstGeom>
        <a:solidFill>
          <a:schemeClr val="lt1">
            <a:alpha val="90000"/>
            <a:hueOff val="0"/>
            <a:satOff val="0"/>
            <a:lumOff val="0"/>
            <a:alphaOff val="0"/>
          </a:schemeClr>
        </a:solidFill>
        <a:ln w="12700" cap="flat" cmpd="sng" algn="ctr">
          <a:solidFill>
            <a:schemeClr val="accent4">
              <a:hueOff val="3726747"/>
              <a:satOff val="300"/>
              <a:lumOff val="-99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100" kern="1200" dirty="0">
              <a:solidFill>
                <a:prstClr val="black"/>
              </a:solidFill>
              <a:latin typeface="WORK SANS LIGHT ROMAN" pitchFamily="2" charset="0"/>
              <a:ea typeface="+mn-ea"/>
              <a:cs typeface="+mn-cs"/>
            </a:rPr>
            <a:t>Suppression du §2 de l’actuel article 6.1 de la CCN des ETAM des TP du 12 juillet 2006 qui fait référence aux articles 36. De plus, le régime de retraite propre aux cadres n’existe plus depuis l’instauration d’un régime unifié en 2019. </a:t>
          </a:r>
        </a:p>
        <a:p>
          <a:pPr marL="171450" lvl="1" indent="-171450" algn="l" defTabSz="711200">
            <a:lnSpc>
              <a:spcPct val="90000"/>
            </a:lnSpc>
            <a:spcBef>
              <a:spcPct val="0"/>
            </a:spcBef>
            <a:spcAft>
              <a:spcPct val="15000"/>
            </a:spcAft>
            <a:buFont typeface="Arial" panose="020B0604020202020204" pitchFamily="34" charset="0"/>
            <a:buChar char="•"/>
          </a:pPr>
          <a:r>
            <a:rPr lang="fr-FR" sz="1100" kern="1200" dirty="0">
              <a:solidFill>
                <a:prstClr val="black"/>
              </a:solidFill>
              <a:latin typeface="WORK SANS LIGHT ROMAN" pitchFamily="2" charset="0"/>
              <a:ea typeface="+mn-ea"/>
              <a:cs typeface="+mn-cs"/>
            </a:rPr>
            <a:t>Suppression à la demande de la DSS de la référence à la caisse de retraite du BTP.  </a:t>
          </a:r>
        </a:p>
      </dsp:txBody>
      <dsp:txXfrm rot="-5400000">
        <a:off x="829850" y="1227472"/>
        <a:ext cx="9104950" cy="745920"/>
      </dsp:txXfrm>
    </dsp:sp>
    <dsp:sp modelId="{19F84E6A-6A27-4E1D-8C35-0042E44F8D83}">
      <dsp:nvSpPr>
        <dsp:cNvPr id="0" name=""/>
        <dsp:cNvSpPr/>
      </dsp:nvSpPr>
      <dsp:spPr>
        <a:xfrm rot="5400000">
          <a:off x="-177825" y="2857815"/>
          <a:ext cx="1185500" cy="829850"/>
        </a:xfrm>
        <a:prstGeom prst="chevron">
          <a:avLst/>
        </a:prstGeom>
        <a:solidFill>
          <a:schemeClr val="accent4">
            <a:hueOff val="7453494"/>
            <a:satOff val="601"/>
            <a:lumOff val="-19869"/>
            <a:alphaOff val="0"/>
          </a:schemeClr>
        </a:solidFill>
        <a:ln w="12700" cap="flat" cmpd="sng" algn="ctr">
          <a:solidFill>
            <a:schemeClr val="accent4">
              <a:hueOff val="7453494"/>
              <a:satOff val="601"/>
              <a:lumOff val="-198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Article 2</a:t>
          </a:r>
        </a:p>
      </dsp:txBody>
      <dsp:txXfrm rot="-5400000">
        <a:off x="0" y="3094915"/>
        <a:ext cx="829850" cy="355650"/>
      </dsp:txXfrm>
    </dsp:sp>
    <dsp:sp modelId="{C182C4DF-E522-4179-B930-DA16A1F8515A}">
      <dsp:nvSpPr>
        <dsp:cNvPr id="0" name=""/>
        <dsp:cNvSpPr/>
      </dsp:nvSpPr>
      <dsp:spPr>
        <a:xfrm rot="5400000">
          <a:off x="4608913" y="-1507373"/>
          <a:ext cx="1587176" cy="9145303"/>
        </a:xfrm>
        <a:prstGeom prst="round2SameRect">
          <a:avLst/>
        </a:prstGeom>
        <a:solidFill>
          <a:schemeClr val="lt1">
            <a:alpha val="90000"/>
            <a:hueOff val="0"/>
            <a:satOff val="0"/>
            <a:lumOff val="0"/>
            <a:alphaOff val="0"/>
          </a:schemeClr>
        </a:solidFill>
        <a:ln w="12700" cap="flat" cmpd="sng" algn="ctr">
          <a:solidFill>
            <a:schemeClr val="accent4">
              <a:hueOff val="7453494"/>
              <a:satOff val="601"/>
              <a:lumOff val="-198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200" b="1" kern="1200" dirty="0">
              <a:solidFill>
                <a:prstClr val="black"/>
              </a:solidFill>
              <a:latin typeface="WORK SANS LIGHT ROMAN" pitchFamily="2" charset="0"/>
              <a:ea typeface="+mn-ea"/>
              <a:cs typeface="+mn-cs"/>
            </a:rPr>
            <a:t>Actualisation des références textuelles : ANI de 2017 au lieu de CCN de 1947.</a:t>
          </a:r>
        </a:p>
        <a:p>
          <a:pPr marL="171450" lvl="1" indent="-171450" algn="l" defTabSz="711200">
            <a:lnSpc>
              <a:spcPct val="90000"/>
            </a:lnSpc>
            <a:spcBef>
              <a:spcPct val="0"/>
            </a:spcBef>
            <a:spcAft>
              <a:spcPct val="15000"/>
            </a:spcAft>
            <a:buFont typeface="Arial" panose="020B0604020202020204" pitchFamily="34" charset="0"/>
            <a:buChar char="•"/>
          </a:pPr>
          <a:r>
            <a:rPr lang="fr-FR" sz="1200" b="1" kern="1200" dirty="0">
              <a:solidFill>
                <a:prstClr val="black"/>
              </a:solidFill>
              <a:latin typeface="WORK SANS LIGHT ROMAN" pitchFamily="2" charset="0"/>
              <a:ea typeface="+mn-ea"/>
              <a:cs typeface="+mn-cs"/>
            </a:rPr>
            <a:t>Définition – à droit constant - des « assimilés cadres » en conservant ce qui existe aujourd’hui et le caractère facultatif pour les ETAM ex article 36. Ainsi, cela concerne  :</a:t>
          </a:r>
        </a:p>
        <a:p>
          <a:pPr marL="171450" lvl="1" indent="-171450" algn="l" defTabSz="711200">
            <a:lnSpc>
              <a:spcPct val="90000"/>
            </a:lnSpc>
            <a:spcBef>
              <a:spcPct val="0"/>
            </a:spcBef>
            <a:spcAft>
              <a:spcPct val="15000"/>
            </a:spcAft>
            <a:buFont typeface="Courier New" panose="02070309020205020404" pitchFamily="49" charset="0"/>
            <a:buNone/>
          </a:pPr>
          <a:r>
            <a:rPr lang="fr-FR" sz="1200" b="1" kern="1200" dirty="0">
              <a:solidFill>
                <a:prstClr val="black"/>
              </a:solidFill>
              <a:latin typeface="WORK SANS LIGHT ROMAN" pitchFamily="2" charset="0"/>
              <a:ea typeface="+mn-ea"/>
              <a:cs typeface="+mn-cs"/>
            </a:rPr>
            <a:t>		- les ETAM H = relèvent de l’article 2.2 de l’ANI du 17 novembre 2017 = obligatoirement assimilés cadres ;</a:t>
          </a:r>
        </a:p>
        <a:p>
          <a:pPr marL="171450" lvl="1" indent="-171450" algn="l" defTabSz="711200">
            <a:lnSpc>
              <a:spcPct val="90000"/>
            </a:lnSpc>
            <a:spcBef>
              <a:spcPct val="0"/>
            </a:spcBef>
            <a:spcAft>
              <a:spcPct val="15000"/>
            </a:spcAft>
            <a:buFont typeface="Courier New" panose="02070309020205020404" pitchFamily="49" charset="0"/>
            <a:buNone/>
          </a:pPr>
          <a:r>
            <a:rPr lang="fr-FR" sz="1200" b="1" kern="1200" dirty="0">
              <a:solidFill>
                <a:prstClr val="black"/>
              </a:solidFill>
              <a:latin typeface="WORK SANS LIGHT ROMAN" pitchFamily="2" charset="0"/>
              <a:ea typeface="+mn-ea"/>
              <a:cs typeface="+mn-cs"/>
            </a:rPr>
            <a:t>		- les TAM E à G inclus = peuvent être « intégrés à la catégorie des cadres ». </a:t>
          </a:r>
        </a:p>
        <a:p>
          <a:pPr marL="171450" lvl="1" indent="-171450" algn="l" defTabSz="711200">
            <a:lnSpc>
              <a:spcPct val="90000"/>
            </a:lnSpc>
            <a:spcBef>
              <a:spcPct val="0"/>
            </a:spcBef>
            <a:spcAft>
              <a:spcPct val="15000"/>
            </a:spcAft>
            <a:buFont typeface="Arial" panose="020B0604020202020204" pitchFamily="34" charset="0"/>
            <a:buChar char="•"/>
          </a:pPr>
          <a:r>
            <a:rPr lang="fr-FR" sz="1200" b="1" kern="1200" dirty="0">
              <a:solidFill>
                <a:prstClr val="black"/>
              </a:solidFill>
              <a:latin typeface="WORK SANS LIGHT ROMAN" pitchFamily="2" charset="0"/>
              <a:ea typeface="+mn-ea"/>
              <a:cs typeface="+mn-cs"/>
            </a:rPr>
            <a:t>La faculté d’adhérer au dispositif est laissée à la main des entreprises. </a:t>
          </a:r>
        </a:p>
      </dsp:txBody>
      <dsp:txXfrm rot="-5400000">
        <a:off x="829850" y="2349170"/>
        <a:ext cx="9067823" cy="1432216"/>
      </dsp:txXfrm>
    </dsp:sp>
    <dsp:sp modelId="{EFD363E3-8C4A-4B3B-8CAF-1C6530F1C6B1}">
      <dsp:nvSpPr>
        <dsp:cNvPr id="0" name=""/>
        <dsp:cNvSpPr/>
      </dsp:nvSpPr>
      <dsp:spPr>
        <a:xfrm rot="5400000">
          <a:off x="-177825" y="3914360"/>
          <a:ext cx="1185500" cy="829850"/>
        </a:xfrm>
        <a:prstGeom prst="chevron">
          <a:avLst/>
        </a:prstGeom>
        <a:solidFill>
          <a:schemeClr val="accent4">
            <a:hueOff val="11180240"/>
            <a:satOff val="901"/>
            <a:lumOff val="-29804"/>
            <a:alphaOff val="0"/>
          </a:schemeClr>
        </a:solidFill>
        <a:ln w="12700" cap="flat" cmpd="sng" algn="ctr">
          <a:solidFill>
            <a:schemeClr val="accent4">
              <a:hueOff val="11180240"/>
              <a:satOff val="901"/>
              <a:lumOff val="-2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Articles 3,4,5,6,7 &amp; 8</a:t>
          </a:r>
        </a:p>
      </dsp:txBody>
      <dsp:txXfrm rot="-5400000">
        <a:off x="0" y="4151460"/>
        <a:ext cx="829850" cy="355650"/>
      </dsp:txXfrm>
    </dsp:sp>
    <dsp:sp modelId="{A46F54DB-500C-4DBB-8482-D0DDC8933404}">
      <dsp:nvSpPr>
        <dsp:cNvPr id="0" name=""/>
        <dsp:cNvSpPr/>
      </dsp:nvSpPr>
      <dsp:spPr>
        <a:xfrm rot="5400000">
          <a:off x="5017214" y="-450828"/>
          <a:ext cx="770575" cy="9145303"/>
        </a:xfrm>
        <a:prstGeom prst="round2SameRect">
          <a:avLst/>
        </a:prstGeom>
        <a:solidFill>
          <a:schemeClr val="lt1">
            <a:alpha val="90000"/>
            <a:hueOff val="0"/>
            <a:satOff val="0"/>
            <a:lumOff val="0"/>
            <a:alphaOff val="0"/>
          </a:schemeClr>
        </a:solidFill>
        <a:ln w="12700" cap="flat" cmpd="sng" algn="ctr">
          <a:solidFill>
            <a:schemeClr val="accent4">
              <a:hueOff val="11180240"/>
              <a:satOff val="901"/>
              <a:lumOff val="-2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200" kern="1200" dirty="0">
              <a:solidFill>
                <a:prstClr val="black"/>
              </a:solidFill>
              <a:latin typeface="WORK SANS LIGHT ROMAN" pitchFamily="2" charset="0"/>
              <a:ea typeface="+mn-ea"/>
              <a:cs typeface="+mn-cs"/>
            </a:rPr>
            <a:t>Ne prévoit pas d’adaptation aux entreprises de moins de 50 salariés compte tenu du caractère général du dispositif. </a:t>
          </a:r>
        </a:p>
        <a:p>
          <a:pPr marL="171450" lvl="1" indent="-171450" algn="l" defTabSz="711200">
            <a:lnSpc>
              <a:spcPct val="90000"/>
            </a:lnSpc>
            <a:spcBef>
              <a:spcPct val="0"/>
            </a:spcBef>
            <a:spcAft>
              <a:spcPct val="15000"/>
            </a:spcAft>
            <a:buFont typeface="Arial" panose="020B0604020202020204" pitchFamily="34" charset="0"/>
            <a:buChar char="•"/>
          </a:pPr>
          <a:r>
            <a:rPr lang="fr-FR" sz="1200" kern="1200" dirty="0">
              <a:solidFill>
                <a:prstClr val="black"/>
              </a:solidFill>
              <a:latin typeface="WORK SANS LIGHT ROMAN" pitchFamily="2" charset="0"/>
              <a:ea typeface="+mn-ea"/>
              <a:cs typeface="+mn-cs"/>
            </a:rPr>
            <a:t>Dispositions finales et légalement obligatoires : clause de suivi, clause de sauvegarde, dépôt &amp; extension, durée &amp; entrée en vigueur (1</a:t>
          </a:r>
          <a:r>
            <a:rPr lang="fr-FR" sz="1200" kern="1200" baseline="30000" dirty="0">
              <a:solidFill>
                <a:prstClr val="black"/>
              </a:solidFill>
              <a:latin typeface="WORK SANS LIGHT ROMAN" pitchFamily="2" charset="0"/>
              <a:ea typeface="+mn-ea"/>
              <a:cs typeface="+mn-cs"/>
            </a:rPr>
            <a:t>er</a:t>
          </a:r>
          <a:r>
            <a:rPr lang="fr-FR" sz="1200" kern="1200" dirty="0">
              <a:solidFill>
                <a:prstClr val="black"/>
              </a:solidFill>
              <a:latin typeface="WORK SANS LIGHT ROMAN" pitchFamily="2" charset="0"/>
              <a:ea typeface="+mn-ea"/>
              <a:cs typeface="+mn-cs"/>
            </a:rPr>
            <a:t> janvier 2025) et modalités d’adhésion, révision et dénonciation. </a:t>
          </a:r>
        </a:p>
      </dsp:txBody>
      <dsp:txXfrm rot="-5400000">
        <a:off x="829850" y="3774152"/>
        <a:ext cx="9107687" cy="695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BE6A0-CC3D-4983-A8AB-33572E00DF82}">
      <dsp:nvSpPr>
        <dsp:cNvPr id="0" name=""/>
        <dsp:cNvSpPr/>
      </dsp:nvSpPr>
      <dsp:spPr>
        <a:xfrm>
          <a:off x="1456292" y="0"/>
          <a:ext cx="8252324" cy="194582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C766D-E352-46AB-A922-F604112363FC}">
      <dsp:nvSpPr>
        <dsp:cNvPr id="0" name=""/>
        <dsp:cNvSpPr/>
      </dsp:nvSpPr>
      <dsp:spPr>
        <a:xfrm>
          <a:off x="0" y="583746"/>
          <a:ext cx="2912585" cy="77832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t>E,F,G</a:t>
          </a:r>
        </a:p>
      </dsp:txBody>
      <dsp:txXfrm>
        <a:off x="37995" y="621741"/>
        <a:ext cx="2836595" cy="702339"/>
      </dsp:txXfrm>
    </dsp:sp>
    <dsp:sp modelId="{2C13DD5C-F6BA-46BE-9250-6E86547CEE9D}">
      <dsp:nvSpPr>
        <dsp:cNvPr id="0" name=""/>
        <dsp:cNvSpPr/>
      </dsp:nvSpPr>
      <dsp:spPr>
        <a:xfrm>
          <a:off x="3398015" y="583746"/>
          <a:ext cx="2912585" cy="778329"/>
        </a:xfrm>
        <a:prstGeom prst="roundRect">
          <a:avLst/>
        </a:prstGeom>
        <a:solidFill>
          <a:schemeClr val="accent4">
            <a:hueOff val="5590120"/>
            <a:satOff val="451"/>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t>F,G</a:t>
          </a:r>
        </a:p>
      </dsp:txBody>
      <dsp:txXfrm>
        <a:off x="3436010" y="621741"/>
        <a:ext cx="2836595" cy="702339"/>
      </dsp:txXfrm>
    </dsp:sp>
    <dsp:sp modelId="{759457E6-B3E5-47D9-8108-372CBB607CD8}">
      <dsp:nvSpPr>
        <dsp:cNvPr id="0" name=""/>
        <dsp:cNvSpPr/>
      </dsp:nvSpPr>
      <dsp:spPr>
        <a:xfrm>
          <a:off x="6796031" y="583746"/>
          <a:ext cx="2912585" cy="778329"/>
        </a:xfrm>
        <a:prstGeom prst="roundRect">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t>G</a:t>
          </a:r>
        </a:p>
      </dsp:txBody>
      <dsp:txXfrm>
        <a:off x="6834026" y="621741"/>
        <a:ext cx="2836595" cy="702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149C8-AB6B-429A-A1B9-0448D569FF37}">
      <dsp:nvSpPr>
        <dsp:cNvPr id="0" name=""/>
        <dsp:cNvSpPr/>
      </dsp:nvSpPr>
      <dsp:spPr>
        <a:xfrm>
          <a:off x="1622786" y="987"/>
          <a:ext cx="2595162" cy="15570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effectLst/>
            </a:rPr>
            <a:t>Salariés relevant des articles 4 - 4bis et 36 </a:t>
          </a:r>
        </a:p>
        <a:p>
          <a:pPr marL="0" lvl="0" indent="0" algn="ctr" defTabSz="577850">
            <a:lnSpc>
              <a:spcPct val="90000"/>
            </a:lnSpc>
            <a:spcBef>
              <a:spcPct val="0"/>
            </a:spcBef>
            <a:spcAft>
              <a:spcPct val="35000"/>
            </a:spcAft>
            <a:buNone/>
          </a:pPr>
          <a:r>
            <a:rPr lang="fr-FR" sz="1300" kern="1200" dirty="0">
              <a:effectLst/>
            </a:rPr>
            <a:t>de la CCN de 1947</a:t>
          </a:r>
          <a:endParaRPr lang="fr-FR" sz="1300" kern="1200" dirty="0"/>
        </a:p>
      </dsp:txBody>
      <dsp:txXfrm>
        <a:off x="1668392" y="46593"/>
        <a:ext cx="2503950" cy="1465885"/>
      </dsp:txXfrm>
    </dsp:sp>
    <dsp:sp modelId="{5D9100F9-1602-4A7D-9FB5-E46E23A7FAF0}">
      <dsp:nvSpPr>
        <dsp:cNvPr id="0" name=""/>
        <dsp:cNvSpPr/>
      </dsp:nvSpPr>
      <dsp:spPr>
        <a:xfrm>
          <a:off x="4446323" y="457735"/>
          <a:ext cx="550174" cy="64360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446323" y="586455"/>
        <a:ext cx="385122" cy="386160"/>
      </dsp:txXfrm>
    </dsp:sp>
    <dsp:sp modelId="{7936145D-0D03-49CD-BA9B-58485FBD7E90}">
      <dsp:nvSpPr>
        <dsp:cNvPr id="0" name=""/>
        <dsp:cNvSpPr/>
      </dsp:nvSpPr>
      <dsp:spPr>
        <a:xfrm>
          <a:off x="5256014" y="987"/>
          <a:ext cx="2595162" cy="1557097"/>
        </a:xfrm>
        <a:prstGeom prst="roundRect">
          <a:avLst>
            <a:gd name="adj" fmla="val 10000"/>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effectLst/>
            </a:rPr>
            <a:t>Salariés relevant des articles 2.1 et 2.2 de l’ANI Prévoyance du 17 novembre 2017 et ceux intégrés à la catégorie des Cadres par l’accord de branche agrée par la commission paritaire de l’APEC </a:t>
          </a:r>
          <a:endParaRPr lang="fr-FR" sz="1300" kern="1200" dirty="0"/>
        </a:p>
      </dsp:txBody>
      <dsp:txXfrm>
        <a:off x="5301620" y="46593"/>
        <a:ext cx="2503950" cy="14658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89E07-B3A3-4421-B427-D1B717F34B9E}">
      <dsp:nvSpPr>
        <dsp:cNvPr id="0" name=""/>
        <dsp:cNvSpPr/>
      </dsp:nvSpPr>
      <dsp:spPr>
        <a:xfrm>
          <a:off x="4466" y="2189284"/>
          <a:ext cx="2600244" cy="10400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b="1" kern="1200" dirty="0"/>
            <a:t>10 novembre 2023</a:t>
          </a:r>
          <a:r>
            <a:rPr lang="fr-FR" sz="1100" kern="1200" dirty="0"/>
            <a:t> : </a:t>
          </a:r>
          <a:r>
            <a:rPr lang="fr-FR" sz="1100" kern="1200" dirty="0">
              <a:hlinkClick xmlns:r="http://schemas.openxmlformats.org/officeDocument/2006/relationships" r:id="rId1"/>
            </a:rPr>
            <a:t>Protocole d’accord</a:t>
          </a:r>
          <a:r>
            <a:rPr lang="fr-FR" sz="1100" kern="1200" dirty="0"/>
            <a:t> sur la nouvelle convention d’assurance chômage applicable à compter du 1</a:t>
          </a:r>
          <a:r>
            <a:rPr lang="fr-FR" sz="1100" kern="1200" baseline="30000" dirty="0"/>
            <a:t>er</a:t>
          </a:r>
          <a:r>
            <a:rPr lang="fr-FR" sz="1100" kern="1200" dirty="0"/>
            <a:t> janvier 2024.</a:t>
          </a:r>
        </a:p>
      </dsp:txBody>
      <dsp:txXfrm>
        <a:off x="524515" y="2189284"/>
        <a:ext cx="1560147" cy="1040097"/>
      </dsp:txXfrm>
    </dsp:sp>
    <dsp:sp modelId="{A42D62A4-6432-4F37-9E66-E61DBAC45755}">
      <dsp:nvSpPr>
        <dsp:cNvPr id="0" name=""/>
        <dsp:cNvSpPr/>
      </dsp:nvSpPr>
      <dsp:spPr>
        <a:xfrm>
          <a:off x="2344687" y="2189284"/>
          <a:ext cx="2600244" cy="1040097"/>
        </a:xfrm>
        <a:prstGeom prst="chevron">
          <a:avLst/>
        </a:prstGeom>
        <a:solidFill>
          <a:schemeClr val="accent4">
            <a:hueOff val="3726747"/>
            <a:satOff val="300"/>
            <a:lumOff val="-99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b="1" kern="1200" dirty="0"/>
            <a:t>27 novembre 2023 </a:t>
          </a:r>
          <a:r>
            <a:rPr lang="fr-FR" sz="1100" kern="1200" dirty="0"/>
            <a:t>: Agrément différé de la nouvelle convention d’assurance chômage </a:t>
          </a:r>
          <a:r>
            <a:rPr lang="fr-FR" sz="1100" i="1" kern="1200" dirty="0"/>
            <a:t>(annonce des Services du 1</a:t>
          </a:r>
          <a:r>
            <a:rPr lang="fr-FR" sz="1100" i="1" kern="1200" baseline="30000" dirty="0"/>
            <a:t>er</a:t>
          </a:r>
          <a:r>
            <a:rPr lang="fr-FR" sz="1100" i="1" kern="1200" dirty="0"/>
            <a:t> Ministre).</a:t>
          </a:r>
          <a:endParaRPr lang="fr-FR" sz="1100" kern="1200" dirty="0"/>
        </a:p>
      </dsp:txBody>
      <dsp:txXfrm>
        <a:off x="2864736" y="2189284"/>
        <a:ext cx="1560147" cy="1040097"/>
      </dsp:txXfrm>
    </dsp:sp>
    <dsp:sp modelId="{9FD2BACA-9B5C-4FD5-903A-1F1CA786841C}">
      <dsp:nvSpPr>
        <dsp:cNvPr id="0" name=""/>
        <dsp:cNvSpPr/>
      </dsp:nvSpPr>
      <dsp:spPr>
        <a:xfrm>
          <a:off x="4684907" y="2189284"/>
          <a:ext cx="2600244" cy="1040097"/>
        </a:xfrm>
        <a:prstGeom prst="chevron">
          <a:avLst/>
        </a:prstGeom>
        <a:solidFill>
          <a:schemeClr val="accent4">
            <a:hueOff val="7453494"/>
            <a:satOff val="601"/>
            <a:lumOff val="-19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b="1" kern="1200" dirty="0"/>
            <a:t>21 décembre 2023 </a:t>
          </a:r>
          <a:r>
            <a:rPr lang="fr-FR" sz="1100" kern="1200" dirty="0"/>
            <a:t>: </a:t>
          </a:r>
        </a:p>
        <a:p>
          <a:pPr marL="0" lvl="0" indent="0" algn="ctr" defTabSz="488950">
            <a:lnSpc>
              <a:spcPct val="90000"/>
            </a:lnSpc>
            <a:spcBef>
              <a:spcPct val="0"/>
            </a:spcBef>
            <a:spcAft>
              <a:spcPct val="35000"/>
            </a:spcAft>
            <a:buNone/>
          </a:pPr>
          <a:r>
            <a:rPr lang="fr-FR" sz="1100" kern="1200" dirty="0">
              <a:hlinkClick xmlns:r="http://schemas.openxmlformats.org/officeDocument/2006/relationships" r:id="rId2"/>
            </a:rPr>
            <a:t>Décret</a:t>
          </a:r>
          <a:r>
            <a:rPr lang="fr-FR" sz="1100" kern="1200" dirty="0"/>
            <a:t> qui prolonge les règles antérieures jusqu’au 30 juin 2024.</a:t>
          </a:r>
        </a:p>
      </dsp:txBody>
      <dsp:txXfrm>
        <a:off x="5204956" y="2189284"/>
        <a:ext cx="1560147" cy="1040097"/>
      </dsp:txXfrm>
    </dsp:sp>
    <dsp:sp modelId="{2D1D0D67-E639-4BD5-A33A-E515482C2FD8}">
      <dsp:nvSpPr>
        <dsp:cNvPr id="0" name=""/>
        <dsp:cNvSpPr/>
      </dsp:nvSpPr>
      <dsp:spPr>
        <a:xfrm>
          <a:off x="7025128" y="2189284"/>
          <a:ext cx="2600244" cy="1040097"/>
        </a:xfrm>
        <a:prstGeom prst="chevron">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b="1" kern="1200" dirty="0">
              <a:hlinkClick xmlns:r="http://schemas.openxmlformats.org/officeDocument/2006/relationships" r:id="rId3"/>
            </a:rPr>
            <a:t>Arrêté</a:t>
          </a:r>
          <a:r>
            <a:rPr lang="fr-FR" sz="1100" b="1" kern="1200" dirty="0"/>
            <a:t> du 10 mai 2024 </a:t>
          </a:r>
          <a:r>
            <a:rPr lang="fr-FR" sz="1100" kern="1200" dirty="0"/>
            <a:t>: le Gouvernement refuse l’agrément de cette nouvelle convention d’assurance chômage.</a:t>
          </a:r>
        </a:p>
      </dsp:txBody>
      <dsp:txXfrm>
        <a:off x="7545177" y="2189284"/>
        <a:ext cx="1560147" cy="10400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423C9-32A0-4111-9DB5-5E77BD206798}">
      <dsp:nvSpPr>
        <dsp:cNvPr id="0" name=""/>
        <dsp:cNvSpPr/>
      </dsp:nvSpPr>
      <dsp:spPr>
        <a:xfrm>
          <a:off x="142014" y="217600"/>
          <a:ext cx="1829815" cy="1097889"/>
        </a:xfrm>
        <a:prstGeom prst="roundRect">
          <a:avLst>
            <a:gd name="adj" fmla="val 1000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panose="020F0502020204030204" pitchFamily="34" charset="0"/>
              <a:ea typeface="Calibri" panose="020F0502020204030204" pitchFamily="34" charset="0"/>
              <a:cs typeface="Calibri" panose="020F0502020204030204" pitchFamily="34" charset="0"/>
            </a:rPr>
            <a:t>Elections législatives anticipées</a:t>
          </a:r>
        </a:p>
      </dsp:txBody>
      <dsp:txXfrm>
        <a:off x="174170" y="249756"/>
        <a:ext cx="1765503" cy="1033577"/>
      </dsp:txXfrm>
    </dsp:sp>
    <dsp:sp modelId="{5825C8F8-FD23-4517-9A5E-5CBF5ADEEA70}">
      <dsp:nvSpPr>
        <dsp:cNvPr id="0" name=""/>
        <dsp:cNvSpPr/>
      </dsp:nvSpPr>
      <dsp:spPr>
        <a:xfrm rot="49918">
          <a:off x="2105064" y="577317"/>
          <a:ext cx="243539" cy="453794"/>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2105068" y="667546"/>
        <a:ext cx="170477" cy="272276"/>
      </dsp:txXfrm>
    </dsp:sp>
    <dsp:sp modelId="{903A94E7-8FF7-4E7E-99E8-AE4A436087BC}">
      <dsp:nvSpPr>
        <dsp:cNvPr id="0" name=""/>
        <dsp:cNvSpPr/>
      </dsp:nvSpPr>
      <dsp:spPr>
        <a:xfrm>
          <a:off x="2431289" y="250844"/>
          <a:ext cx="1829815" cy="1097889"/>
        </a:xfrm>
        <a:prstGeom prst="roundRect">
          <a:avLst>
            <a:gd name="adj" fmla="val 10000"/>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bg1"/>
              </a:solidFill>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Décret</a:t>
          </a:r>
          <a:r>
            <a:rPr lang="fr-FR" sz="18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r-FR" sz="1800" kern="1200" dirty="0">
              <a:latin typeface="Calibri" panose="020F0502020204030204" pitchFamily="34" charset="0"/>
              <a:ea typeface="Calibri" panose="020F0502020204030204" pitchFamily="34" charset="0"/>
              <a:cs typeface="Calibri" panose="020F0502020204030204" pitchFamily="34" charset="0"/>
            </a:rPr>
            <a:t>de jointure du 30 juin 2024</a:t>
          </a:r>
        </a:p>
      </dsp:txBody>
      <dsp:txXfrm>
        <a:off x="2463445" y="283000"/>
        <a:ext cx="1765503" cy="1033577"/>
      </dsp:txXfrm>
    </dsp:sp>
    <dsp:sp modelId="{36713EA9-4716-4BBD-B0E4-0953245317BC}">
      <dsp:nvSpPr>
        <dsp:cNvPr id="0" name=""/>
        <dsp:cNvSpPr/>
      </dsp:nvSpPr>
      <dsp:spPr>
        <a:xfrm rot="6619">
          <a:off x="4472229" y="575491"/>
          <a:ext cx="447584" cy="453794"/>
        </a:xfrm>
        <a:prstGeom prst="rightArrow">
          <a:avLst>
            <a:gd name="adj1" fmla="val 60000"/>
            <a:gd name="adj2" fmla="val 50000"/>
          </a:avLst>
        </a:prstGeom>
        <a:solidFill>
          <a:schemeClr val="accent5">
            <a:shade val="90000"/>
            <a:hueOff val="450348"/>
            <a:satOff val="-41629"/>
            <a:lumOff val="259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4472229" y="666121"/>
        <a:ext cx="313309" cy="272276"/>
      </dsp:txXfrm>
    </dsp:sp>
    <dsp:sp modelId="{76A0A329-B1DD-4EA7-8098-3C0CA0783DD3}">
      <dsp:nvSpPr>
        <dsp:cNvPr id="0" name=""/>
        <dsp:cNvSpPr/>
      </dsp:nvSpPr>
      <dsp:spPr>
        <a:xfrm>
          <a:off x="5105602" y="255993"/>
          <a:ext cx="1829815" cy="1097889"/>
        </a:xfrm>
        <a:prstGeom prst="roundRect">
          <a:avLst>
            <a:gd name="adj" fmla="val 10000"/>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panose="020F0502020204030204" pitchFamily="34" charset="0"/>
              <a:ea typeface="Calibri" panose="020F0502020204030204" pitchFamily="34" charset="0"/>
              <a:cs typeface="Calibri" panose="020F0502020204030204" pitchFamily="34" charset="0"/>
            </a:rPr>
            <a:t>Démission du Gouvernement le 16 juillet 2024</a:t>
          </a:r>
        </a:p>
      </dsp:txBody>
      <dsp:txXfrm>
        <a:off x="5137758" y="288149"/>
        <a:ext cx="1765503" cy="1033577"/>
      </dsp:txXfrm>
    </dsp:sp>
    <dsp:sp modelId="{1A913098-BA6C-4F77-9C12-1D08B43F288B}">
      <dsp:nvSpPr>
        <dsp:cNvPr id="0" name=""/>
        <dsp:cNvSpPr/>
      </dsp:nvSpPr>
      <dsp:spPr>
        <a:xfrm rot="1461">
          <a:off x="7091411" y="578566"/>
          <a:ext cx="330706" cy="453794"/>
        </a:xfrm>
        <a:prstGeom prst="rightArrow">
          <a:avLst>
            <a:gd name="adj1" fmla="val 60000"/>
            <a:gd name="adj2" fmla="val 50000"/>
          </a:avLst>
        </a:prstGeom>
        <a:solidFill>
          <a:schemeClr val="accent5">
            <a:shade val="90000"/>
            <a:hueOff val="900696"/>
            <a:satOff val="-83257"/>
            <a:lumOff val="519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7091411" y="669304"/>
        <a:ext cx="231494" cy="272276"/>
      </dsp:txXfrm>
    </dsp:sp>
    <dsp:sp modelId="{5CC2BF23-E426-4C65-AF78-45D2B07F5548}">
      <dsp:nvSpPr>
        <dsp:cNvPr id="0" name=""/>
        <dsp:cNvSpPr/>
      </dsp:nvSpPr>
      <dsp:spPr>
        <a:xfrm>
          <a:off x="7559392" y="310641"/>
          <a:ext cx="1829815" cy="990680"/>
        </a:xfrm>
        <a:prstGeom prst="roundRect">
          <a:avLst>
            <a:gd name="adj" fmla="val 1000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rPr>
            <a:t>Décret</a:t>
          </a:r>
          <a:r>
            <a:rPr lang="fr-FR" sz="1800" kern="1200" dirty="0">
              <a:latin typeface="Calibri" panose="020F0502020204030204" pitchFamily="34" charset="0"/>
              <a:ea typeface="Calibri" panose="020F0502020204030204" pitchFamily="34" charset="0"/>
              <a:cs typeface="Calibri" panose="020F0502020204030204" pitchFamily="34" charset="0"/>
            </a:rPr>
            <a:t> du 30 juillet 2024</a:t>
          </a:r>
        </a:p>
      </dsp:txBody>
      <dsp:txXfrm>
        <a:off x="7588408" y="339657"/>
        <a:ext cx="1771783" cy="932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61C07-DB1D-4398-B73B-B42465F0ADAE}">
      <dsp:nvSpPr>
        <dsp:cNvPr id="0" name=""/>
        <dsp:cNvSpPr/>
      </dsp:nvSpPr>
      <dsp:spPr>
        <a:xfrm>
          <a:off x="1954214" y="0"/>
          <a:ext cx="2721814" cy="1633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WORK SANS LIGHT ROMAN" pitchFamily="2" charset="0"/>
            </a:rPr>
            <a:t>Contribution dite « spéciale »</a:t>
          </a:r>
        </a:p>
        <a:p>
          <a:pPr marL="0" lvl="0" indent="0" algn="ctr" defTabSz="800100">
            <a:lnSpc>
              <a:spcPct val="90000"/>
            </a:lnSpc>
            <a:spcBef>
              <a:spcPct val="0"/>
            </a:spcBef>
            <a:spcAft>
              <a:spcPct val="35000"/>
            </a:spcAft>
            <a:buNone/>
          </a:pPr>
          <a:r>
            <a:rPr lang="fr-FR" sz="1600" i="1" kern="1200" dirty="0">
              <a:latin typeface="WORK SANS LIGHT ROMAN" pitchFamily="2" charset="0"/>
            </a:rPr>
            <a:t>Anc. art. L.8253-1 CT</a:t>
          </a:r>
        </a:p>
      </dsp:txBody>
      <dsp:txXfrm>
        <a:off x="1954214" y="0"/>
        <a:ext cx="2721814" cy="1633088"/>
      </dsp:txXfrm>
    </dsp:sp>
    <dsp:sp modelId="{CDA0005D-5F7B-40B6-9B00-4305205AECF4}">
      <dsp:nvSpPr>
        <dsp:cNvPr id="0" name=""/>
        <dsp:cNvSpPr/>
      </dsp:nvSpPr>
      <dsp:spPr>
        <a:xfrm>
          <a:off x="4916772" y="579"/>
          <a:ext cx="2721814" cy="1633088"/>
        </a:xfrm>
        <a:prstGeom prst="rect">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WORK SANS LIGHT ROMAN" pitchFamily="2" charset="0"/>
            </a:rPr>
            <a:t>Contribution forfaitaire représentative des frais de réacheminement</a:t>
          </a:r>
        </a:p>
        <a:p>
          <a:pPr marL="0" lvl="0" indent="0" algn="ctr" defTabSz="800100">
            <a:lnSpc>
              <a:spcPct val="90000"/>
            </a:lnSpc>
            <a:spcBef>
              <a:spcPct val="0"/>
            </a:spcBef>
            <a:spcAft>
              <a:spcPct val="35000"/>
            </a:spcAft>
            <a:buNone/>
          </a:pPr>
          <a:r>
            <a:rPr lang="fr-FR" sz="1600" i="1" kern="1200" dirty="0">
              <a:latin typeface="WORK SANS LIGHT ROMAN" pitchFamily="2" charset="0"/>
            </a:rPr>
            <a:t>Anc. art. L.8253-1 CT</a:t>
          </a:r>
        </a:p>
      </dsp:txBody>
      <dsp:txXfrm>
        <a:off x="4916772" y="579"/>
        <a:ext cx="2721814" cy="1633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7A8E2-972E-4363-A971-39898AA9540E}">
      <dsp:nvSpPr>
        <dsp:cNvPr id="0" name=""/>
        <dsp:cNvSpPr/>
      </dsp:nvSpPr>
      <dsp:spPr>
        <a:xfrm rot="5400000">
          <a:off x="5102146" y="-2818423"/>
          <a:ext cx="1572747" cy="726814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lrTx/>
            <a:buSzTx/>
            <a:buFont typeface="Wingdings" panose="05000000000000000000" pitchFamily="2" charset="2"/>
            <a:buNone/>
          </a:pPr>
          <a:r>
            <a:rPr lang="fr-FR" sz="2000" kern="1200">
              <a:latin typeface="WORK SANS LIGHT ROMAN" pitchFamily="2" charset="0"/>
            </a:rPr>
            <a:t>	</a:t>
          </a:r>
          <a:r>
            <a:rPr lang="fr-FR" sz="1600" b="1" kern="1200">
              <a:latin typeface="WORK SANS LIGHT ROMAN" pitchFamily="2" charset="0"/>
              <a:ea typeface="+mn-ea"/>
              <a:cs typeface="+mn-cs"/>
            </a:rPr>
            <a:t>5000 fois </a:t>
          </a:r>
          <a:r>
            <a:rPr lang="fr-FR" sz="1600" kern="1200">
              <a:latin typeface="WORK SANS LIGHT ROMAN" pitchFamily="2" charset="0"/>
              <a:ea typeface="+mn-ea"/>
              <a:cs typeface="+mn-cs"/>
            </a:rPr>
            <a:t>le taux horaire du minimum garanti par le Code du travail à la date de constatation de l’infraction</a:t>
          </a:r>
          <a:endParaRPr lang="fr-FR" sz="1600" kern="1200" dirty="0">
            <a:latin typeface="WORK SANS LIGHT ROMAN" pitchFamily="2" charset="0"/>
            <a:ea typeface="+mn-ea"/>
            <a:cs typeface="+mn-cs"/>
          </a:endParaRPr>
        </a:p>
        <a:p>
          <a:pPr marL="171450" lvl="1" indent="-171450" algn="ctr" defTabSz="711200">
            <a:lnSpc>
              <a:spcPct val="90000"/>
            </a:lnSpc>
            <a:spcBef>
              <a:spcPct val="0"/>
            </a:spcBef>
            <a:spcAft>
              <a:spcPct val="15000"/>
            </a:spcAft>
            <a:buClrTx/>
            <a:buSzTx/>
            <a:buFont typeface="Wingdings" panose="05000000000000000000" pitchFamily="2" charset="2"/>
            <a:buNone/>
          </a:pPr>
          <a:r>
            <a:rPr lang="fr-FR" sz="1600" i="1" kern="1200">
              <a:latin typeface="WORK SANS LIGHT ROMAN" pitchFamily="2" charset="0"/>
              <a:ea typeface="+mn-ea"/>
              <a:cs typeface="+mn-cs"/>
            </a:rPr>
            <a:t>(soit 20 750 euros depuis le 1er janvier 2024)</a:t>
          </a:r>
          <a:endParaRPr lang="fr-FR" sz="1600" i="1" kern="1200" dirty="0">
            <a:latin typeface="WORK SANS LIGHT ROMAN" pitchFamily="2" charset="0"/>
            <a:ea typeface="+mn-ea"/>
            <a:cs typeface="+mn-cs"/>
          </a:endParaRPr>
        </a:p>
        <a:p>
          <a:pPr marL="171450" lvl="1" indent="-171450" algn="ctr" defTabSz="711200">
            <a:lnSpc>
              <a:spcPct val="90000"/>
            </a:lnSpc>
            <a:spcBef>
              <a:spcPct val="0"/>
            </a:spcBef>
            <a:spcAft>
              <a:spcPct val="15000"/>
            </a:spcAft>
            <a:buClrTx/>
            <a:buSzTx/>
            <a:buFont typeface="Wingdings" panose="05000000000000000000" pitchFamily="2" charset="2"/>
            <a:buNone/>
          </a:pPr>
          <a:r>
            <a:rPr lang="fr-FR" sz="1600" kern="1200">
              <a:latin typeface="WORK SANS LIGHT ROMAN" pitchFamily="2" charset="0"/>
              <a:ea typeface="+mn-ea"/>
              <a:cs typeface="+mn-cs"/>
            </a:rPr>
            <a:t>par travailleur étranger concerné</a:t>
          </a:r>
          <a:endParaRPr lang="fr-FR" sz="1600" kern="1200" dirty="0">
            <a:latin typeface="WORK SANS LIGHT ROMAN" pitchFamily="2" charset="0"/>
            <a:ea typeface="+mn-ea"/>
            <a:cs typeface="+mn-cs"/>
          </a:endParaRPr>
        </a:p>
      </dsp:txBody>
      <dsp:txXfrm rot="-5400000">
        <a:off x="2254447" y="106051"/>
        <a:ext cx="7191371" cy="1419197"/>
      </dsp:txXfrm>
    </dsp:sp>
    <dsp:sp modelId="{AC07DC8F-4320-4B90-BD58-E75D828194C7}">
      <dsp:nvSpPr>
        <dsp:cNvPr id="0" name=""/>
        <dsp:cNvSpPr/>
      </dsp:nvSpPr>
      <dsp:spPr>
        <a:xfrm>
          <a:off x="819" y="2150"/>
          <a:ext cx="2253627" cy="162699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WORK SANS LIGHT ROMAN" pitchFamily="2" charset="0"/>
            </a:rPr>
            <a:t>Plafond</a:t>
          </a:r>
        </a:p>
      </dsp:txBody>
      <dsp:txXfrm>
        <a:off x="80242" y="81573"/>
        <a:ext cx="2094781" cy="1468152"/>
      </dsp:txXfrm>
    </dsp:sp>
    <dsp:sp modelId="{99265A1B-BE57-4AD7-A9C2-0DA9949C24E6}">
      <dsp:nvSpPr>
        <dsp:cNvPr id="0" name=""/>
        <dsp:cNvSpPr/>
      </dsp:nvSpPr>
      <dsp:spPr>
        <a:xfrm rot="5400000">
          <a:off x="5160243" y="-1050710"/>
          <a:ext cx="1510947" cy="7204637"/>
        </a:xfrm>
        <a:prstGeom prst="round2SameRect">
          <a:avLst/>
        </a:prstGeom>
        <a:solidFill>
          <a:schemeClr val="accent4">
            <a:tint val="40000"/>
            <a:alpha val="90000"/>
            <a:hueOff val="6401797"/>
            <a:satOff val="-41225"/>
            <a:lumOff val="-3718"/>
            <a:alphaOff val="0"/>
          </a:schemeClr>
        </a:solidFill>
        <a:ln w="12700" cap="flat" cmpd="sng" algn="ctr">
          <a:solidFill>
            <a:schemeClr val="accent4">
              <a:tint val="40000"/>
              <a:alpha val="90000"/>
              <a:hueOff val="6401797"/>
              <a:satOff val="-41225"/>
              <a:lumOff val="-37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711200">
            <a:lnSpc>
              <a:spcPct val="90000"/>
            </a:lnSpc>
            <a:spcBef>
              <a:spcPct val="0"/>
            </a:spcBef>
            <a:spcAft>
              <a:spcPct val="15000"/>
            </a:spcAft>
            <a:buFont typeface="Wingdings" panose="05000000000000000000" pitchFamily="2" charset="2"/>
            <a:buNone/>
          </a:pPr>
          <a:r>
            <a:rPr lang="fr-FR" sz="1600" b="1" kern="1200">
              <a:latin typeface="WORK SANS LIGHT ROMAN" pitchFamily="2" charset="0"/>
            </a:rPr>
            <a:t>Triplement </a:t>
          </a:r>
          <a:r>
            <a:rPr lang="fr-FR" sz="1600" kern="1200">
              <a:latin typeface="WORK SANS LIGHT ROMAN" pitchFamily="2" charset="0"/>
            </a:rPr>
            <a:t>du plafond en cas de réitération</a:t>
          </a:r>
          <a:endParaRPr lang="fr-FR" sz="1600" kern="1200" dirty="0"/>
        </a:p>
        <a:p>
          <a:pPr marL="114300" lvl="1" indent="-114300" algn="ctr" defTabSz="711200">
            <a:lnSpc>
              <a:spcPct val="90000"/>
            </a:lnSpc>
            <a:spcBef>
              <a:spcPct val="0"/>
            </a:spcBef>
            <a:spcAft>
              <a:spcPct val="15000"/>
            </a:spcAft>
            <a:buFont typeface="Wingdings" panose="05000000000000000000" pitchFamily="2" charset="2"/>
            <a:buNone/>
          </a:pPr>
          <a:r>
            <a:rPr lang="fr-FR" sz="1600" i="1" kern="1200">
              <a:latin typeface="WORK SANS LIGHT ROMAN" pitchFamily="2" charset="0"/>
            </a:rPr>
            <a:t> (soit 62 250 euros depuis le 1</a:t>
          </a:r>
          <a:r>
            <a:rPr lang="fr-FR" sz="1600" i="1" kern="1200" baseline="30000">
              <a:latin typeface="WORK SANS LIGHT ROMAN" pitchFamily="2" charset="0"/>
            </a:rPr>
            <a:t>er</a:t>
          </a:r>
          <a:r>
            <a:rPr lang="fr-FR" sz="1600" i="1" kern="1200">
              <a:latin typeface="WORK SANS LIGHT ROMAN" pitchFamily="2" charset="0"/>
            </a:rPr>
            <a:t> janvier 2024)</a:t>
          </a:r>
          <a:endParaRPr lang="fr-FR" sz="1600" i="1" kern="1200" dirty="0"/>
        </a:p>
        <a:p>
          <a:pPr marL="0" lvl="1" indent="0" algn="ctr" defTabSz="711200">
            <a:lnSpc>
              <a:spcPct val="90000"/>
            </a:lnSpc>
            <a:spcBef>
              <a:spcPct val="0"/>
            </a:spcBef>
            <a:spcAft>
              <a:spcPct val="15000"/>
            </a:spcAft>
            <a:buFont typeface="Wingdings" panose="05000000000000000000" pitchFamily="2" charset="2"/>
            <a:buNone/>
          </a:pPr>
          <a:endParaRPr lang="fr-FR" sz="1600" kern="1200" dirty="0">
            <a:solidFill>
              <a:schemeClr val="tx1"/>
            </a:solidFill>
          </a:endParaRPr>
        </a:p>
        <a:p>
          <a:pPr marL="0" lvl="1" indent="0" algn="ctr" defTabSz="711200">
            <a:lnSpc>
              <a:spcPct val="90000"/>
            </a:lnSpc>
            <a:spcBef>
              <a:spcPct val="0"/>
            </a:spcBef>
            <a:spcAft>
              <a:spcPct val="15000"/>
            </a:spcAft>
            <a:buFont typeface="Wingdings" panose="05000000000000000000" pitchFamily="2" charset="2"/>
            <a:buNone/>
          </a:pPr>
          <a:r>
            <a:rPr lang="fr-FR" sz="1600" kern="1200">
              <a:latin typeface="WORK SANS LIGHT ROMAN" pitchFamily="2" charset="0"/>
            </a:rPr>
            <a:t>Comme par le passé, la réitération est caractérisée lorsque l’auteur de l’infraction a fait l’objet de l’amende administrative dans les cinq ans précédant la constatation de l’infraction (art. R. 8253-2 C. trav.)</a:t>
          </a:r>
          <a:endParaRPr lang="fr-FR" sz="1600" kern="1200" dirty="0"/>
        </a:p>
      </dsp:txBody>
      <dsp:txXfrm rot="-5400000">
        <a:off x="2313398" y="1869893"/>
        <a:ext cx="7130879" cy="1363431"/>
      </dsp:txXfrm>
    </dsp:sp>
    <dsp:sp modelId="{8C696781-4334-4A6D-9647-D0A917882817}">
      <dsp:nvSpPr>
        <dsp:cNvPr id="0" name=""/>
        <dsp:cNvSpPr/>
      </dsp:nvSpPr>
      <dsp:spPr>
        <a:xfrm>
          <a:off x="819" y="1710498"/>
          <a:ext cx="2312579" cy="1682218"/>
        </a:xfrm>
        <a:prstGeom prst="roundRect">
          <a:avLst/>
        </a:prstGeom>
        <a:solidFill>
          <a:schemeClr val="accent4">
            <a:hueOff val="5590120"/>
            <a:satOff val="451"/>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WORK SANS LIGHT ROMAN" pitchFamily="2" charset="0"/>
            </a:rPr>
            <a:t>Augmentation du plafond</a:t>
          </a:r>
        </a:p>
      </dsp:txBody>
      <dsp:txXfrm>
        <a:off x="82938" y="1792617"/>
        <a:ext cx="2148341" cy="1517980"/>
      </dsp:txXfrm>
    </dsp:sp>
    <dsp:sp modelId="{8B6FA415-C8D3-490D-80C1-F975FA9C0E47}">
      <dsp:nvSpPr>
        <dsp:cNvPr id="0" name=""/>
        <dsp:cNvSpPr/>
      </dsp:nvSpPr>
      <dsp:spPr>
        <a:xfrm rot="5400000">
          <a:off x="4978655" y="915756"/>
          <a:ext cx="1904212" cy="7175441"/>
        </a:xfrm>
        <a:prstGeom prst="round2SameRect">
          <a:avLst/>
        </a:prstGeom>
        <a:solidFill>
          <a:schemeClr val="accent4">
            <a:tint val="40000"/>
            <a:alpha val="90000"/>
            <a:hueOff val="12803595"/>
            <a:satOff val="-82451"/>
            <a:lumOff val="-7436"/>
            <a:alphaOff val="0"/>
          </a:schemeClr>
        </a:solidFill>
        <a:ln w="12700" cap="flat" cmpd="sng" algn="ctr">
          <a:solidFill>
            <a:schemeClr val="accent4">
              <a:tint val="40000"/>
              <a:alpha val="90000"/>
              <a:hueOff val="12803595"/>
              <a:satOff val="-82451"/>
              <a:lumOff val="-74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22300">
            <a:lnSpc>
              <a:spcPct val="90000"/>
            </a:lnSpc>
            <a:spcBef>
              <a:spcPct val="0"/>
            </a:spcBef>
            <a:spcAft>
              <a:spcPct val="15000"/>
            </a:spcAft>
            <a:buFont typeface="Wingdings" panose="05000000000000000000" pitchFamily="2" charset="2"/>
            <a:buNone/>
          </a:pPr>
          <a:r>
            <a:rPr lang="fr-FR" sz="1600" b="1" kern="1200">
              <a:latin typeface="WORK SANS LIGHT ROMAN" pitchFamily="2" charset="0"/>
              <a:ea typeface="+mn-ea"/>
              <a:cs typeface="+mn-cs"/>
            </a:rPr>
            <a:t>Minoration du plafond à 2000 fois </a:t>
          </a:r>
          <a:r>
            <a:rPr lang="fr-FR" sz="1600" kern="1200">
              <a:latin typeface="WORK SANS LIGHT ROMAN" pitchFamily="2" charset="0"/>
              <a:ea typeface="+mn-ea"/>
              <a:cs typeface="+mn-cs"/>
            </a:rPr>
            <a:t>le taux horaire du minimum garanti</a:t>
          </a:r>
          <a:endParaRPr lang="fr-FR" sz="1600" kern="1200" dirty="0">
            <a:latin typeface="WORK SANS LIGHT ROMAN" pitchFamily="2" charset="0"/>
            <a:ea typeface="+mn-ea"/>
            <a:cs typeface="+mn-cs"/>
          </a:endParaRPr>
        </a:p>
        <a:p>
          <a:pPr marL="114300" lvl="1" indent="-114300" algn="ctr" defTabSz="622300">
            <a:lnSpc>
              <a:spcPct val="90000"/>
            </a:lnSpc>
            <a:spcBef>
              <a:spcPct val="0"/>
            </a:spcBef>
            <a:spcAft>
              <a:spcPct val="15000"/>
            </a:spcAft>
            <a:buFont typeface="Wingdings" panose="05000000000000000000" pitchFamily="2" charset="2"/>
            <a:buNone/>
          </a:pPr>
          <a:r>
            <a:rPr lang="fr-FR" sz="1600" i="1" kern="1200">
              <a:latin typeface="WORK SANS LIGHT ROMAN" pitchFamily="2" charset="0"/>
              <a:ea typeface="+mn-ea"/>
              <a:cs typeface="+mn-cs"/>
            </a:rPr>
            <a:t>(8300 € depuis le 1</a:t>
          </a:r>
          <a:r>
            <a:rPr lang="fr-FR" sz="1600" i="1" kern="1200" baseline="30000">
              <a:latin typeface="WORK SANS LIGHT ROMAN" pitchFamily="2" charset="0"/>
              <a:ea typeface="+mn-ea"/>
              <a:cs typeface="+mn-cs"/>
            </a:rPr>
            <a:t>er</a:t>
          </a:r>
          <a:r>
            <a:rPr lang="fr-FR" sz="1600" i="1" kern="1200">
              <a:latin typeface="WORK SANS LIGHT ROMAN" pitchFamily="2" charset="0"/>
              <a:ea typeface="+mn-ea"/>
              <a:cs typeface="+mn-cs"/>
            </a:rPr>
            <a:t> janvier 2024)</a:t>
          </a:r>
          <a:endParaRPr lang="fr-FR" sz="1600" i="1" kern="1200" dirty="0">
            <a:latin typeface="WORK SANS LIGHT ROMAN" pitchFamily="2" charset="0"/>
            <a:ea typeface="+mn-ea"/>
            <a:cs typeface="+mn-cs"/>
          </a:endParaRPr>
        </a:p>
        <a:p>
          <a:pPr marL="114300" lvl="1" indent="-114300" algn="ctr" defTabSz="622300">
            <a:lnSpc>
              <a:spcPct val="90000"/>
            </a:lnSpc>
            <a:spcBef>
              <a:spcPct val="0"/>
            </a:spcBef>
            <a:spcAft>
              <a:spcPct val="15000"/>
            </a:spcAft>
            <a:buFont typeface="Wingdings" panose="05000000000000000000" pitchFamily="2" charset="2"/>
            <a:buNone/>
          </a:pPr>
          <a:r>
            <a:rPr lang="fr-FR" sz="1600" kern="1200" dirty="0">
              <a:latin typeface="WORK SANS LIGHT ROMAN" pitchFamily="2" charset="0"/>
              <a:ea typeface="+mn-ea"/>
              <a:cs typeface="+mn-cs"/>
            </a:rPr>
            <a:t>en cas de paiement spontané par l’employeur des salariés et indemnités dus au salarié étranger dans un délai de 30 jours à compter de la constatation de l’infraction</a:t>
          </a:r>
        </a:p>
      </dsp:txBody>
      <dsp:txXfrm rot="-5400000">
        <a:off x="2343041" y="3644326"/>
        <a:ext cx="7082485" cy="1718300"/>
      </dsp:txXfrm>
    </dsp:sp>
    <dsp:sp modelId="{61F63DC3-DA8C-4D10-86DB-BDE8A8421239}">
      <dsp:nvSpPr>
        <dsp:cNvPr id="0" name=""/>
        <dsp:cNvSpPr/>
      </dsp:nvSpPr>
      <dsp:spPr>
        <a:xfrm>
          <a:off x="819" y="3474066"/>
          <a:ext cx="2342221" cy="2058819"/>
        </a:xfrm>
        <a:prstGeom prst="roundRect">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WORK SANS LIGHT ROMAN" pitchFamily="2" charset="0"/>
            </a:rPr>
            <a:t>Réduction du plafond</a:t>
          </a:r>
        </a:p>
      </dsp:txBody>
      <dsp:txXfrm>
        <a:off x="101322" y="3574569"/>
        <a:ext cx="2141215" cy="18578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B76C3E8-D1CC-6A91-34B4-25020D52779B}"/>
              </a:ext>
            </a:extLst>
          </p:cNvPr>
          <p:cNvSpPr>
            <a:spLocks noGrp="1"/>
          </p:cNvSpPr>
          <p:nvPr>
            <p:ph type="hdr" sz="quarter"/>
          </p:nvPr>
        </p:nvSpPr>
        <p:spPr>
          <a:xfrm>
            <a:off x="1" y="0"/>
            <a:ext cx="2890665" cy="49800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052DF9D-A640-CA70-0AD6-0BE291098E04}"/>
              </a:ext>
            </a:extLst>
          </p:cNvPr>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9ED0F855-D9F5-4AD6-BA2A-BF54C3658589}" type="datetimeFigureOut">
              <a:rPr lang="fr-FR" smtClean="0"/>
              <a:t>01/10/2024</a:t>
            </a:fld>
            <a:endParaRPr lang="fr-FR"/>
          </a:p>
        </p:txBody>
      </p:sp>
      <p:sp>
        <p:nvSpPr>
          <p:cNvPr id="4" name="Espace réservé du pied de page 3">
            <a:extLst>
              <a:ext uri="{FF2B5EF4-FFF2-40B4-BE49-F238E27FC236}">
                <a16:creationId xmlns:a16="http://schemas.microsoft.com/office/drawing/2014/main" id="{98C35A06-553D-BFDC-8F72-54BC7BB80069}"/>
              </a:ext>
            </a:extLst>
          </p:cNvPr>
          <p:cNvSpPr>
            <a:spLocks noGrp="1"/>
          </p:cNvSpPr>
          <p:nvPr>
            <p:ph type="ftr" sz="quarter" idx="2"/>
          </p:nvPr>
        </p:nvSpPr>
        <p:spPr>
          <a:xfrm>
            <a:off x="1" y="9428630"/>
            <a:ext cx="2890665" cy="49800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6A502D9-E4FA-271F-3E72-5677B152791F}"/>
              </a:ext>
            </a:extLst>
          </p:cNvPr>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2C1C7B99-AB5F-477A-9001-4C54992D03B6}" type="slidenum">
              <a:rPr lang="fr-FR" smtClean="0"/>
              <a:t>‹N°›</a:t>
            </a:fld>
            <a:endParaRPr lang="fr-FR"/>
          </a:p>
        </p:txBody>
      </p:sp>
    </p:spTree>
    <p:extLst>
      <p:ext uri="{BB962C8B-B14F-4D97-AF65-F5344CB8AC3E}">
        <p14:creationId xmlns:p14="http://schemas.microsoft.com/office/powerpoint/2010/main" val="3237604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98056"/>
          </a:xfrm>
          <a:prstGeom prst="rect">
            <a:avLst/>
          </a:prstGeom>
        </p:spPr>
        <p:txBody>
          <a:bodyPr vert="horz" lIns="91815" tIns="45907" rIns="91815" bIns="45907"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815" tIns="45907" rIns="91815" bIns="45907" rtlCol="0"/>
          <a:lstStyle>
            <a:lvl1pPr algn="r">
              <a:defRPr sz="1200"/>
            </a:lvl1pPr>
          </a:lstStyle>
          <a:p>
            <a:fld id="{301C867A-8237-4767-9083-701B26D4CA42}" type="datetimeFigureOut">
              <a:rPr lang="fr-FR" smtClean="0"/>
              <a:t>01/10/2024</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815" tIns="45907" rIns="91815" bIns="45907" rtlCol="0" anchor="ctr"/>
          <a:lstStyle/>
          <a:p>
            <a:endParaRPr lang="fr-FR"/>
          </a:p>
        </p:txBody>
      </p:sp>
      <p:sp>
        <p:nvSpPr>
          <p:cNvPr id="5" name="Espace réservé des notes 4"/>
          <p:cNvSpPr>
            <a:spLocks noGrp="1"/>
          </p:cNvSpPr>
          <p:nvPr>
            <p:ph type="body" sz="quarter" idx="3"/>
          </p:nvPr>
        </p:nvSpPr>
        <p:spPr>
          <a:xfrm>
            <a:off x="666909" y="4777201"/>
            <a:ext cx="5335270" cy="3908614"/>
          </a:xfrm>
          <a:prstGeom prst="rect">
            <a:avLst/>
          </a:prstGeom>
        </p:spPr>
        <p:txBody>
          <a:bodyPr vert="horz" lIns="91815" tIns="45907" rIns="91815" bIns="4590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8"/>
            <a:ext cx="2889938" cy="498055"/>
          </a:xfrm>
          <a:prstGeom prst="rect">
            <a:avLst/>
          </a:prstGeom>
        </p:spPr>
        <p:txBody>
          <a:bodyPr vert="horz" lIns="91815" tIns="45907" rIns="91815" bIns="459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8"/>
            <a:ext cx="2889938" cy="498055"/>
          </a:xfrm>
          <a:prstGeom prst="rect">
            <a:avLst/>
          </a:prstGeom>
        </p:spPr>
        <p:txBody>
          <a:bodyPr vert="horz" lIns="91815" tIns="45907" rIns="91815" bIns="45907" rtlCol="0" anchor="b"/>
          <a:lstStyle>
            <a:lvl1pPr algn="r">
              <a:defRPr sz="1200"/>
            </a:lvl1pPr>
          </a:lstStyle>
          <a:p>
            <a:fld id="{62A40F0A-60B8-455A-A847-FDBC8517C217}" type="slidenum">
              <a:rPr lang="fr-FR" smtClean="0"/>
              <a:t>‹N°›</a:t>
            </a:fld>
            <a:endParaRPr lang="fr-FR"/>
          </a:p>
        </p:txBody>
      </p:sp>
    </p:spTree>
    <p:extLst>
      <p:ext uri="{BB962C8B-B14F-4D97-AF65-F5344CB8AC3E}">
        <p14:creationId xmlns:p14="http://schemas.microsoft.com/office/powerpoint/2010/main" val="186013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a:t>
            </a:fld>
            <a:endParaRPr lang="fr-FR"/>
          </a:p>
        </p:txBody>
      </p:sp>
    </p:spTree>
    <p:extLst>
      <p:ext uri="{BB962C8B-B14F-4D97-AF65-F5344CB8AC3E}">
        <p14:creationId xmlns:p14="http://schemas.microsoft.com/office/powerpoint/2010/main" val="390937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10</a:t>
            </a:fld>
            <a:endParaRPr lang="fr-FR"/>
          </a:p>
        </p:txBody>
      </p:sp>
    </p:spTree>
    <p:extLst>
      <p:ext uri="{BB962C8B-B14F-4D97-AF65-F5344CB8AC3E}">
        <p14:creationId xmlns:p14="http://schemas.microsoft.com/office/powerpoint/2010/main" val="428323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11</a:t>
            </a:fld>
            <a:endParaRPr lang="fr-FR"/>
          </a:p>
        </p:txBody>
      </p:sp>
    </p:spTree>
    <p:extLst>
      <p:ext uri="{BB962C8B-B14F-4D97-AF65-F5344CB8AC3E}">
        <p14:creationId xmlns:p14="http://schemas.microsoft.com/office/powerpoint/2010/main" val="9096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12</a:t>
            </a:fld>
            <a:endParaRPr lang="fr-FR"/>
          </a:p>
        </p:txBody>
      </p:sp>
    </p:spTree>
    <p:extLst>
      <p:ext uri="{BB962C8B-B14F-4D97-AF65-F5344CB8AC3E}">
        <p14:creationId xmlns:p14="http://schemas.microsoft.com/office/powerpoint/2010/main" val="281109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14</a:t>
            </a:fld>
            <a:endParaRPr lang="fr-FR"/>
          </a:p>
        </p:txBody>
      </p:sp>
    </p:spTree>
    <p:extLst>
      <p:ext uri="{BB962C8B-B14F-4D97-AF65-F5344CB8AC3E}">
        <p14:creationId xmlns:p14="http://schemas.microsoft.com/office/powerpoint/2010/main" val="154953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16</a:t>
            </a:fld>
            <a:endParaRPr lang="fr-FR"/>
          </a:p>
        </p:txBody>
      </p:sp>
    </p:spTree>
    <p:extLst>
      <p:ext uri="{BB962C8B-B14F-4D97-AF65-F5344CB8AC3E}">
        <p14:creationId xmlns:p14="http://schemas.microsoft.com/office/powerpoint/2010/main" val="154942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17</a:t>
            </a:fld>
            <a:endParaRPr lang="fr-FR"/>
          </a:p>
        </p:txBody>
      </p:sp>
    </p:spTree>
    <p:extLst>
      <p:ext uri="{BB962C8B-B14F-4D97-AF65-F5344CB8AC3E}">
        <p14:creationId xmlns:p14="http://schemas.microsoft.com/office/powerpoint/2010/main" val="1862891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18</a:t>
            </a:fld>
            <a:endParaRPr lang="fr-FR"/>
          </a:p>
        </p:txBody>
      </p:sp>
    </p:spTree>
    <p:extLst>
      <p:ext uri="{BB962C8B-B14F-4D97-AF65-F5344CB8AC3E}">
        <p14:creationId xmlns:p14="http://schemas.microsoft.com/office/powerpoint/2010/main" val="186289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19</a:t>
            </a:fld>
            <a:endParaRPr lang="fr-FR"/>
          </a:p>
        </p:txBody>
      </p:sp>
    </p:spTree>
    <p:extLst>
      <p:ext uri="{BB962C8B-B14F-4D97-AF65-F5344CB8AC3E}">
        <p14:creationId xmlns:p14="http://schemas.microsoft.com/office/powerpoint/2010/main" val="1175331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21</a:t>
            </a:fld>
            <a:endParaRPr lang="fr-FR"/>
          </a:p>
        </p:txBody>
      </p:sp>
    </p:spTree>
    <p:extLst>
      <p:ext uri="{BB962C8B-B14F-4D97-AF65-F5344CB8AC3E}">
        <p14:creationId xmlns:p14="http://schemas.microsoft.com/office/powerpoint/2010/main" val="96885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992188" lvl="1" indent="-268288" algn="just">
              <a:lnSpc>
                <a:spcPct val="90000"/>
              </a:lnSpc>
              <a:spcBef>
                <a:spcPts val="1000"/>
              </a:spcBef>
              <a:buFont typeface="Wingdings" panose="05000000000000000000" pitchFamily="2" charset="2"/>
              <a:buChar char="Ø"/>
              <a:defRPr/>
            </a:pPr>
            <a:r>
              <a:rPr lang="fr-FR" sz="1200" dirty="0">
                <a:solidFill>
                  <a:srgbClr val="004288"/>
                </a:solidFill>
                <a:latin typeface="WORK SANS LIGHT ROMAN" pitchFamily="2" charset="0"/>
              </a:rPr>
              <a:t>Non reprise par la loi Immigration de la minoration du montant de l’amende à 1000 fois le taux horaire du minimum garanti dont pouvait antérieurement bénéficier l’employeur en cas de paiement spontané des salaires et indemnités dus au salarié étranger et de mention dans le PV d’infraction d’un seul étranger sans titre l’autorisant à exercer une activité salariée en France. </a:t>
            </a:r>
          </a:p>
          <a:p>
            <a:pPr marL="992188" lvl="1" indent="-268288" algn="just">
              <a:lnSpc>
                <a:spcPct val="90000"/>
              </a:lnSpc>
              <a:spcBef>
                <a:spcPts val="1000"/>
              </a:spcBef>
              <a:buFont typeface="Wingdings" panose="05000000000000000000" pitchFamily="2" charset="2"/>
              <a:buChar char="Ø"/>
              <a:defRPr/>
            </a:pPr>
            <a:r>
              <a:rPr lang="fr-FR" sz="1200" dirty="0">
                <a:solidFill>
                  <a:srgbClr val="004288"/>
                </a:solidFill>
                <a:latin typeface="WORK SANS LIGHT ROMAN" pitchFamily="2" charset="0"/>
              </a:rPr>
              <a:t>Le non-cumul d’infraction n’est plus une cause de réduction du plafond de l’amende. </a:t>
            </a: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22</a:t>
            </a:fld>
            <a:endParaRPr lang="fr-FR"/>
          </a:p>
        </p:txBody>
      </p:sp>
    </p:spTree>
    <p:extLst>
      <p:ext uri="{BB962C8B-B14F-4D97-AF65-F5344CB8AC3E}">
        <p14:creationId xmlns:p14="http://schemas.microsoft.com/office/powerpoint/2010/main" val="215868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a:t>
            </a:fld>
            <a:endParaRPr lang="fr-FR"/>
          </a:p>
        </p:txBody>
      </p:sp>
    </p:spTree>
    <p:extLst>
      <p:ext uri="{BB962C8B-B14F-4D97-AF65-F5344CB8AC3E}">
        <p14:creationId xmlns:p14="http://schemas.microsoft.com/office/powerpoint/2010/main" val="2638457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cap="all" dirty="0">
                <a:solidFill>
                  <a:srgbClr val="FE7C22"/>
                </a:solidFill>
                <a:latin typeface="WORK SANS LIGHT ROMAN" pitchFamily="2" charset="0"/>
              </a:rPr>
              <a:t>(art. L. 8253-1 C. trav.) : </a:t>
            </a: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23</a:t>
            </a:fld>
            <a:endParaRPr lang="fr-FR"/>
          </a:p>
        </p:txBody>
      </p:sp>
    </p:spTree>
    <p:extLst>
      <p:ext uri="{BB962C8B-B14F-4D97-AF65-F5344CB8AC3E}">
        <p14:creationId xmlns:p14="http://schemas.microsoft.com/office/powerpoint/2010/main" val="220922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all" spc="0" normalizeH="0" baseline="0" noProof="0" dirty="0">
                <a:ln>
                  <a:noFill/>
                </a:ln>
                <a:solidFill>
                  <a:srgbClr val="FE7C22"/>
                </a:solidFill>
                <a:effectLst/>
                <a:uLnTx/>
                <a:uFillTx/>
                <a:latin typeface="WORK SANS LIGHT ROMAN" pitchFamily="2" charset="0"/>
                <a:ea typeface="+mn-ea"/>
                <a:cs typeface="+mn-cs"/>
              </a:rPr>
              <a:t>(art. R. 8253-3 et R. 8253-4 C. </a:t>
            </a:r>
            <a:r>
              <a:rPr kumimoji="0" lang="fr-FR" sz="1200" b="0" i="0" u="none" strike="noStrike" kern="1200" cap="all" spc="0" normalizeH="0" baseline="0" noProof="0" dirty="0" err="1">
                <a:ln>
                  <a:noFill/>
                </a:ln>
                <a:solidFill>
                  <a:srgbClr val="FE7C22"/>
                </a:solidFill>
                <a:effectLst/>
                <a:uLnTx/>
                <a:uFillTx/>
                <a:latin typeface="WORK SANS LIGHT ROMAN" pitchFamily="2" charset="0"/>
                <a:ea typeface="+mn-ea"/>
                <a:cs typeface="+mn-cs"/>
              </a:rPr>
              <a:t>trAV</a:t>
            </a:r>
            <a:r>
              <a:rPr kumimoji="0" lang="fr-FR" sz="1200" b="0" i="0" u="none" strike="noStrike" kern="1200" cap="all" spc="0" normalizeH="0" baseline="0" noProof="0" dirty="0">
                <a:ln>
                  <a:noFill/>
                </a:ln>
                <a:solidFill>
                  <a:srgbClr val="FE7C22"/>
                </a:solidFill>
                <a:effectLst/>
                <a:uLnTx/>
                <a:uFillTx/>
                <a:latin typeface="WORK SANS LIGHT ROMAN" pitchFamily="2" charset="0"/>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24</a:t>
            </a:fld>
            <a:endParaRPr lang="fr-FR"/>
          </a:p>
        </p:txBody>
      </p:sp>
    </p:spTree>
    <p:extLst>
      <p:ext uri="{BB962C8B-B14F-4D97-AF65-F5344CB8AC3E}">
        <p14:creationId xmlns:p14="http://schemas.microsoft.com/office/powerpoint/2010/main" val="125665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25</a:t>
            </a:fld>
            <a:endParaRPr lang="fr-FR"/>
          </a:p>
        </p:txBody>
      </p:sp>
    </p:spTree>
    <p:extLst>
      <p:ext uri="{BB962C8B-B14F-4D97-AF65-F5344CB8AC3E}">
        <p14:creationId xmlns:p14="http://schemas.microsoft.com/office/powerpoint/2010/main" val="1367869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26</a:t>
            </a:fld>
            <a:endParaRPr lang="fr-FR"/>
          </a:p>
        </p:txBody>
      </p:sp>
    </p:spTree>
    <p:extLst>
      <p:ext uri="{BB962C8B-B14F-4D97-AF65-F5344CB8AC3E}">
        <p14:creationId xmlns:p14="http://schemas.microsoft.com/office/powerpoint/2010/main" val="422054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27</a:t>
            </a:fld>
            <a:endParaRPr lang="fr-FR"/>
          </a:p>
        </p:txBody>
      </p:sp>
    </p:spTree>
    <p:extLst>
      <p:ext uri="{BB962C8B-B14F-4D97-AF65-F5344CB8AC3E}">
        <p14:creationId xmlns:p14="http://schemas.microsoft.com/office/powerpoint/2010/main" val="370859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28</a:t>
            </a:fld>
            <a:endParaRPr lang="fr-FR"/>
          </a:p>
        </p:txBody>
      </p:sp>
    </p:spTree>
    <p:extLst>
      <p:ext uri="{BB962C8B-B14F-4D97-AF65-F5344CB8AC3E}">
        <p14:creationId xmlns:p14="http://schemas.microsoft.com/office/powerpoint/2010/main" val="1046801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0850" marR="0" lvl="0" indent="-268288"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WORK SANS LIGHT ROMAN" pitchFamily="2" charset="0"/>
              </a:rPr>
              <a:t>La campagne envisage le détachement à la fois sous l’angle </a:t>
            </a:r>
            <a:r>
              <a:rPr kumimoji="0" lang="fr-FR" sz="1200" b="1" i="0" u="none" strike="noStrike" kern="1200" cap="none" spc="0" normalizeH="0" baseline="0" noProof="0" dirty="0">
                <a:ln>
                  <a:noFill/>
                </a:ln>
                <a:effectLst/>
                <a:uLnTx/>
                <a:uFillTx/>
                <a:latin typeface="WORK SANS LIGHT ROMAN" pitchFamily="2" charset="0"/>
              </a:rPr>
              <a:t>droit du travail </a:t>
            </a:r>
            <a:r>
              <a:rPr kumimoji="0" lang="fr-FR" sz="1200" b="0" i="0" u="none" strike="noStrike" kern="1200" cap="none" spc="0" normalizeH="0" baseline="0" noProof="0" dirty="0">
                <a:ln>
                  <a:noFill/>
                </a:ln>
                <a:effectLst/>
                <a:uLnTx/>
                <a:uFillTx/>
                <a:latin typeface="WORK SANS LIGHT ROMAN" pitchFamily="2" charset="0"/>
              </a:rPr>
              <a:t>et sous l’angle </a:t>
            </a:r>
            <a:r>
              <a:rPr kumimoji="0" lang="fr-FR" sz="1200" b="1" i="0" u="none" strike="noStrike" kern="1200" cap="none" spc="0" normalizeH="0" baseline="0" noProof="0" dirty="0">
                <a:ln>
                  <a:noFill/>
                </a:ln>
                <a:effectLst/>
                <a:uLnTx/>
                <a:uFillTx/>
                <a:latin typeface="WORK SANS LIGHT ROMAN" pitchFamily="2" charset="0"/>
              </a:rPr>
              <a:t>droit de la sécurité sociale. </a:t>
            </a:r>
          </a:p>
          <a:p>
            <a:pPr marL="989013"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b="0" i="0" u="none" strike="noStrike" kern="1200" cap="none" spc="0" normalizeH="0" baseline="0" noProof="0" dirty="0">
                <a:ln>
                  <a:noFill/>
                </a:ln>
                <a:effectLst/>
                <a:uLnTx/>
                <a:uFillTx/>
                <a:latin typeface="WORK SANS LIGHT ROMAN" pitchFamily="2" charset="0"/>
              </a:rPr>
              <a:t>Pour rappel, le détachement international de travailleurs en France est régi pour </a:t>
            </a:r>
            <a:r>
              <a:rPr kumimoji="0" lang="fr-FR" b="1" i="0" u="none" strike="noStrike" kern="1200" cap="none" spc="0" normalizeH="0" baseline="0" noProof="0" dirty="0">
                <a:ln>
                  <a:noFill/>
                </a:ln>
                <a:effectLst/>
                <a:uLnTx/>
                <a:uFillTx/>
                <a:latin typeface="WORK SANS LIGHT ROMAN" pitchFamily="2" charset="0"/>
              </a:rPr>
              <a:t>les aspects de droit du travail </a:t>
            </a:r>
            <a:r>
              <a:rPr kumimoji="0" lang="fr-FR" b="0" i="0" u="none" strike="noStrike" kern="1200" cap="none" spc="0" normalizeH="0" baseline="0" noProof="0" dirty="0">
                <a:ln>
                  <a:noFill/>
                </a:ln>
                <a:effectLst/>
                <a:uLnTx/>
                <a:uFillTx/>
                <a:latin typeface="WORK SANS LIGHT ROMAN" pitchFamily="2" charset="0"/>
              </a:rPr>
              <a:t>par le code du travail français, </a:t>
            </a:r>
            <a:r>
              <a:rPr kumimoji="0" lang="fr-FR" b="1" i="0" u="none" strike="noStrike" kern="1200" cap="none" spc="0" normalizeH="0" baseline="0" noProof="0" dirty="0">
                <a:ln>
                  <a:noFill/>
                </a:ln>
                <a:effectLst/>
                <a:uLnTx/>
                <a:uFillTx/>
                <a:latin typeface="WORK SANS LIGHT ROMAN" pitchFamily="2" charset="0"/>
              </a:rPr>
              <a:t>quels que soient le pays d’établissement de l’employeur (UE/hors UE) et la nationalité du détaché</a:t>
            </a:r>
            <a:r>
              <a:rPr kumimoji="0" lang="fr-FR" b="0" i="0" u="none" strike="noStrike" kern="1200" cap="none" spc="0" normalizeH="0" baseline="0" noProof="0" dirty="0">
                <a:ln>
                  <a:noFill/>
                </a:ln>
                <a:effectLst/>
                <a:uLnTx/>
                <a:uFillTx/>
                <a:latin typeface="WORK SANS LIGHT ROMAN" pitchFamily="2" charset="0"/>
              </a:rPr>
              <a:t>. </a:t>
            </a:r>
          </a:p>
          <a:p>
            <a:pPr marL="989013" lvl="0" indent="-285750" algn="just">
              <a:lnSpc>
                <a:spcPct val="90000"/>
              </a:lnSpc>
              <a:spcBef>
                <a:spcPts val="1000"/>
              </a:spcBef>
              <a:buFont typeface="Wingdings" panose="05000000000000000000" pitchFamily="2" charset="2"/>
              <a:buChar char="Ø"/>
              <a:defRPr/>
            </a:pPr>
            <a:r>
              <a:rPr kumimoji="0" lang="fr-FR" b="0" i="0" u="none" strike="noStrike" kern="1200" cap="none" spc="0" normalizeH="0" baseline="0" noProof="0" dirty="0">
                <a:ln>
                  <a:noFill/>
                </a:ln>
                <a:effectLst/>
                <a:uLnTx/>
                <a:uFillTx/>
                <a:latin typeface="WORK SANS LIGHT ROMAN" pitchFamily="2" charset="0"/>
              </a:rPr>
              <a:t>Les règles de </a:t>
            </a:r>
            <a:r>
              <a:rPr kumimoji="0" lang="fr-FR" b="1" i="0" u="none" strike="noStrike" kern="1200" cap="none" spc="0" normalizeH="0" baseline="0" noProof="0" dirty="0">
                <a:ln>
                  <a:noFill/>
                </a:ln>
                <a:effectLst/>
                <a:uLnTx/>
                <a:uFillTx/>
                <a:latin typeface="WORK SANS LIGHT ROMAN" pitchFamily="2" charset="0"/>
              </a:rPr>
              <a:t>sécurité sociale</a:t>
            </a:r>
            <a:r>
              <a:rPr kumimoji="0" lang="fr-FR" b="0" i="0" u="none" strike="noStrike" kern="1200" cap="none" spc="0" normalizeH="0" baseline="0" noProof="0" dirty="0">
                <a:ln>
                  <a:noFill/>
                </a:ln>
                <a:effectLst/>
                <a:uLnTx/>
                <a:uFillTx/>
                <a:latin typeface="WORK SANS LIGHT ROMAN" pitchFamily="2" charset="0"/>
              </a:rPr>
              <a:t> applicables dans les situations de détachement international de travailleurs en France peuvent en revanche trouver leur source (selon l’Etat dans lequel est établi l’employeur qui détache le salarié, la nationalité du détaché, …) dans les règlements européens, les conventions bilatérales de sécurité sociale conclues par la France et</a:t>
            </a:r>
            <a:r>
              <a:rPr lang="fr-FR" dirty="0">
                <a:latin typeface="WORK SANS LIGHT ROMAN" pitchFamily="2" charset="0"/>
              </a:rPr>
              <a:t> le code de la sécurité sociale français. </a:t>
            </a:r>
            <a:endParaRPr kumimoji="0" lang="fr-FR" b="0" i="0" u="none" strike="noStrike" kern="1200" cap="none" spc="0" normalizeH="0" baseline="0" noProof="0" dirty="0">
              <a:ln>
                <a:noFill/>
              </a:ln>
              <a:effectLst/>
              <a:uLnTx/>
              <a:uFillTx/>
              <a:latin typeface="WORK SANS LIGHT ROMAN"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29</a:t>
            </a:fld>
            <a:endParaRPr lang="fr-FR"/>
          </a:p>
        </p:txBody>
      </p:sp>
    </p:spTree>
    <p:extLst>
      <p:ext uri="{BB962C8B-B14F-4D97-AF65-F5344CB8AC3E}">
        <p14:creationId xmlns:p14="http://schemas.microsoft.com/office/powerpoint/2010/main" val="739055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30</a:t>
            </a:fld>
            <a:endParaRPr lang="fr-FR"/>
          </a:p>
        </p:txBody>
      </p:sp>
    </p:spTree>
    <p:extLst>
      <p:ext uri="{BB962C8B-B14F-4D97-AF65-F5344CB8AC3E}">
        <p14:creationId xmlns:p14="http://schemas.microsoft.com/office/powerpoint/2010/main" val="1997179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31</a:t>
            </a:fld>
            <a:endParaRPr lang="fr-FR"/>
          </a:p>
        </p:txBody>
      </p:sp>
    </p:spTree>
    <p:extLst>
      <p:ext uri="{BB962C8B-B14F-4D97-AF65-F5344CB8AC3E}">
        <p14:creationId xmlns:p14="http://schemas.microsoft.com/office/powerpoint/2010/main" val="1066863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32</a:t>
            </a:fld>
            <a:endParaRPr lang="fr-FR"/>
          </a:p>
        </p:txBody>
      </p:sp>
    </p:spTree>
    <p:extLst>
      <p:ext uri="{BB962C8B-B14F-4D97-AF65-F5344CB8AC3E}">
        <p14:creationId xmlns:p14="http://schemas.microsoft.com/office/powerpoint/2010/main" val="140717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5000"/>
              </a:lnSpc>
              <a:spcAft>
                <a:spcPts val="800"/>
              </a:spcAft>
            </a:pPr>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a:t>
            </a:fld>
            <a:endParaRPr lang="fr-FR"/>
          </a:p>
        </p:txBody>
      </p:sp>
    </p:spTree>
    <p:extLst>
      <p:ext uri="{BB962C8B-B14F-4D97-AF65-F5344CB8AC3E}">
        <p14:creationId xmlns:p14="http://schemas.microsoft.com/office/powerpoint/2010/main" val="485341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33</a:t>
            </a:fld>
            <a:endParaRPr lang="fr-FR"/>
          </a:p>
        </p:txBody>
      </p:sp>
    </p:spTree>
    <p:extLst>
      <p:ext uri="{BB962C8B-B14F-4D97-AF65-F5344CB8AC3E}">
        <p14:creationId xmlns:p14="http://schemas.microsoft.com/office/powerpoint/2010/main" val="214536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4</a:t>
            </a:fld>
            <a:endParaRPr lang="fr-FR"/>
          </a:p>
        </p:txBody>
      </p:sp>
    </p:spTree>
    <p:extLst>
      <p:ext uri="{BB962C8B-B14F-4D97-AF65-F5344CB8AC3E}">
        <p14:creationId xmlns:p14="http://schemas.microsoft.com/office/powerpoint/2010/main" val="145425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5</a:t>
            </a:fld>
            <a:endParaRPr lang="fr-FR"/>
          </a:p>
        </p:txBody>
      </p:sp>
    </p:spTree>
    <p:extLst>
      <p:ext uri="{BB962C8B-B14F-4D97-AF65-F5344CB8AC3E}">
        <p14:creationId xmlns:p14="http://schemas.microsoft.com/office/powerpoint/2010/main" val="253461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6</a:t>
            </a:fld>
            <a:endParaRPr lang="fr-FR"/>
          </a:p>
        </p:txBody>
      </p:sp>
    </p:spTree>
    <p:extLst>
      <p:ext uri="{BB962C8B-B14F-4D97-AF65-F5344CB8AC3E}">
        <p14:creationId xmlns:p14="http://schemas.microsoft.com/office/powerpoint/2010/main" val="22080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WORK SANS "/>
              </a:rPr>
              <a:t>Diffusion sous forme d’un communiqué de presse avec des retombées presse (France Inter, le Moniteur, …)</a:t>
            </a: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7</a:t>
            </a:fld>
            <a:endParaRPr lang="fr-FR"/>
          </a:p>
        </p:txBody>
      </p:sp>
    </p:spTree>
    <p:extLst>
      <p:ext uri="{BB962C8B-B14F-4D97-AF65-F5344CB8AC3E}">
        <p14:creationId xmlns:p14="http://schemas.microsoft.com/office/powerpoint/2010/main" val="388589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l’oral uniquement !</a:t>
            </a:r>
          </a:p>
          <a:p>
            <a:pPr marL="363538" marR="0" lvl="1" indent="-363538" algn="just"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WORK SANS "/>
              </a:rPr>
              <a:t>Le premier chapitre sur « le sens et les valeurs: les TP au cœur de la transformation écologique » quasiment finalisé</a:t>
            </a:r>
          </a:p>
          <a:p>
            <a:pPr marL="0" marR="0" lvl="1" indent="0" algn="just" defTabSz="914400" rtl="0" eaLnBrk="1" fontAlgn="auto" latinLnBrk="0" hangingPunct="1">
              <a:lnSpc>
                <a:spcPct val="90000"/>
              </a:lnSpc>
              <a:spcBef>
                <a:spcPts val="500"/>
              </a:spcBef>
              <a:spcAft>
                <a:spcPts val="0"/>
              </a:spcAft>
              <a:buClrTx/>
              <a:buSzTx/>
              <a:buNone/>
              <a:tabLst/>
              <a:defRPr/>
            </a:pPr>
            <a:endParaRPr kumimoji="0" lang="fr-FR" sz="1200" b="0" i="0" u="none" strike="noStrike" kern="1200" cap="none" spc="0" normalizeH="0" baseline="0" noProof="0" dirty="0">
              <a:ln>
                <a:noFill/>
              </a:ln>
              <a:solidFill>
                <a:prstClr val="black"/>
              </a:solidFill>
              <a:effectLst/>
              <a:uLnTx/>
              <a:uFillTx/>
              <a:latin typeface="WORK SANS "/>
            </a:endParaRP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8</a:t>
            </a:fld>
            <a:endParaRPr lang="fr-FR"/>
          </a:p>
        </p:txBody>
      </p:sp>
    </p:spTree>
    <p:extLst>
      <p:ext uri="{BB962C8B-B14F-4D97-AF65-F5344CB8AC3E}">
        <p14:creationId xmlns:p14="http://schemas.microsoft.com/office/powerpoint/2010/main" val="344531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9</a:t>
            </a:fld>
            <a:endParaRPr lang="fr-FR"/>
          </a:p>
        </p:txBody>
      </p:sp>
    </p:spTree>
    <p:extLst>
      <p:ext uri="{BB962C8B-B14F-4D97-AF65-F5344CB8AC3E}">
        <p14:creationId xmlns:p14="http://schemas.microsoft.com/office/powerpoint/2010/main" val="1788125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E4B9D98-6901-D348-BD3D-1C70DAF646F0}"/>
              </a:ext>
            </a:extLst>
          </p:cNvPr>
          <p:cNvSpPr txBox="1"/>
          <p:nvPr userDrawn="1"/>
        </p:nvSpPr>
        <p:spPr>
          <a:xfrm>
            <a:off x="325727" y="6266059"/>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bg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p>
        </p:txBody>
      </p:sp>
      <p:sp>
        <p:nvSpPr>
          <p:cNvPr id="11" name="Sous-titre 2">
            <a:extLst>
              <a:ext uri="{FF2B5EF4-FFF2-40B4-BE49-F238E27FC236}">
                <a16:creationId xmlns:a16="http://schemas.microsoft.com/office/drawing/2014/main" id="{B3056F8B-9921-4CE2-947E-46F000FDC4BA}"/>
              </a:ext>
            </a:extLst>
          </p:cNvPr>
          <p:cNvSpPr>
            <a:spLocks noGrp="1"/>
          </p:cNvSpPr>
          <p:nvPr>
            <p:ph type="subTitle" idx="1"/>
          </p:nvPr>
        </p:nvSpPr>
        <p:spPr>
          <a:xfrm>
            <a:off x="6743042" y="3306871"/>
            <a:ext cx="4325173" cy="2527616"/>
          </a:xfrm>
          <a:solidFill>
            <a:srgbClr val="FF6D22"/>
          </a:solidFill>
          <a:ln>
            <a:solidFill>
              <a:schemeClr val="accent1"/>
            </a:solidFill>
          </a:ln>
        </p:spPr>
        <p:txBody>
          <a:bodyPr anchor="ct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grpSp>
        <p:nvGrpSpPr>
          <p:cNvPr id="12" name="Groupe 11">
            <a:extLst>
              <a:ext uri="{FF2B5EF4-FFF2-40B4-BE49-F238E27FC236}">
                <a16:creationId xmlns:a16="http://schemas.microsoft.com/office/drawing/2014/main" id="{457B8ADA-0690-493F-B6F4-0C08A9E00BD5}"/>
              </a:ext>
            </a:extLst>
          </p:cNvPr>
          <p:cNvGrpSpPr/>
          <p:nvPr userDrawn="1"/>
        </p:nvGrpSpPr>
        <p:grpSpPr>
          <a:xfrm>
            <a:off x="0" y="-42251"/>
            <a:ext cx="12182492" cy="2291676"/>
            <a:chOff x="0" y="-42251"/>
            <a:chExt cx="12182492" cy="2291676"/>
          </a:xfrm>
        </p:grpSpPr>
        <p:pic>
          <p:nvPicPr>
            <p:cNvPr id="13" name="Image 12">
              <a:extLst>
                <a:ext uri="{FF2B5EF4-FFF2-40B4-BE49-F238E27FC236}">
                  <a16:creationId xmlns:a16="http://schemas.microsoft.com/office/drawing/2014/main" id="{0B616EB4-D161-47CA-BA5B-BAD12D67D01C}"/>
                </a:ext>
              </a:extLst>
            </p:cNvPr>
            <p:cNvPicPr>
              <a:picLocks noChangeAspect="1"/>
            </p:cNvPicPr>
            <p:nvPr/>
          </p:nvPicPr>
          <p:blipFill>
            <a:blip r:embed="rId2"/>
            <a:stretch>
              <a:fillRect/>
            </a:stretch>
          </p:blipFill>
          <p:spPr>
            <a:xfrm>
              <a:off x="0" y="-42251"/>
              <a:ext cx="12182492" cy="1675317"/>
            </a:xfrm>
            <a:prstGeom prst="rect">
              <a:avLst/>
            </a:prstGeom>
          </p:spPr>
        </p:pic>
        <p:pic>
          <p:nvPicPr>
            <p:cNvPr id="14" name="Image 13">
              <a:extLst>
                <a:ext uri="{FF2B5EF4-FFF2-40B4-BE49-F238E27FC236}">
                  <a16:creationId xmlns:a16="http://schemas.microsoft.com/office/drawing/2014/main" id="{AC8FF1FB-117F-43FA-AAAE-4252EA28ADA6}"/>
                </a:ext>
              </a:extLst>
            </p:cNvPr>
            <p:cNvPicPr>
              <a:picLocks noChangeAspect="1"/>
            </p:cNvPicPr>
            <p:nvPr/>
          </p:nvPicPr>
          <p:blipFill>
            <a:blip r:embed="rId3"/>
            <a:stretch>
              <a:fillRect/>
            </a:stretch>
          </p:blipFill>
          <p:spPr>
            <a:xfrm>
              <a:off x="1775460" y="50247"/>
              <a:ext cx="10081260" cy="2199178"/>
            </a:xfrm>
            <a:prstGeom prst="rect">
              <a:avLst/>
            </a:prstGeom>
          </p:spPr>
        </p:pic>
      </p:grpSp>
      <p:sp>
        <p:nvSpPr>
          <p:cNvPr id="16" name="Sous-titre 2">
            <a:extLst>
              <a:ext uri="{FF2B5EF4-FFF2-40B4-BE49-F238E27FC236}">
                <a16:creationId xmlns:a16="http://schemas.microsoft.com/office/drawing/2014/main" id="{0277ED19-277F-41B5-8F71-6910DB24959D}"/>
              </a:ext>
            </a:extLst>
          </p:cNvPr>
          <p:cNvSpPr txBox="1">
            <a:spLocks/>
          </p:cNvSpPr>
          <p:nvPr userDrawn="1"/>
        </p:nvSpPr>
        <p:spPr>
          <a:xfrm>
            <a:off x="6754767" y="2484321"/>
            <a:ext cx="4313448" cy="367312"/>
          </a:xfrm>
          <a:prstGeom prst="rect">
            <a:avLst/>
          </a:prstGeom>
          <a:solidFill>
            <a:srgbClr val="001B73"/>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b="0" dirty="0">
                <a:cs typeface="Futura Medium" panose="020B0602020204020303"/>
              </a:rPr>
              <a:t>15 mars 2021</a:t>
            </a:r>
          </a:p>
        </p:txBody>
      </p:sp>
      <p:pic>
        <p:nvPicPr>
          <p:cNvPr id="17" name="Image 16">
            <a:extLst>
              <a:ext uri="{FF2B5EF4-FFF2-40B4-BE49-F238E27FC236}">
                <a16:creationId xmlns:a16="http://schemas.microsoft.com/office/drawing/2014/main" id="{4BFD20C2-B8FA-494F-AC61-95255B7E04AE}"/>
              </a:ext>
            </a:extLst>
          </p:cNvPr>
          <p:cNvPicPr>
            <a:picLocks noChangeAspect="1"/>
          </p:cNvPicPr>
          <p:nvPr userDrawn="1"/>
        </p:nvPicPr>
        <p:blipFill>
          <a:blip r:embed="rId2"/>
          <a:stretch>
            <a:fillRect/>
          </a:stretch>
        </p:blipFill>
        <p:spPr>
          <a:xfrm>
            <a:off x="4754" y="6507481"/>
            <a:ext cx="12182492" cy="350520"/>
          </a:xfrm>
          <a:prstGeom prst="rect">
            <a:avLst/>
          </a:prstGeom>
        </p:spPr>
      </p:pic>
      <p:sp>
        <p:nvSpPr>
          <p:cNvPr id="19" name="Espace réservé du numéro de diapositive 3">
            <a:extLst>
              <a:ext uri="{FF2B5EF4-FFF2-40B4-BE49-F238E27FC236}">
                <a16:creationId xmlns:a16="http://schemas.microsoft.com/office/drawing/2014/main" id="{01FE68D7-C06A-46D6-8048-1376F0C178AD}"/>
              </a:ext>
            </a:extLst>
          </p:cNvPr>
          <p:cNvSpPr txBox="1">
            <a:spLocks/>
          </p:cNvSpPr>
          <p:nvPr userDrawn="1"/>
        </p:nvSpPr>
        <p:spPr>
          <a:xfrm>
            <a:off x="11537064" y="6457742"/>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dirty="0">
              <a:solidFill>
                <a:prstClr val="white"/>
              </a:solidFill>
              <a:latin typeface="Calibri" panose="020F0502020204030204"/>
            </a:endParaRPr>
          </a:p>
        </p:txBody>
      </p:sp>
      <p:sp>
        <p:nvSpPr>
          <p:cNvPr id="6" name="Espace réservé du texte 5">
            <a:extLst>
              <a:ext uri="{FF2B5EF4-FFF2-40B4-BE49-F238E27FC236}">
                <a16:creationId xmlns:a16="http://schemas.microsoft.com/office/drawing/2014/main" id="{6572D031-299D-41BA-90F4-4E4C20C2DF94}"/>
              </a:ext>
            </a:extLst>
          </p:cNvPr>
          <p:cNvSpPr>
            <a:spLocks noGrp="1"/>
          </p:cNvSpPr>
          <p:nvPr>
            <p:ph type="body" sz="quarter" idx="10" hasCustomPrompt="1"/>
          </p:nvPr>
        </p:nvSpPr>
        <p:spPr>
          <a:xfrm>
            <a:off x="407988" y="2187575"/>
            <a:ext cx="5688012" cy="3646488"/>
          </a:xfrm>
          <a:solidFill>
            <a:srgbClr val="416FC3"/>
          </a:solidFill>
        </p:spPr>
        <p:txBody>
          <a:bodyPr anchor="ctr"/>
          <a:lstStyle>
            <a:lvl1pPr>
              <a:defRPr sz="3600">
                <a:solidFill>
                  <a:schemeClr val="bg1"/>
                </a:solidFill>
                <a:latin typeface="Futura Condensed Medium" panose="020B0602020204020303"/>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endParaRPr lang="fr-FR" dirty="0"/>
          </a:p>
        </p:txBody>
      </p:sp>
    </p:spTree>
    <p:extLst>
      <p:ext uri="{BB962C8B-B14F-4D97-AF65-F5344CB8AC3E}">
        <p14:creationId xmlns:p14="http://schemas.microsoft.com/office/powerpoint/2010/main" val="300083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noir 1">
    <p:bg>
      <p:bgPr>
        <a:solidFill>
          <a:srgbClr val="F7F9FB"/>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8643D24-9BE9-2A43-A399-ADDB8B1C0D09}"/>
              </a:ext>
            </a:extLst>
          </p:cNvPr>
          <p:cNvSpPr txBox="1"/>
          <p:nvPr userDrawn="1"/>
        </p:nvSpPr>
        <p:spPr>
          <a:xfrm>
            <a:off x="325727" y="6266059"/>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tx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tx1"/>
                </a:solidFill>
                <a:latin typeface="Arial" panose="020B0604020202020204" pitchFamily="34" charset="0"/>
                <a:ea typeface="Helvetica Neue" panose="02000503000000020004" pitchFamily="2" charset="0"/>
                <a:cs typeface="Arial" panose="020B0604020202020204" pitchFamily="34" charset="0"/>
              </a:rPr>
              <a:t>/ </a:t>
            </a:r>
          </a:p>
        </p:txBody>
      </p:sp>
      <p:sp>
        <p:nvSpPr>
          <p:cNvPr id="14" name="Espace réservé du texte 1">
            <a:extLst>
              <a:ext uri="{FF2B5EF4-FFF2-40B4-BE49-F238E27FC236}">
                <a16:creationId xmlns:a16="http://schemas.microsoft.com/office/drawing/2014/main" id="{9B3C6F0E-2581-884F-A32E-495C7944817E}"/>
              </a:ext>
            </a:extLst>
          </p:cNvPr>
          <p:cNvSpPr>
            <a:spLocks noGrp="1"/>
          </p:cNvSpPr>
          <p:nvPr>
            <p:ph idx="1"/>
          </p:nvPr>
        </p:nvSpPr>
        <p:spPr>
          <a:xfrm>
            <a:off x="2070340" y="1825624"/>
            <a:ext cx="4444760" cy="4494931"/>
          </a:xfrm>
          <a:prstGeom prst="rect">
            <a:avLst/>
          </a:prstGeom>
        </p:spPr>
        <p:txBody>
          <a:bodyPr vert="horz" lIns="91440" tIns="45720" rIns="91440" bIns="45720" rtlCol="0">
            <a:normAutofit/>
          </a:bodyPr>
          <a:lstStyle>
            <a:lvl1pPr>
              <a:defRPr>
                <a:solidFill>
                  <a:srgbClr val="001B7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
            <a:extLst>
              <a:ext uri="{FF2B5EF4-FFF2-40B4-BE49-F238E27FC236}">
                <a16:creationId xmlns:a16="http://schemas.microsoft.com/office/drawing/2014/main" id="{A97399B4-0763-3743-BC7C-E0D8CD6E8C55}"/>
              </a:ext>
            </a:extLst>
          </p:cNvPr>
          <p:cNvSpPr>
            <a:spLocks noGrp="1"/>
          </p:cNvSpPr>
          <p:nvPr>
            <p:ph idx="13"/>
          </p:nvPr>
        </p:nvSpPr>
        <p:spPr>
          <a:xfrm>
            <a:off x="6931479" y="1825625"/>
            <a:ext cx="4662423" cy="4494930"/>
          </a:xfrm>
          <a:prstGeom prst="rect">
            <a:avLst/>
          </a:prstGeom>
        </p:spPr>
        <p:txBody>
          <a:bodyPr vert="horz" lIns="91440" tIns="45720" rIns="91440" bIns="45720" rtlCol="0">
            <a:normAutofit/>
          </a:bodyPr>
          <a:lstStyle>
            <a:lvl1pPr>
              <a:defRPr>
                <a:solidFill>
                  <a:srgbClr val="001B7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19" name="Groupe 18">
            <a:extLst>
              <a:ext uri="{FF2B5EF4-FFF2-40B4-BE49-F238E27FC236}">
                <a16:creationId xmlns:a16="http://schemas.microsoft.com/office/drawing/2014/main" id="{F7C40AE9-43E2-45A8-B7DE-97ED51A59F6D}"/>
              </a:ext>
            </a:extLst>
          </p:cNvPr>
          <p:cNvGrpSpPr/>
          <p:nvPr userDrawn="1"/>
        </p:nvGrpSpPr>
        <p:grpSpPr>
          <a:xfrm>
            <a:off x="-1" y="376251"/>
            <a:ext cx="1661161" cy="6486789"/>
            <a:chOff x="-1" y="376251"/>
            <a:chExt cx="1661161" cy="6486789"/>
          </a:xfrm>
        </p:grpSpPr>
        <p:pic>
          <p:nvPicPr>
            <p:cNvPr id="20" name="Image 19">
              <a:extLst>
                <a:ext uri="{FF2B5EF4-FFF2-40B4-BE49-F238E27FC236}">
                  <a16:creationId xmlns:a16="http://schemas.microsoft.com/office/drawing/2014/main" id="{6D566852-E1C7-4478-A8C0-6666C809166F}"/>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1" name="Image 20">
              <a:extLst>
                <a:ext uri="{FF2B5EF4-FFF2-40B4-BE49-F238E27FC236}">
                  <a16:creationId xmlns:a16="http://schemas.microsoft.com/office/drawing/2014/main" id="{3D685916-CDBE-4246-AA8E-22E9E3FD3ADD}"/>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2" name="Image 21" descr="Une image contenant texte, clipart&#10;&#10;Description générée automatiquement">
              <a:extLst>
                <a:ext uri="{FF2B5EF4-FFF2-40B4-BE49-F238E27FC236}">
                  <a16:creationId xmlns:a16="http://schemas.microsoft.com/office/drawing/2014/main" id="{6B67E0E3-F869-4023-B47F-94ECCA510842}"/>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23" name="Image 22">
            <a:extLst>
              <a:ext uri="{FF2B5EF4-FFF2-40B4-BE49-F238E27FC236}">
                <a16:creationId xmlns:a16="http://schemas.microsoft.com/office/drawing/2014/main" id="{991B0B71-1EEF-4740-9BF6-6B46BC858388}"/>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3" name="Espace réservé du numéro de diapositive 3">
            <a:extLst>
              <a:ext uri="{FF2B5EF4-FFF2-40B4-BE49-F238E27FC236}">
                <a16:creationId xmlns:a16="http://schemas.microsoft.com/office/drawing/2014/main" id="{AFBFA6CC-3847-43D6-9AFB-9C0A6F3525D0}"/>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3" name="Espace réservé du texte 4">
            <a:extLst>
              <a:ext uri="{FF2B5EF4-FFF2-40B4-BE49-F238E27FC236}">
                <a16:creationId xmlns:a16="http://schemas.microsoft.com/office/drawing/2014/main" id="{9A32B87E-7FEC-43B9-8F24-F8C4A11118FD}"/>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45152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noir 2">
    <p:bg>
      <p:bgPr>
        <a:solidFill>
          <a:srgbClr val="F7F9FB"/>
        </a:solidFill>
        <a:effectLst/>
      </p:bgPr>
    </p:bg>
    <p:spTree>
      <p:nvGrpSpPr>
        <p:cNvPr id="1" name=""/>
        <p:cNvGrpSpPr/>
        <p:nvPr/>
      </p:nvGrpSpPr>
      <p:grpSpPr>
        <a:xfrm>
          <a:off x="0" y="0"/>
          <a:ext cx="0" cy="0"/>
          <a:chOff x="0" y="0"/>
          <a:chExt cx="0" cy="0"/>
        </a:xfrm>
      </p:grpSpPr>
      <p:sp>
        <p:nvSpPr>
          <p:cNvPr id="18" name="Espace réservé pour une image  12">
            <a:extLst>
              <a:ext uri="{FF2B5EF4-FFF2-40B4-BE49-F238E27FC236}">
                <a16:creationId xmlns:a16="http://schemas.microsoft.com/office/drawing/2014/main" id="{9EBCB94F-A3FB-1A42-BFE8-2E8FA406CDD5}"/>
              </a:ext>
            </a:extLst>
          </p:cNvPr>
          <p:cNvSpPr>
            <a:spLocks noGrp="1"/>
          </p:cNvSpPr>
          <p:nvPr>
            <p:ph type="pic" sz="quarter" idx="18"/>
          </p:nvPr>
        </p:nvSpPr>
        <p:spPr>
          <a:xfrm>
            <a:off x="10182614" y="1825625"/>
            <a:ext cx="1411288" cy="2678642"/>
          </a:xfrm>
        </p:spPr>
        <p:txBody>
          <a:bodyPr anchor="ctr"/>
          <a:lstStyle>
            <a:lvl1pPr algn="ctr">
              <a:defRPr>
                <a:solidFill>
                  <a:schemeClr val="tx1">
                    <a:alpha val="20000"/>
                  </a:schemeClr>
                </a:solidFill>
              </a:defRPr>
            </a:lvl1pPr>
          </a:lstStyle>
          <a:p>
            <a:r>
              <a:rPr lang="fr-FR"/>
              <a:t>Cliquez sur l'icône pour ajouter une image</a:t>
            </a:r>
            <a:endParaRPr lang="en-US" dirty="0"/>
          </a:p>
        </p:txBody>
      </p:sp>
      <p:sp>
        <p:nvSpPr>
          <p:cNvPr id="19" name="Espace réservé pour une image  12">
            <a:extLst>
              <a:ext uri="{FF2B5EF4-FFF2-40B4-BE49-F238E27FC236}">
                <a16:creationId xmlns:a16="http://schemas.microsoft.com/office/drawing/2014/main" id="{1AAFF1F1-E237-1A48-BB28-933BE6AB5F29}"/>
              </a:ext>
            </a:extLst>
          </p:cNvPr>
          <p:cNvSpPr>
            <a:spLocks noGrp="1"/>
          </p:cNvSpPr>
          <p:nvPr>
            <p:ph type="pic" sz="quarter" idx="19"/>
          </p:nvPr>
        </p:nvSpPr>
        <p:spPr>
          <a:xfrm>
            <a:off x="8092099" y="4741333"/>
            <a:ext cx="3501803" cy="1435630"/>
          </a:xfrm>
        </p:spPr>
        <p:txBody>
          <a:bodyPr anchor="ctr"/>
          <a:lstStyle>
            <a:lvl1pPr algn="ctr">
              <a:defRPr>
                <a:solidFill>
                  <a:schemeClr val="tx1">
                    <a:alpha val="20000"/>
                  </a:schemeClr>
                </a:solidFill>
              </a:defRPr>
            </a:lvl1pPr>
          </a:lstStyle>
          <a:p>
            <a:r>
              <a:rPr lang="fr-FR"/>
              <a:t>Cliquez sur l'icône pour ajouter une image</a:t>
            </a:r>
            <a:endParaRPr lang="en-US" dirty="0"/>
          </a:p>
        </p:txBody>
      </p:sp>
      <p:sp>
        <p:nvSpPr>
          <p:cNvPr id="20" name="Espace réservé pour une image  12">
            <a:extLst>
              <a:ext uri="{FF2B5EF4-FFF2-40B4-BE49-F238E27FC236}">
                <a16:creationId xmlns:a16="http://schemas.microsoft.com/office/drawing/2014/main" id="{D9A542B1-2B63-EB48-B411-71B9C38C03A0}"/>
              </a:ext>
            </a:extLst>
          </p:cNvPr>
          <p:cNvSpPr>
            <a:spLocks noGrp="1"/>
          </p:cNvSpPr>
          <p:nvPr>
            <p:ph type="pic" sz="quarter" idx="20"/>
          </p:nvPr>
        </p:nvSpPr>
        <p:spPr>
          <a:xfrm>
            <a:off x="8092099" y="1825625"/>
            <a:ext cx="1872000" cy="2678642"/>
          </a:xfrm>
        </p:spPr>
        <p:txBody>
          <a:bodyPr anchor="ctr"/>
          <a:lstStyle>
            <a:lvl1pPr algn="ctr">
              <a:defRPr>
                <a:solidFill>
                  <a:schemeClr val="tx1">
                    <a:alpha val="20000"/>
                  </a:schemeClr>
                </a:solidFill>
              </a:defRPr>
            </a:lvl1pPr>
          </a:lstStyle>
          <a:p>
            <a:r>
              <a:rPr lang="fr-FR"/>
              <a:t>Cliquez sur l'icône pour ajouter une image</a:t>
            </a:r>
            <a:endParaRPr lang="en-US" dirty="0"/>
          </a:p>
        </p:txBody>
      </p:sp>
      <p:sp>
        <p:nvSpPr>
          <p:cNvPr id="7" name="Espace réservé du texte 6">
            <a:extLst>
              <a:ext uri="{FF2B5EF4-FFF2-40B4-BE49-F238E27FC236}">
                <a16:creationId xmlns:a16="http://schemas.microsoft.com/office/drawing/2014/main" id="{EF3BA475-6D4F-43AA-B425-AC43CCBC8EDA}"/>
              </a:ext>
            </a:extLst>
          </p:cNvPr>
          <p:cNvSpPr>
            <a:spLocks noGrp="1"/>
          </p:cNvSpPr>
          <p:nvPr>
            <p:ph type="body" sz="quarter" idx="21"/>
          </p:nvPr>
        </p:nvSpPr>
        <p:spPr>
          <a:xfrm>
            <a:off x="2070339" y="1825625"/>
            <a:ext cx="5701719" cy="4351338"/>
          </a:xfrm>
        </p:spPr>
        <p:txBody>
          <a:bodyPr/>
          <a:lstStyle>
            <a:lvl1pPr>
              <a:defRPr>
                <a:solidFill>
                  <a:srgbClr val="001B7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3" name="Groupe 22">
            <a:extLst>
              <a:ext uri="{FF2B5EF4-FFF2-40B4-BE49-F238E27FC236}">
                <a16:creationId xmlns:a16="http://schemas.microsoft.com/office/drawing/2014/main" id="{4197D476-8C8E-4D7C-B597-9A49265B59AC}"/>
              </a:ext>
            </a:extLst>
          </p:cNvPr>
          <p:cNvGrpSpPr/>
          <p:nvPr userDrawn="1"/>
        </p:nvGrpSpPr>
        <p:grpSpPr>
          <a:xfrm>
            <a:off x="-1" y="376251"/>
            <a:ext cx="1661161" cy="6486789"/>
            <a:chOff x="-1" y="376251"/>
            <a:chExt cx="1661161" cy="6486789"/>
          </a:xfrm>
        </p:grpSpPr>
        <p:pic>
          <p:nvPicPr>
            <p:cNvPr id="24" name="Image 23">
              <a:extLst>
                <a:ext uri="{FF2B5EF4-FFF2-40B4-BE49-F238E27FC236}">
                  <a16:creationId xmlns:a16="http://schemas.microsoft.com/office/drawing/2014/main" id="{E810A1EF-C17B-4F9D-AED7-0912ED2BE848}"/>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5" name="Image 24">
              <a:extLst>
                <a:ext uri="{FF2B5EF4-FFF2-40B4-BE49-F238E27FC236}">
                  <a16:creationId xmlns:a16="http://schemas.microsoft.com/office/drawing/2014/main" id="{FBF5D78D-D453-40D1-BA81-0C43BAE623D1}"/>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6" name="Image 25" descr="Une image contenant texte, clipart&#10;&#10;Description générée automatiquement">
              <a:extLst>
                <a:ext uri="{FF2B5EF4-FFF2-40B4-BE49-F238E27FC236}">
                  <a16:creationId xmlns:a16="http://schemas.microsoft.com/office/drawing/2014/main" id="{E8D36174-8C6A-4283-A3A4-BD490CD63B07}"/>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35" name="Image 34">
            <a:extLst>
              <a:ext uri="{FF2B5EF4-FFF2-40B4-BE49-F238E27FC236}">
                <a16:creationId xmlns:a16="http://schemas.microsoft.com/office/drawing/2014/main" id="{CA05F692-920A-4BE2-8BC9-4008F311BA57}"/>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7" name="Espace réservé du numéro de diapositive 3">
            <a:extLst>
              <a:ext uri="{FF2B5EF4-FFF2-40B4-BE49-F238E27FC236}">
                <a16:creationId xmlns:a16="http://schemas.microsoft.com/office/drawing/2014/main" id="{600710EB-60F3-49D8-AFBE-6C087150FE78}"/>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4" name="Espace réservé du texte 4">
            <a:extLst>
              <a:ext uri="{FF2B5EF4-FFF2-40B4-BE49-F238E27FC236}">
                <a16:creationId xmlns:a16="http://schemas.microsoft.com/office/drawing/2014/main" id="{F95005CC-9429-47A5-83FE-C106CF920E83}"/>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87859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ssage blanc 1">
    <p:bg>
      <p:bgPr>
        <a:solidFill>
          <a:srgbClr val="F7F9FB"/>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99C46-DC30-4ECB-8072-AFB255EAF28F}"/>
              </a:ext>
            </a:extLst>
          </p:cNvPr>
          <p:cNvGrpSpPr/>
          <p:nvPr userDrawn="1"/>
        </p:nvGrpSpPr>
        <p:grpSpPr>
          <a:xfrm>
            <a:off x="1" y="0"/>
            <a:ext cx="637952" cy="6857999"/>
            <a:chOff x="1" y="0"/>
            <a:chExt cx="637952" cy="6857999"/>
          </a:xfrm>
        </p:grpSpPr>
        <p:cxnSp>
          <p:nvCxnSpPr>
            <p:cNvPr id="20" name="Connecteur droit 19">
              <a:extLst>
                <a:ext uri="{FF2B5EF4-FFF2-40B4-BE49-F238E27FC236}">
                  <a16:creationId xmlns:a16="http://schemas.microsoft.com/office/drawing/2014/main" id="{37A941F0-340E-41A0-B0CE-A25A3AC350FF}"/>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5900AE8-7201-4C49-B121-B8DE691A2967}"/>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039575C-35B7-4B9E-B884-47C2E37A98C7}"/>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CCC07CB-CDF9-483F-8A59-8984082529B6}"/>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BC6EC43-5C5B-473A-951A-8AF1529E4123}"/>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D7F6DC4-0DE0-4BC3-BBA7-8AB4F3E6D523}"/>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4FC430C4-6CA0-40E6-90F0-FF1A9A144621}"/>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sp>
        <p:nvSpPr>
          <p:cNvPr id="5" name="Espace réservé du texte 11">
            <a:extLst>
              <a:ext uri="{FF2B5EF4-FFF2-40B4-BE49-F238E27FC236}">
                <a16:creationId xmlns:a16="http://schemas.microsoft.com/office/drawing/2014/main" id="{18417C45-32E2-344A-82B9-1BBEF55F4BBB}"/>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accent2"/>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6" name="ZoneTexte 5">
            <a:extLst>
              <a:ext uri="{FF2B5EF4-FFF2-40B4-BE49-F238E27FC236}">
                <a16:creationId xmlns:a16="http://schemas.microsoft.com/office/drawing/2014/main" id="{A8643D24-9BE9-2A43-A399-ADDB8B1C0D09}"/>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accent2"/>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p>
        </p:txBody>
      </p:sp>
      <p:sp>
        <p:nvSpPr>
          <p:cNvPr id="11" name="Espace réservé du texte 2">
            <a:extLst>
              <a:ext uri="{FF2B5EF4-FFF2-40B4-BE49-F238E27FC236}">
                <a16:creationId xmlns:a16="http://schemas.microsoft.com/office/drawing/2014/main" id="{6D55EA13-E3FB-D343-BDF3-D0BFA2E905E8}"/>
              </a:ext>
            </a:extLst>
          </p:cNvPr>
          <p:cNvSpPr>
            <a:spLocks noGrp="1"/>
          </p:cNvSpPr>
          <p:nvPr>
            <p:ph type="body" sz="quarter" idx="17" hasCustomPrompt="1"/>
          </p:nvPr>
        </p:nvSpPr>
        <p:spPr>
          <a:xfrm>
            <a:off x="2024062" y="918585"/>
            <a:ext cx="8143875" cy="383098"/>
          </a:xfrm>
          <a:prstGeom prst="rect">
            <a:avLst/>
          </a:prstGeom>
        </p:spPr>
        <p:txBody>
          <a:bodyPr anchor="ctr"/>
          <a:lstStyle>
            <a:lvl1pPr marL="0" indent="0" algn="ctr">
              <a:buNone/>
              <a:defRPr sz="2000" b="1" cap="all" spc="300" baseline="0">
                <a:solidFill>
                  <a:schemeClr val="tx1"/>
                </a:solidFill>
                <a:latin typeface="Arial" panose="020B0604020202020204" pitchFamily="34" charset="0"/>
                <a:cs typeface="Arial" panose="020B0604020202020204" pitchFamily="34" charset="0"/>
              </a:defRPr>
            </a:lvl1pPr>
          </a:lstStyle>
          <a:p>
            <a:r>
              <a:rPr lang="en-US" dirty="0"/>
              <a:t>TITRE DE LA SLIDE</a:t>
            </a:r>
          </a:p>
        </p:txBody>
      </p:sp>
      <p:sp>
        <p:nvSpPr>
          <p:cNvPr id="7" name="Espace réservé du texte 6">
            <a:extLst>
              <a:ext uri="{FF2B5EF4-FFF2-40B4-BE49-F238E27FC236}">
                <a16:creationId xmlns:a16="http://schemas.microsoft.com/office/drawing/2014/main" id="{D43981A3-F772-4BB1-9C44-FFB408DD1BF9}"/>
              </a:ext>
            </a:extLst>
          </p:cNvPr>
          <p:cNvSpPr>
            <a:spLocks noGrp="1"/>
          </p:cNvSpPr>
          <p:nvPr>
            <p:ph type="body" sz="quarter" idx="18"/>
          </p:nvPr>
        </p:nvSpPr>
        <p:spPr>
          <a:xfrm>
            <a:off x="838199" y="1825625"/>
            <a:ext cx="11035878" cy="3832226"/>
          </a:xfrm>
        </p:spPr>
        <p:txBody>
          <a:bodyPr anchor="ctr"/>
          <a:lstStyle>
            <a:lvl1pPr>
              <a:lnSpc>
                <a:spcPct val="110000"/>
              </a:lnSpc>
              <a:spcBef>
                <a:spcPts val="0"/>
              </a:spcBef>
              <a:defRPr sz="4400"/>
            </a:lvl1pPr>
            <a:lvl2pPr>
              <a:defRPr sz="2000"/>
            </a:lvl2pPr>
            <a:lvl3pPr marL="0" indent="0">
              <a:buNone/>
              <a:defRPr/>
            </a:lvl3pPr>
          </a:lstStyle>
          <a:p>
            <a:pPr lvl="0"/>
            <a:r>
              <a:rPr lang="fr-FR"/>
              <a:t>Cliquez pour modifier les styles du texte du masque</a:t>
            </a:r>
          </a:p>
          <a:p>
            <a:pPr lvl="1"/>
            <a:r>
              <a:rPr lang="fr-FR"/>
              <a:t>Deuxième niveau</a:t>
            </a:r>
          </a:p>
        </p:txBody>
      </p:sp>
      <p:pic>
        <p:nvPicPr>
          <p:cNvPr id="16" name="Image 15">
            <a:extLst>
              <a:ext uri="{FF2B5EF4-FFF2-40B4-BE49-F238E27FC236}">
                <a16:creationId xmlns:a16="http://schemas.microsoft.com/office/drawing/2014/main" id="{41A2E823-CD06-9947-8AAD-E257511A7569}"/>
              </a:ext>
            </a:extLst>
          </p:cNvPr>
          <p:cNvPicPr>
            <a:picLocks noChangeAspect="1"/>
          </p:cNvPicPr>
          <p:nvPr userDrawn="1"/>
        </p:nvPicPr>
        <p:blipFill>
          <a:blip r:embed="rId2"/>
          <a:stretch>
            <a:fillRect/>
          </a:stretch>
        </p:blipFill>
        <p:spPr>
          <a:xfrm>
            <a:off x="11197405" y="200772"/>
            <a:ext cx="638906" cy="545200"/>
          </a:xfrm>
          <a:prstGeom prst="rect">
            <a:avLst/>
          </a:prstGeom>
        </p:spPr>
      </p:pic>
      <p:sp>
        <p:nvSpPr>
          <p:cNvPr id="17" name="ZoneTexte 16">
            <a:extLst>
              <a:ext uri="{FF2B5EF4-FFF2-40B4-BE49-F238E27FC236}">
                <a16:creationId xmlns:a16="http://schemas.microsoft.com/office/drawing/2014/main" id="{64C9EDDD-6F3A-4B7C-9848-F12A90EF84B9}"/>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rgbClr val="004288"/>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1" i="0" dirty="0">
                <a:solidFill>
                  <a:srgbClr val="004288"/>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rgbClr val="FE893D"/>
                </a:solidFill>
                <a:latin typeface="Arial" panose="020B0604020202020204" pitchFamily="34" charset="0"/>
                <a:ea typeface="Helvetica Neue" panose="02000503000000020004" pitchFamily="2" charset="0"/>
                <a:cs typeface="Arial" panose="020B0604020202020204" pitchFamily="34" charset="0"/>
              </a:rPr>
              <a:t>RESPECT</a:t>
            </a:r>
          </a:p>
        </p:txBody>
      </p:sp>
    </p:spTree>
    <p:extLst>
      <p:ext uri="{BB962C8B-B14F-4D97-AF65-F5344CB8AC3E}">
        <p14:creationId xmlns:p14="http://schemas.microsoft.com/office/powerpoint/2010/main" val="158189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D74CFD3-5FF9-469D-B042-C6FB99424A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Graphique 2">
            <a:extLst>
              <a:ext uri="{FF2B5EF4-FFF2-40B4-BE49-F238E27FC236}">
                <a16:creationId xmlns:a16="http://schemas.microsoft.com/office/drawing/2014/main" id="{B22E27B0-7A21-644A-9EC6-286521838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933" y="4566687"/>
            <a:ext cx="1532134" cy="1311001"/>
          </a:xfrm>
          <a:prstGeom prst="rect">
            <a:avLst/>
          </a:prstGeom>
        </p:spPr>
      </p:pic>
      <p:sp>
        <p:nvSpPr>
          <p:cNvPr id="7" name="Espace réservé du texte 11">
            <a:extLst>
              <a:ext uri="{FF2B5EF4-FFF2-40B4-BE49-F238E27FC236}">
                <a16:creationId xmlns:a16="http://schemas.microsoft.com/office/drawing/2014/main" id="{E64C001E-CAEB-8341-A0A9-0F600C6EFB12}"/>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8" name="ZoneTexte 7">
            <a:extLst>
              <a:ext uri="{FF2B5EF4-FFF2-40B4-BE49-F238E27FC236}">
                <a16:creationId xmlns:a16="http://schemas.microsoft.com/office/drawing/2014/main" id="{9E4B9D98-6901-D348-BD3D-1C70DAF646F0}"/>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bg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p>
        </p:txBody>
      </p:sp>
      <p:sp>
        <p:nvSpPr>
          <p:cNvPr id="10" name="Espace réservé du texte 9">
            <a:extLst>
              <a:ext uri="{FF2B5EF4-FFF2-40B4-BE49-F238E27FC236}">
                <a16:creationId xmlns:a16="http://schemas.microsoft.com/office/drawing/2014/main" id="{EFDECFE1-188B-1143-B7ED-009A9B5131B9}"/>
              </a:ext>
            </a:extLst>
          </p:cNvPr>
          <p:cNvSpPr>
            <a:spLocks noGrp="1"/>
          </p:cNvSpPr>
          <p:nvPr>
            <p:ph type="body" sz="quarter" idx="13" hasCustomPrompt="1"/>
          </p:nvPr>
        </p:nvSpPr>
        <p:spPr>
          <a:xfrm>
            <a:off x="1190625" y="1331141"/>
            <a:ext cx="9810750" cy="2097859"/>
          </a:xfrm>
          <a:prstGeom prst="rect">
            <a:avLst/>
          </a:prstGeom>
        </p:spPr>
        <p:txBody>
          <a:bodyPr anchor="ctr"/>
          <a:lstStyle>
            <a:lvl1pPr marL="0" indent="0" algn="ctr">
              <a:buNone/>
              <a:defRPr sz="4400" b="1" cap="all" spc="300" baseline="0">
                <a:solidFill>
                  <a:schemeClr val="bg1"/>
                </a:solidFill>
                <a:latin typeface="Arial" panose="020B0604020202020204" pitchFamily="34" charset="0"/>
                <a:cs typeface="Arial" panose="020B0604020202020204" pitchFamily="34" charset="0"/>
              </a:defRPr>
            </a:lvl1pPr>
          </a:lstStyle>
          <a:p>
            <a:r>
              <a:rPr lang="en-US" b="1" cap="all" baseline="0" dirty="0"/>
              <a:t>TITRE</a:t>
            </a:r>
          </a:p>
          <a:p>
            <a:r>
              <a:rPr lang="en-US" b="1" cap="all" baseline="0" dirty="0"/>
              <a:t>PRÉSENTATION</a:t>
            </a:r>
            <a:endParaRPr lang="en-US" dirty="0"/>
          </a:p>
        </p:txBody>
      </p:sp>
    </p:spTree>
    <p:extLst>
      <p:ext uri="{BB962C8B-B14F-4D97-AF65-F5344CB8AC3E}">
        <p14:creationId xmlns:p14="http://schemas.microsoft.com/office/powerpoint/2010/main" val="4209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EAEB08-DB3D-4409-88FA-C6440B999A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49" name="Groupe 48">
            <a:extLst>
              <a:ext uri="{FF2B5EF4-FFF2-40B4-BE49-F238E27FC236}">
                <a16:creationId xmlns:a16="http://schemas.microsoft.com/office/drawing/2014/main" id="{CB72806D-1341-48F4-BC5D-EF6C42D69D11}"/>
              </a:ext>
            </a:extLst>
          </p:cNvPr>
          <p:cNvGrpSpPr/>
          <p:nvPr userDrawn="1"/>
        </p:nvGrpSpPr>
        <p:grpSpPr>
          <a:xfrm>
            <a:off x="1" y="0"/>
            <a:ext cx="637952" cy="6857999"/>
            <a:chOff x="1" y="0"/>
            <a:chExt cx="637952" cy="6857999"/>
          </a:xfrm>
        </p:grpSpPr>
        <p:cxnSp>
          <p:nvCxnSpPr>
            <p:cNvPr id="50" name="Connecteur droit 49">
              <a:extLst>
                <a:ext uri="{FF2B5EF4-FFF2-40B4-BE49-F238E27FC236}">
                  <a16:creationId xmlns:a16="http://schemas.microsoft.com/office/drawing/2014/main" id="{FCBD1554-A2DF-45B8-8554-263A923D4FD9}"/>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7A598662-EC3E-4AC8-94FD-960FA2A1E399}"/>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99FEF3EB-0822-473F-8E9F-D0360E611CCA}"/>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26E2A727-4CE8-4A9C-8E85-3948FFF629B3}"/>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4D0AF1F8-7775-4038-86B9-1ACE418633D1}"/>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0AD27E9C-D16B-4695-98DC-D43ADEADAE5B}"/>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556AF3D5-FD0D-477E-A483-F2206BED52A6}"/>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pic>
        <p:nvPicPr>
          <p:cNvPr id="4" name="Graphique 3">
            <a:extLst>
              <a:ext uri="{FF2B5EF4-FFF2-40B4-BE49-F238E27FC236}">
                <a16:creationId xmlns:a16="http://schemas.microsoft.com/office/drawing/2014/main" id="{48D5776A-1D22-8F41-BB1A-C2D00B60BC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97405" y="200772"/>
            <a:ext cx="637162" cy="545200"/>
          </a:xfrm>
          <a:prstGeom prst="rect">
            <a:avLst/>
          </a:prstGeom>
        </p:spPr>
      </p:pic>
      <p:sp>
        <p:nvSpPr>
          <p:cNvPr id="5" name="ZoneTexte 4">
            <a:extLst>
              <a:ext uri="{FF2B5EF4-FFF2-40B4-BE49-F238E27FC236}">
                <a16:creationId xmlns:a16="http://schemas.microsoft.com/office/drawing/2014/main" id="{36338DF6-738C-9F48-ACC7-657049FD8BDE}"/>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sp>
        <p:nvSpPr>
          <p:cNvPr id="6" name="Espace réservé du texte 11">
            <a:extLst>
              <a:ext uri="{FF2B5EF4-FFF2-40B4-BE49-F238E27FC236}">
                <a16:creationId xmlns:a16="http://schemas.microsoft.com/office/drawing/2014/main" id="{1C49AA76-3EA1-9242-B1B9-C475B106573D}"/>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8" name="Espace réservé du texte 9">
            <a:extLst>
              <a:ext uri="{FF2B5EF4-FFF2-40B4-BE49-F238E27FC236}">
                <a16:creationId xmlns:a16="http://schemas.microsoft.com/office/drawing/2014/main" id="{07BCAF2A-E024-A74E-85B5-EF8652C51D32}"/>
              </a:ext>
            </a:extLst>
          </p:cNvPr>
          <p:cNvSpPr>
            <a:spLocks noGrp="1"/>
          </p:cNvSpPr>
          <p:nvPr>
            <p:ph type="body" sz="quarter" idx="11" hasCustomPrompt="1"/>
          </p:nvPr>
        </p:nvSpPr>
        <p:spPr>
          <a:xfrm>
            <a:off x="297735" y="6336495"/>
            <a:ext cx="6236142" cy="226945"/>
          </a:xfrm>
          <a:prstGeom prst="rect">
            <a:avLst/>
          </a:prstGeom>
        </p:spPr>
        <p:txBody>
          <a:bodyPr anchor="ctr">
            <a:noAutofit/>
          </a:bodyPr>
          <a:lstStyle>
            <a:lvl1pPr marL="0" indent="0" algn="l">
              <a:lnSpc>
                <a:spcPct val="100000"/>
              </a:lnSpc>
              <a:buFontTx/>
              <a:buNone/>
              <a:defRPr sz="800" b="0" spc="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fr-FR" dirty="0"/>
              <a:t>Titre  image   </a:t>
            </a:r>
          </a:p>
        </p:txBody>
      </p:sp>
      <p:sp>
        <p:nvSpPr>
          <p:cNvPr id="11" name="Espace réservé du texte 10">
            <a:extLst>
              <a:ext uri="{FF2B5EF4-FFF2-40B4-BE49-F238E27FC236}">
                <a16:creationId xmlns:a16="http://schemas.microsoft.com/office/drawing/2014/main" id="{EBFDFD04-DB7F-0E48-B8FB-7B31703E6A8E}"/>
              </a:ext>
            </a:extLst>
          </p:cNvPr>
          <p:cNvSpPr>
            <a:spLocks noGrp="1"/>
          </p:cNvSpPr>
          <p:nvPr>
            <p:ph type="body" sz="quarter" idx="13" hasCustomPrompt="1"/>
          </p:nvPr>
        </p:nvSpPr>
        <p:spPr>
          <a:xfrm>
            <a:off x="1557338" y="1069077"/>
            <a:ext cx="9128125" cy="969273"/>
          </a:xfrm>
          <a:prstGeom prst="rect">
            <a:avLst/>
          </a:prstGeom>
        </p:spPr>
        <p:txBody>
          <a:bodyPr anchor="ctr"/>
          <a:lstStyle>
            <a:lvl1pPr marL="0" indent="0" algn="ctr">
              <a:buNone/>
              <a:defRPr sz="3200" cap="all" baseline="0">
                <a:solidFill>
                  <a:schemeClr val="bg1"/>
                </a:solidFill>
                <a:latin typeface="Arial" panose="020B0604020202020204" pitchFamily="34" charset="0"/>
                <a:cs typeface="Arial" panose="020B0604020202020204" pitchFamily="34" charset="0"/>
              </a:defRPr>
            </a:lvl1pPr>
          </a:lstStyle>
          <a:p>
            <a:r>
              <a:rPr lang="en-US" cap="all" baseline="0" dirty="0" err="1"/>
              <a:t>sommaire</a:t>
            </a:r>
            <a:endParaRPr lang="en-US" dirty="0"/>
          </a:p>
        </p:txBody>
      </p:sp>
      <p:sp>
        <p:nvSpPr>
          <p:cNvPr id="14" name="Espace réservé du texte 21">
            <a:extLst>
              <a:ext uri="{FF2B5EF4-FFF2-40B4-BE49-F238E27FC236}">
                <a16:creationId xmlns:a16="http://schemas.microsoft.com/office/drawing/2014/main" id="{220D4405-ACBF-4DAA-B5E0-CEE21BDA8349}"/>
              </a:ext>
            </a:extLst>
          </p:cNvPr>
          <p:cNvSpPr>
            <a:spLocks noGrp="1"/>
          </p:cNvSpPr>
          <p:nvPr>
            <p:ph type="body" sz="quarter" idx="10" hasCustomPrompt="1"/>
          </p:nvPr>
        </p:nvSpPr>
        <p:spPr>
          <a:xfrm>
            <a:off x="2974575" y="3410585"/>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15" name="Espace réservé du texte 21">
            <a:extLst>
              <a:ext uri="{FF2B5EF4-FFF2-40B4-BE49-F238E27FC236}">
                <a16:creationId xmlns:a16="http://schemas.microsoft.com/office/drawing/2014/main" id="{29589E01-F758-4999-B8CB-6EABD4EA5026}"/>
              </a:ext>
            </a:extLst>
          </p:cNvPr>
          <p:cNvSpPr>
            <a:spLocks noGrp="1"/>
          </p:cNvSpPr>
          <p:nvPr>
            <p:ph type="body" sz="quarter" idx="14" hasCustomPrompt="1"/>
          </p:nvPr>
        </p:nvSpPr>
        <p:spPr>
          <a:xfrm>
            <a:off x="2903191" y="2547893"/>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17" name="Espace réservé du texte 21">
            <a:extLst>
              <a:ext uri="{FF2B5EF4-FFF2-40B4-BE49-F238E27FC236}">
                <a16:creationId xmlns:a16="http://schemas.microsoft.com/office/drawing/2014/main" id="{DA80382B-597A-4436-9C67-70E729814ECC}"/>
              </a:ext>
            </a:extLst>
          </p:cNvPr>
          <p:cNvSpPr>
            <a:spLocks noGrp="1"/>
          </p:cNvSpPr>
          <p:nvPr>
            <p:ph type="body" sz="quarter" idx="15" hasCustomPrompt="1"/>
          </p:nvPr>
        </p:nvSpPr>
        <p:spPr>
          <a:xfrm>
            <a:off x="2974575" y="5030598"/>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18" name="Espace réservé du texte 21">
            <a:extLst>
              <a:ext uri="{FF2B5EF4-FFF2-40B4-BE49-F238E27FC236}">
                <a16:creationId xmlns:a16="http://schemas.microsoft.com/office/drawing/2014/main" id="{B6B1CEF6-A2FB-4B86-AD73-B7A4D5C39F61}"/>
              </a:ext>
            </a:extLst>
          </p:cNvPr>
          <p:cNvSpPr>
            <a:spLocks noGrp="1"/>
          </p:cNvSpPr>
          <p:nvPr>
            <p:ph type="body" sz="quarter" idx="16" hasCustomPrompt="1"/>
          </p:nvPr>
        </p:nvSpPr>
        <p:spPr>
          <a:xfrm>
            <a:off x="2903191" y="4167906"/>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20" name="Espace réservé du texte 21">
            <a:extLst>
              <a:ext uri="{FF2B5EF4-FFF2-40B4-BE49-F238E27FC236}">
                <a16:creationId xmlns:a16="http://schemas.microsoft.com/office/drawing/2014/main" id="{2F512A66-C3E3-44B1-9077-B2D8C09BAA0D}"/>
              </a:ext>
            </a:extLst>
          </p:cNvPr>
          <p:cNvSpPr>
            <a:spLocks noGrp="1"/>
          </p:cNvSpPr>
          <p:nvPr>
            <p:ph type="body" sz="quarter" idx="17" hasCustomPrompt="1"/>
          </p:nvPr>
        </p:nvSpPr>
        <p:spPr>
          <a:xfrm>
            <a:off x="5995928" y="3410585"/>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21" name="Espace réservé du texte 21">
            <a:extLst>
              <a:ext uri="{FF2B5EF4-FFF2-40B4-BE49-F238E27FC236}">
                <a16:creationId xmlns:a16="http://schemas.microsoft.com/office/drawing/2014/main" id="{87EA85CB-E927-4FEF-9A9E-FC53D4B8262F}"/>
              </a:ext>
            </a:extLst>
          </p:cNvPr>
          <p:cNvSpPr>
            <a:spLocks noGrp="1"/>
          </p:cNvSpPr>
          <p:nvPr>
            <p:ph type="body" sz="quarter" idx="18" hasCustomPrompt="1"/>
          </p:nvPr>
        </p:nvSpPr>
        <p:spPr>
          <a:xfrm>
            <a:off x="5924544" y="2547893"/>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35" name="Espace réservé du texte 21">
            <a:extLst>
              <a:ext uri="{FF2B5EF4-FFF2-40B4-BE49-F238E27FC236}">
                <a16:creationId xmlns:a16="http://schemas.microsoft.com/office/drawing/2014/main" id="{D9288B2C-6766-438A-BDEC-5400F6048A95}"/>
              </a:ext>
            </a:extLst>
          </p:cNvPr>
          <p:cNvSpPr>
            <a:spLocks noGrp="1"/>
          </p:cNvSpPr>
          <p:nvPr>
            <p:ph type="body" sz="quarter" idx="19" hasCustomPrompt="1"/>
          </p:nvPr>
        </p:nvSpPr>
        <p:spPr>
          <a:xfrm>
            <a:off x="5995928" y="5030598"/>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36" name="Espace réservé du texte 21">
            <a:extLst>
              <a:ext uri="{FF2B5EF4-FFF2-40B4-BE49-F238E27FC236}">
                <a16:creationId xmlns:a16="http://schemas.microsoft.com/office/drawing/2014/main" id="{5676DEF5-A897-4D07-8628-42CA80353450}"/>
              </a:ext>
            </a:extLst>
          </p:cNvPr>
          <p:cNvSpPr>
            <a:spLocks noGrp="1"/>
          </p:cNvSpPr>
          <p:nvPr>
            <p:ph type="body" sz="quarter" idx="20" hasCustomPrompt="1"/>
          </p:nvPr>
        </p:nvSpPr>
        <p:spPr>
          <a:xfrm>
            <a:off x="5924544" y="4167906"/>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38" name="Espace réservé du texte 21">
            <a:extLst>
              <a:ext uri="{FF2B5EF4-FFF2-40B4-BE49-F238E27FC236}">
                <a16:creationId xmlns:a16="http://schemas.microsoft.com/office/drawing/2014/main" id="{57FAF078-A791-450C-BF0A-C49D3C9699BE}"/>
              </a:ext>
            </a:extLst>
          </p:cNvPr>
          <p:cNvSpPr>
            <a:spLocks noGrp="1"/>
          </p:cNvSpPr>
          <p:nvPr>
            <p:ph type="body" sz="quarter" idx="21" hasCustomPrompt="1"/>
          </p:nvPr>
        </p:nvSpPr>
        <p:spPr>
          <a:xfrm>
            <a:off x="9017280" y="3410585"/>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39" name="Espace réservé du texte 21">
            <a:extLst>
              <a:ext uri="{FF2B5EF4-FFF2-40B4-BE49-F238E27FC236}">
                <a16:creationId xmlns:a16="http://schemas.microsoft.com/office/drawing/2014/main" id="{96C43703-7357-4387-9B9F-793BAADF37AB}"/>
              </a:ext>
            </a:extLst>
          </p:cNvPr>
          <p:cNvSpPr>
            <a:spLocks noGrp="1"/>
          </p:cNvSpPr>
          <p:nvPr>
            <p:ph type="body" sz="quarter" idx="22" hasCustomPrompt="1"/>
          </p:nvPr>
        </p:nvSpPr>
        <p:spPr>
          <a:xfrm>
            <a:off x="8945896" y="2547893"/>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41" name="Espace réservé du texte 21">
            <a:extLst>
              <a:ext uri="{FF2B5EF4-FFF2-40B4-BE49-F238E27FC236}">
                <a16:creationId xmlns:a16="http://schemas.microsoft.com/office/drawing/2014/main" id="{1C0D327B-574B-4C15-BFE7-08A4A8431919}"/>
              </a:ext>
            </a:extLst>
          </p:cNvPr>
          <p:cNvSpPr>
            <a:spLocks noGrp="1"/>
          </p:cNvSpPr>
          <p:nvPr>
            <p:ph type="body" sz="quarter" idx="23" hasCustomPrompt="1"/>
          </p:nvPr>
        </p:nvSpPr>
        <p:spPr>
          <a:xfrm>
            <a:off x="9017280" y="5030598"/>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42" name="Espace réservé du texte 21">
            <a:extLst>
              <a:ext uri="{FF2B5EF4-FFF2-40B4-BE49-F238E27FC236}">
                <a16:creationId xmlns:a16="http://schemas.microsoft.com/office/drawing/2014/main" id="{CBA8F277-AE25-48C1-A3A0-6841E60235B1}"/>
              </a:ext>
            </a:extLst>
          </p:cNvPr>
          <p:cNvSpPr>
            <a:spLocks noGrp="1"/>
          </p:cNvSpPr>
          <p:nvPr>
            <p:ph type="body" sz="quarter" idx="24" hasCustomPrompt="1"/>
          </p:nvPr>
        </p:nvSpPr>
        <p:spPr>
          <a:xfrm>
            <a:off x="8945896" y="4167906"/>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Tree>
    <p:extLst>
      <p:ext uri="{BB962C8B-B14F-4D97-AF65-F5344CB8AC3E}">
        <p14:creationId xmlns:p14="http://schemas.microsoft.com/office/powerpoint/2010/main" val="299933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calaire 2">
    <p:bg>
      <p:bgPr>
        <a:solidFill>
          <a:schemeClr val="accent5"/>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FDA0977-92D3-44F0-8BF4-0434C16AFAEA}"/>
              </a:ext>
            </a:extLst>
          </p:cNvPr>
          <p:cNvGrpSpPr/>
          <p:nvPr userDrawn="1"/>
        </p:nvGrpSpPr>
        <p:grpSpPr>
          <a:xfrm>
            <a:off x="1" y="0"/>
            <a:ext cx="637952" cy="6857999"/>
            <a:chOff x="1" y="0"/>
            <a:chExt cx="637952" cy="6857999"/>
          </a:xfrm>
        </p:grpSpPr>
        <p:cxnSp>
          <p:nvCxnSpPr>
            <p:cNvPr id="21" name="Connecteur droit 20">
              <a:extLst>
                <a:ext uri="{FF2B5EF4-FFF2-40B4-BE49-F238E27FC236}">
                  <a16:creationId xmlns:a16="http://schemas.microsoft.com/office/drawing/2014/main" id="{0A7CEFB5-330A-42F2-A404-697550C5F80D}"/>
                </a:ext>
              </a:extLst>
            </p:cNvPr>
            <p:cNvCxnSpPr>
              <a:cxnSpLocks/>
            </p:cNvCxnSpPr>
            <p:nvPr userDrawn="1"/>
          </p:nvCxnSpPr>
          <p:spPr>
            <a:xfrm>
              <a:off x="317923" y="0"/>
              <a:ext cx="0" cy="6857999"/>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53F47BF1-6C4B-456B-84E6-74B15EF1F312}"/>
                </a:ext>
              </a:extLst>
            </p:cNvPr>
            <p:cNvCxnSpPr>
              <a:cxnSpLocks/>
            </p:cNvCxnSpPr>
            <p:nvPr userDrawn="1"/>
          </p:nvCxnSpPr>
          <p:spPr>
            <a:xfrm>
              <a:off x="1" y="0"/>
              <a:ext cx="0" cy="6857999"/>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E1B3BDE-263A-4907-8653-C5A27CA14251}"/>
                </a:ext>
              </a:extLst>
            </p:cNvPr>
            <p:cNvCxnSpPr>
              <a:cxnSpLocks/>
            </p:cNvCxnSpPr>
            <p:nvPr userDrawn="1"/>
          </p:nvCxnSpPr>
          <p:spPr>
            <a:xfrm>
              <a:off x="159243" y="0"/>
              <a:ext cx="0" cy="6857999"/>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8DB7630-11FD-4E27-9C73-8BA5FD9A5AEE}"/>
                </a:ext>
              </a:extLst>
            </p:cNvPr>
            <p:cNvCxnSpPr>
              <a:cxnSpLocks/>
            </p:cNvCxnSpPr>
            <p:nvPr userDrawn="1"/>
          </p:nvCxnSpPr>
          <p:spPr>
            <a:xfrm>
              <a:off x="478711" y="670866"/>
              <a:ext cx="0" cy="6187133"/>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EE6D28A1-3117-476E-B7A2-E572FB236C70}"/>
                </a:ext>
              </a:extLst>
            </p:cNvPr>
            <p:cNvCxnSpPr>
              <a:cxnSpLocks/>
            </p:cNvCxnSpPr>
            <p:nvPr userDrawn="1"/>
          </p:nvCxnSpPr>
          <p:spPr>
            <a:xfrm>
              <a:off x="637953" y="829340"/>
              <a:ext cx="0" cy="6028659"/>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FA105F7-BEBF-49B0-8400-7AAD01DE6596}"/>
                </a:ext>
              </a:extLst>
            </p:cNvPr>
            <p:cNvCxnSpPr>
              <a:cxnSpLocks/>
            </p:cNvCxnSpPr>
            <p:nvPr userDrawn="1"/>
          </p:nvCxnSpPr>
          <p:spPr>
            <a:xfrm>
              <a:off x="478711" y="0"/>
              <a:ext cx="0" cy="252724"/>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B90F5FD9-2702-4C08-A750-FE0EF90D76AF}"/>
                </a:ext>
              </a:extLst>
            </p:cNvPr>
            <p:cNvCxnSpPr>
              <a:cxnSpLocks/>
            </p:cNvCxnSpPr>
            <p:nvPr userDrawn="1"/>
          </p:nvCxnSpPr>
          <p:spPr>
            <a:xfrm>
              <a:off x="637953" y="0"/>
              <a:ext cx="0" cy="160824"/>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8" name="Espace réservé du texte 11">
            <a:extLst>
              <a:ext uri="{FF2B5EF4-FFF2-40B4-BE49-F238E27FC236}">
                <a16:creationId xmlns:a16="http://schemas.microsoft.com/office/drawing/2014/main" id="{0AA07C26-A828-0C4E-B578-462702F3007C}"/>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9" name="ZoneTexte 8">
            <a:extLst>
              <a:ext uri="{FF2B5EF4-FFF2-40B4-BE49-F238E27FC236}">
                <a16:creationId xmlns:a16="http://schemas.microsoft.com/office/drawing/2014/main" id="{6F8309A5-E530-3F48-8412-0010E9467F77}"/>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bg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p>
        </p:txBody>
      </p:sp>
      <p:pic>
        <p:nvPicPr>
          <p:cNvPr id="10" name="Graphique 9">
            <a:extLst>
              <a:ext uri="{FF2B5EF4-FFF2-40B4-BE49-F238E27FC236}">
                <a16:creationId xmlns:a16="http://schemas.microsoft.com/office/drawing/2014/main" id="{E255A3E2-D93A-464E-A5B5-E27AFA2D2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0586" y="200772"/>
            <a:ext cx="637162" cy="545200"/>
          </a:xfrm>
          <a:prstGeom prst="rect">
            <a:avLst/>
          </a:prstGeom>
        </p:spPr>
      </p:pic>
      <p:sp>
        <p:nvSpPr>
          <p:cNvPr id="19" name="Espace réservé du texte 11">
            <a:extLst>
              <a:ext uri="{FF2B5EF4-FFF2-40B4-BE49-F238E27FC236}">
                <a16:creationId xmlns:a16="http://schemas.microsoft.com/office/drawing/2014/main" id="{7405B75A-9757-064C-86DC-2987728460E6}"/>
              </a:ext>
            </a:extLst>
          </p:cNvPr>
          <p:cNvSpPr>
            <a:spLocks noGrp="1"/>
          </p:cNvSpPr>
          <p:nvPr>
            <p:ph type="body" sz="quarter" idx="16" hasCustomPrompt="1"/>
          </p:nvPr>
        </p:nvSpPr>
        <p:spPr>
          <a:xfrm>
            <a:off x="2705100" y="0"/>
            <a:ext cx="6781800" cy="6858000"/>
          </a:xfrm>
          <a:prstGeom prst="rect">
            <a:avLst/>
          </a:prstGeom>
        </p:spPr>
        <p:txBody>
          <a:bodyPr anchor="ctr"/>
          <a:lstStyle>
            <a:lvl1pPr marL="0" indent="0" algn="ctr">
              <a:buNone/>
              <a:defRPr sz="40000" b="1">
                <a:solidFill>
                  <a:schemeClr val="accent5">
                    <a:lumMod val="20000"/>
                    <a:lumOff val="80000"/>
                    <a:alpha val="5000"/>
                  </a:schemeClr>
                </a:solidFill>
                <a:latin typeface="Arial" panose="020B0604020202020204" pitchFamily="34" charset="0"/>
                <a:cs typeface="Arial" panose="020B0604020202020204" pitchFamily="34" charset="0"/>
              </a:defRPr>
            </a:lvl1pPr>
          </a:lstStyle>
          <a:p>
            <a:r>
              <a:rPr lang="en-US" dirty="0"/>
              <a:t>N°</a:t>
            </a:r>
          </a:p>
        </p:txBody>
      </p:sp>
      <p:sp>
        <p:nvSpPr>
          <p:cNvPr id="18" name="Espace réservé du texte 9">
            <a:extLst>
              <a:ext uri="{FF2B5EF4-FFF2-40B4-BE49-F238E27FC236}">
                <a16:creationId xmlns:a16="http://schemas.microsoft.com/office/drawing/2014/main" id="{5EB255D0-AF95-5146-AAFF-7DB2AB6D9A29}"/>
              </a:ext>
            </a:extLst>
          </p:cNvPr>
          <p:cNvSpPr>
            <a:spLocks noGrp="1"/>
          </p:cNvSpPr>
          <p:nvPr>
            <p:ph type="body" sz="quarter" idx="15" hasCustomPrompt="1"/>
          </p:nvPr>
        </p:nvSpPr>
        <p:spPr>
          <a:xfrm>
            <a:off x="1190625" y="2380069"/>
            <a:ext cx="9810750" cy="2097859"/>
          </a:xfrm>
          <a:prstGeom prst="rect">
            <a:avLst/>
          </a:prstGeom>
        </p:spPr>
        <p:txBody>
          <a:bodyPr anchor="ctr"/>
          <a:lstStyle>
            <a:lvl1pPr marL="0" indent="0" algn="ctr">
              <a:buNone/>
              <a:defRPr sz="3600" b="1" i="0" cap="all" spc="300" baseline="0">
                <a:solidFill>
                  <a:schemeClr val="bg1"/>
                </a:solidFill>
                <a:latin typeface="Arial" panose="020B0604020202020204" pitchFamily="34" charset="0"/>
                <a:cs typeface="Arial" panose="020B0604020202020204" pitchFamily="34" charset="0"/>
              </a:defRPr>
            </a:lvl1pPr>
          </a:lstStyle>
          <a:p>
            <a:r>
              <a:rPr lang="en-US" b="1" cap="all" baseline="0" dirty="0"/>
              <a:t>TITRE </a:t>
            </a:r>
            <a:r>
              <a:rPr lang="en-US" b="1" cap="all" baseline="0" dirty="0" err="1"/>
              <a:t>intercalaire</a:t>
            </a:r>
            <a:endParaRPr lang="en-US" dirty="0"/>
          </a:p>
        </p:txBody>
      </p:sp>
      <p:sp>
        <p:nvSpPr>
          <p:cNvPr id="36" name="ZoneTexte 35">
            <a:extLst>
              <a:ext uri="{FF2B5EF4-FFF2-40B4-BE49-F238E27FC236}">
                <a16:creationId xmlns:a16="http://schemas.microsoft.com/office/drawing/2014/main" id="{69EFB794-35AF-4EA1-B207-8FA1053F4B8B}"/>
              </a:ext>
            </a:extLst>
          </p:cNvPr>
          <p:cNvSpPr txBox="1"/>
          <p:nvPr userDrawn="1"/>
        </p:nvSpPr>
        <p:spPr>
          <a:xfrm>
            <a:off x="8484830" y="308059"/>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spTree>
    <p:extLst>
      <p:ext uri="{BB962C8B-B14F-4D97-AF65-F5344CB8AC3E}">
        <p14:creationId xmlns:p14="http://schemas.microsoft.com/office/powerpoint/2010/main" val="147399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us-Intercalair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75166-A49E-44E8-B541-8998F5500D0C}"/>
              </a:ext>
            </a:extLst>
          </p:cNvPr>
          <p:cNvSpPr/>
          <p:nvPr userDrawn="1"/>
        </p:nvSpPr>
        <p:spPr>
          <a:xfrm>
            <a:off x="-1" y="-1"/>
            <a:ext cx="4886317"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B44DFD25-13C4-41BE-B8D2-E008604981ED}"/>
              </a:ext>
            </a:extLst>
          </p:cNvPr>
          <p:cNvGrpSpPr/>
          <p:nvPr userDrawn="1"/>
        </p:nvGrpSpPr>
        <p:grpSpPr>
          <a:xfrm>
            <a:off x="1" y="0"/>
            <a:ext cx="637952" cy="6857999"/>
            <a:chOff x="1" y="0"/>
            <a:chExt cx="637952" cy="6857999"/>
          </a:xfrm>
        </p:grpSpPr>
        <p:cxnSp>
          <p:nvCxnSpPr>
            <p:cNvPr id="16" name="Connecteur droit 15">
              <a:extLst>
                <a:ext uri="{FF2B5EF4-FFF2-40B4-BE49-F238E27FC236}">
                  <a16:creationId xmlns:a16="http://schemas.microsoft.com/office/drawing/2014/main" id="{98986DED-D7D4-43CC-9B51-689E0B37D8B8}"/>
                </a:ext>
              </a:extLst>
            </p:cNvPr>
            <p:cNvCxnSpPr>
              <a:cxnSpLocks/>
            </p:cNvCxnSpPr>
            <p:nvPr userDrawn="1"/>
          </p:nvCxnSpPr>
          <p:spPr>
            <a:xfrm>
              <a:off x="317923" y="0"/>
              <a:ext cx="0" cy="6857999"/>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C8D810C-D200-4358-8DB5-1B83F966DAE4}"/>
                </a:ext>
              </a:extLst>
            </p:cNvPr>
            <p:cNvCxnSpPr>
              <a:cxnSpLocks/>
            </p:cNvCxnSpPr>
            <p:nvPr userDrawn="1"/>
          </p:nvCxnSpPr>
          <p:spPr>
            <a:xfrm>
              <a:off x="1" y="0"/>
              <a:ext cx="0" cy="6857999"/>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2DF1808-A60B-4E98-95AC-7C092744CF84}"/>
                </a:ext>
              </a:extLst>
            </p:cNvPr>
            <p:cNvCxnSpPr>
              <a:cxnSpLocks/>
            </p:cNvCxnSpPr>
            <p:nvPr userDrawn="1"/>
          </p:nvCxnSpPr>
          <p:spPr>
            <a:xfrm>
              <a:off x="159243" y="0"/>
              <a:ext cx="0" cy="6857999"/>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68A4F0D7-53D7-43D5-AA64-A730EFDF8A38}"/>
                </a:ext>
              </a:extLst>
            </p:cNvPr>
            <p:cNvCxnSpPr>
              <a:cxnSpLocks/>
            </p:cNvCxnSpPr>
            <p:nvPr userDrawn="1"/>
          </p:nvCxnSpPr>
          <p:spPr>
            <a:xfrm>
              <a:off x="478711" y="670866"/>
              <a:ext cx="0" cy="6187133"/>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D94B5E2-9DAF-48FE-B1A4-58A5E9255653}"/>
                </a:ext>
              </a:extLst>
            </p:cNvPr>
            <p:cNvCxnSpPr>
              <a:cxnSpLocks/>
            </p:cNvCxnSpPr>
            <p:nvPr userDrawn="1"/>
          </p:nvCxnSpPr>
          <p:spPr>
            <a:xfrm>
              <a:off x="637953" y="829340"/>
              <a:ext cx="0" cy="6028659"/>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97598D7F-1F60-4861-B655-0B4A96991B06}"/>
                </a:ext>
              </a:extLst>
            </p:cNvPr>
            <p:cNvCxnSpPr>
              <a:cxnSpLocks/>
            </p:cNvCxnSpPr>
            <p:nvPr userDrawn="1"/>
          </p:nvCxnSpPr>
          <p:spPr>
            <a:xfrm>
              <a:off x="478711" y="0"/>
              <a:ext cx="0" cy="252724"/>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A1AED44-0F20-4EBF-AEAB-C78273807994}"/>
                </a:ext>
              </a:extLst>
            </p:cNvPr>
            <p:cNvCxnSpPr>
              <a:cxnSpLocks/>
            </p:cNvCxnSpPr>
            <p:nvPr userDrawn="1"/>
          </p:nvCxnSpPr>
          <p:spPr>
            <a:xfrm>
              <a:off x="637953" y="0"/>
              <a:ext cx="0" cy="160824"/>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pic>
        <p:nvPicPr>
          <p:cNvPr id="2" name="Graphique 1">
            <a:extLst>
              <a:ext uri="{FF2B5EF4-FFF2-40B4-BE49-F238E27FC236}">
                <a16:creationId xmlns:a16="http://schemas.microsoft.com/office/drawing/2014/main" id="{48DF74CC-05BC-3343-A6AB-FFEE32326A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0586" y="200772"/>
            <a:ext cx="637162" cy="545200"/>
          </a:xfrm>
          <a:prstGeom prst="rect">
            <a:avLst/>
          </a:prstGeom>
        </p:spPr>
      </p:pic>
      <p:sp>
        <p:nvSpPr>
          <p:cNvPr id="3" name="Espace réservé du texte 11">
            <a:extLst>
              <a:ext uri="{FF2B5EF4-FFF2-40B4-BE49-F238E27FC236}">
                <a16:creationId xmlns:a16="http://schemas.microsoft.com/office/drawing/2014/main" id="{4267F575-00C8-8D47-B156-9CB586D8421A}"/>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tx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4" name="ZoneTexte 3">
            <a:extLst>
              <a:ext uri="{FF2B5EF4-FFF2-40B4-BE49-F238E27FC236}">
                <a16:creationId xmlns:a16="http://schemas.microsoft.com/office/drawing/2014/main" id="{EFAAD09C-1757-E340-A6C4-175C1C6029AC}"/>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rgbClr val="252525"/>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rgbClr val="252525"/>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rgbClr val="252525"/>
                </a:solidFill>
                <a:latin typeface="Arial" panose="020B0604020202020204" pitchFamily="34" charset="0"/>
                <a:ea typeface="Helvetica Neue" panose="02000503000000020004" pitchFamily="2" charset="0"/>
                <a:cs typeface="Arial" panose="020B0604020202020204" pitchFamily="34" charset="0"/>
              </a:rPr>
              <a:t>/ </a:t>
            </a:r>
          </a:p>
        </p:txBody>
      </p:sp>
      <p:sp>
        <p:nvSpPr>
          <p:cNvPr id="12" name="Espace réservé du texte 11">
            <a:extLst>
              <a:ext uri="{FF2B5EF4-FFF2-40B4-BE49-F238E27FC236}">
                <a16:creationId xmlns:a16="http://schemas.microsoft.com/office/drawing/2014/main" id="{D602BC70-0734-1B44-8943-5F5AE5A36957}"/>
              </a:ext>
            </a:extLst>
          </p:cNvPr>
          <p:cNvSpPr>
            <a:spLocks noGrp="1"/>
          </p:cNvSpPr>
          <p:nvPr>
            <p:ph type="body" sz="quarter" idx="15" hasCustomPrompt="1"/>
          </p:nvPr>
        </p:nvSpPr>
        <p:spPr>
          <a:xfrm>
            <a:off x="-1419225" y="0"/>
            <a:ext cx="6781800" cy="6858000"/>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40000" b="1" kern="1200" dirty="0">
                <a:solidFill>
                  <a:schemeClr val="accent1">
                    <a:lumMod val="20000"/>
                    <a:lumOff val="80000"/>
                    <a:alpha val="10000"/>
                  </a:schemeClr>
                </a:solidFill>
                <a:latin typeface="Arial" panose="020B0604020202020204" pitchFamily="34" charset="0"/>
                <a:ea typeface="+mn-ea"/>
                <a:cs typeface="Arial" panose="020B0604020202020204" pitchFamily="34" charset="0"/>
              </a:defRPr>
            </a:lvl1pPr>
          </a:lstStyle>
          <a:p>
            <a:r>
              <a:rPr lang="en-US" dirty="0"/>
              <a:t>N°</a:t>
            </a:r>
          </a:p>
        </p:txBody>
      </p:sp>
      <p:sp>
        <p:nvSpPr>
          <p:cNvPr id="23" name="Espace réservé du texte 9">
            <a:extLst>
              <a:ext uri="{FF2B5EF4-FFF2-40B4-BE49-F238E27FC236}">
                <a16:creationId xmlns:a16="http://schemas.microsoft.com/office/drawing/2014/main" id="{BF5FCDC2-7B10-4E54-A17D-35DA68363C96}"/>
              </a:ext>
            </a:extLst>
          </p:cNvPr>
          <p:cNvSpPr>
            <a:spLocks noGrp="1"/>
          </p:cNvSpPr>
          <p:nvPr>
            <p:ph type="body" sz="quarter" idx="18" hasCustomPrompt="1"/>
          </p:nvPr>
        </p:nvSpPr>
        <p:spPr>
          <a:xfrm>
            <a:off x="5476875" y="1543049"/>
            <a:ext cx="6077172" cy="1457325"/>
          </a:xfrm>
          <a:prstGeom prst="rect">
            <a:avLst/>
          </a:prstGeom>
        </p:spPr>
        <p:txBody>
          <a:bodyPr anchor="b">
            <a:normAutofit/>
          </a:bodyPr>
          <a:lstStyle>
            <a:lvl1pPr marL="0" indent="0" algn="l">
              <a:buNone/>
              <a:defRPr sz="2800" b="1" i="0" cap="all" spc="300" baseline="0">
                <a:solidFill>
                  <a:schemeClr val="accent1"/>
                </a:solidFill>
                <a:latin typeface="Arial" panose="020B0604020202020204" pitchFamily="34" charset="0"/>
                <a:cs typeface="Arial" panose="020B0604020202020204" pitchFamily="34" charset="0"/>
              </a:defRPr>
            </a:lvl1pPr>
          </a:lstStyle>
          <a:p>
            <a:r>
              <a:rPr lang="en-US" b="1" cap="all" baseline="0" dirty="0"/>
              <a:t>TITRE </a:t>
            </a:r>
            <a:r>
              <a:rPr lang="en-US" b="1" cap="all" baseline="0" dirty="0" err="1"/>
              <a:t>intercalaire</a:t>
            </a:r>
            <a:endParaRPr lang="en-US" dirty="0"/>
          </a:p>
        </p:txBody>
      </p:sp>
      <p:sp>
        <p:nvSpPr>
          <p:cNvPr id="27" name="Espace réservé du texte 6">
            <a:extLst>
              <a:ext uri="{FF2B5EF4-FFF2-40B4-BE49-F238E27FC236}">
                <a16:creationId xmlns:a16="http://schemas.microsoft.com/office/drawing/2014/main" id="{455A01E8-8FD2-4BDE-9347-7CA21F30E588}"/>
              </a:ext>
            </a:extLst>
          </p:cNvPr>
          <p:cNvSpPr>
            <a:spLocks noGrp="1"/>
          </p:cNvSpPr>
          <p:nvPr>
            <p:ph type="body" sz="quarter" idx="19" hasCustomPrompt="1"/>
          </p:nvPr>
        </p:nvSpPr>
        <p:spPr>
          <a:xfrm>
            <a:off x="5476875" y="3190875"/>
            <a:ext cx="6077172" cy="2124076"/>
          </a:xfrm>
        </p:spPr>
        <p:txBody>
          <a:bodyPr>
            <a:normAutofit/>
          </a:bodyPr>
          <a:lstStyle>
            <a:lvl1pPr>
              <a:defRPr sz="3600" spc="300" baseline="0">
                <a:solidFill>
                  <a:schemeClr val="tx1"/>
                </a:solidFill>
              </a:defRPr>
            </a:lvl1pPr>
          </a:lstStyle>
          <a:p>
            <a:pPr lvl="0"/>
            <a:r>
              <a:rPr lang="fr-FR" dirty="0"/>
              <a:t>Sous-intercalaire</a:t>
            </a:r>
          </a:p>
        </p:txBody>
      </p:sp>
      <p:sp>
        <p:nvSpPr>
          <p:cNvPr id="24" name="ZoneTexte 23">
            <a:extLst>
              <a:ext uri="{FF2B5EF4-FFF2-40B4-BE49-F238E27FC236}">
                <a16:creationId xmlns:a16="http://schemas.microsoft.com/office/drawing/2014/main" id="{D1582468-AE9E-48D7-AB1A-FAC7456D8724}"/>
              </a:ext>
            </a:extLst>
          </p:cNvPr>
          <p:cNvSpPr txBox="1"/>
          <p:nvPr userDrawn="1"/>
        </p:nvSpPr>
        <p:spPr>
          <a:xfrm>
            <a:off x="8515461" y="305797"/>
            <a:ext cx="3471863" cy="461665"/>
          </a:xfrm>
          <a:prstGeom prst="rect">
            <a:avLst/>
          </a:prstGeom>
          <a:noFill/>
        </p:spPr>
        <p:txBody>
          <a:bodyPr wrap="square" rtlCol="0">
            <a:spAutoFit/>
          </a:bodyPr>
          <a:lstStyle/>
          <a:p>
            <a:pPr algn="r"/>
            <a:r>
              <a:rPr lang="fr-FR" sz="1200" dirty="0">
                <a:solidFill>
                  <a:srgbClr val="004288"/>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1" i="0" dirty="0">
                <a:solidFill>
                  <a:srgbClr val="004288"/>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rgbClr val="FE893D"/>
                </a:solidFill>
                <a:latin typeface="Arial" panose="020B0604020202020204" pitchFamily="34" charset="0"/>
                <a:ea typeface="Helvetica Neue" panose="02000503000000020004" pitchFamily="2" charset="0"/>
                <a:cs typeface="Arial" panose="020B0604020202020204" pitchFamily="34" charset="0"/>
              </a:rPr>
              <a:t>RESPECT</a:t>
            </a:r>
          </a:p>
        </p:txBody>
      </p:sp>
    </p:spTree>
    <p:extLst>
      <p:ext uri="{BB962C8B-B14F-4D97-AF65-F5344CB8AC3E}">
        <p14:creationId xmlns:p14="http://schemas.microsoft.com/office/powerpoint/2010/main" val="92229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blanc 1">
    <p:bg>
      <p:bgPr>
        <a:solidFill>
          <a:srgbClr val="F7F9FB"/>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EC2FA94-1771-E34E-9EC3-D34C9A0FBADC}"/>
              </a:ext>
            </a:extLst>
          </p:cNvPr>
          <p:cNvPicPr>
            <a:picLocks noChangeAspect="1"/>
          </p:cNvPicPr>
          <p:nvPr userDrawn="1"/>
        </p:nvPicPr>
        <p:blipFill>
          <a:blip r:embed="rId2"/>
          <a:stretch>
            <a:fillRect/>
          </a:stretch>
        </p:blipFill>
        <p:spPr>
          <a:xfrm>
            <a:off x="11197405" y="200772"/>
            <a:ext cx="638906" cy="545200"/>
          </a:xfrm>
          <a:prstGeom prst="rect">
            <a:avLst/>
          </a:prstGeom>
        </p:spPr>
      </p:pic>
      <p:grpSp>
        <p:nvGrpSpPr>
          <p:cNvPr id="19" name="Groupe 18">
            <a:extLst>
              <a:ext uri="{FF2B5EF4-FFF2-40B4-BE49-F238E27FC236}">
                <a16:creationId xmlns:a16="http://schemas.microsoft.com/office/drawing/2014/main" id="{BDE99C46-DC30-4ECB-8072-AFB255EAF28F}"/>
              </a:ext>
            </a:extLst>
          </p:cNvPr>
          <p:cNvGrpSpPr/>
          <p:nvPr userDrawn="1"/>
        </p:nvGrpSpPr>
        <p:grpSpPr>
          <a:xfrm>
            <a:off x="1" y="0"/>
            <a:ext cx="637952" cy="6857999"/>
            <a:chOff x="1" y="0"/>
            <a:chExt cx="637952" cy="6857999"/>
          </a:xfrm>
        </p:grpSpPr>
        <p:cxnSp>
          <p:nvCxnSpPr>
            <p:cNvPr id="20" name="Connecteur droit 19">
              <a:extLst>
                <a:ext uri="{FF2B5EF4-FFF2-40B4-BE49-F238E27FC236}">
                  <a16:creationId xmlns:a16="http://schemas.microsoft.com/office/drawing/2014/main" id="{37A941F0-340E-41A0-B0CE-A25A3AC350FF}"/>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5900AE8-7201-4C49-B121-B8DE691A2967}"/>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039575C-35B7-4B9E-B884-47C2E37A98C7}"/>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CCC07CB-CDF9-483F-8A59-8984082529B6}"/>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BC6EC43-5C5B-473A-951A-8AF1529E4123}"/>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D7F6DC4-0DE0-4BC3-BBA7-8AB4F3E6D523}"/>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4FC430C4-6CA0-40E6-90F0-FF1A9A144621}"/>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sp>
        <p:nvSpPr>
          <p:cNvPr id="4" name="ZoneTexte 3">
            <a:extLst>
              <a:ext uri="{FF2B5EF4-FFF2-40B4-BE49-F238E27FC236}">
                <a16:creationId xmlns:a16="http://schemas.microsoft.com/office/drawing/2014/main" id="{F9DE8DB5-EB26-034A-8190-18403D1FD85B}"/>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rgbClr val="004288"/>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1" i="0" dirty="0">
                <a:solidFill>
                  <a:srgbClr val="004288"/>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rgbClr val="FE893D"/>
                </a:solidFill>
                <a:latin typeface="Arial" panose="020B0604020202020204" pitchFamily="34" charset="0"/>
                <a:ea typeface="Helvetica Neue" panose="02000503000000020004" pitchFamily="2" charset="0"/>
                <a:cs typeface="Arial" panose="020B0604020202020204" pitchFamily="34" charset="0"/>
              </a:rPr>
              <a:t>RESPECT</a:t>
            </a:r>
          </a:p>
        </p:txBody>
      </p:sp>
      <p:sp>
        <p:nvSpPr>
          <p:cNvPr id="5" name="Espace réservé du texte 11">
            <a:extLst>
              <a:ext uri="{FF2B5EF4-FFF2-40B4-BE49-F238E27FC236}">
                <a16:creationId xmlns:a16="http://schemas.microsoft.com/office/drawing/2014/main" id="{18417C45-32E2-344A-82B9-1BBEF55F4BBB}"/>
              </a:ext>
            </a:extLst>
          </p:cNvPr>
          <p:cNvSpPr>
            <a:spLocks noGrp="1"/>
          </p:cNvSpPr>
          <p:nvPr>
            <p:ph type="body" sz="quarter" idx="12"/>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accent2"/>
                </a:solidFill>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6" name="ZoneTexte 5">
            <a:extLst>
              <a:ext uri="{FF2B5EF4-FFF2-40B4-BE49-F238E27FC236}">
                <a16:creationId xmlns:a16="http://schemas.microsoft.com/office/drawing/2014/main" id="{A8643D24-9BE9-2A43-A399-ADDB8B1C0D09}"/>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accent2"/>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p>
        </p:txBody>
      </p:sp>
      <p:sp>
        <p:nvSpPr>
          <p:cNvPr id="10" name="Espace réservé du texte 1">
            <a:extLst>
              <a:ext uri="{FF2B5EF4-FFF2-40B4-BE49-F238E27FC236}">
                <a16:creationId xmlns:a16="http://schemas.microsoft.com/office/drawing/2014/main" id="{2DDF1300-DCF7-6640-872E-2E13EAA30C40}"/>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2">
            <a:extLst>
              <a:ext uri="{FF2B5EF4-FFF2-40B4-BE49-F238E27FC236}">
                <a16:creationId xmlns:a16="http://schemas.microsoft.com/office/drawing/2014/main" id="{6D55EA13-E3FB-D343-BDF3-D0BFA2E905E8}"/>
              </a:ext>
            </a:extLst>
          </p:cNvPr>
          <p:cNvSpPr>
            <a:spLocks noGrp="1"/>
          </p:cNvSpPr>
          <p:nvPr>
            <p:ph type="body" sz="quarter" idx="17" hasCustomPrompt="1"/>
          </p:nvPr>
        </p:nvSpPr>
        <p:spPr>
          <a:xfrm>
            <a:off x="2024062" y="918585"/>
            <a:ext cx="8143875" cy="383098"/>
          </a:xfrm>
          <a:prstGeom prst="rect">
            <a:avLst/>
          </a:prstGeom>
        </p:spPr>
        <p:txBody>
          <a:bodyPr anchor="ctr"/>
          <a:lstStyle>
            <a:lvl1pPr marL="0" indent="0" algn="ctr">
              <a:buNone/>
              <a:defRPr sz="2000" b="1" cap="all" spc="300" baseline="0">
                <a:solidFill>
                  <a:schemeClr val="tx1"/>
                </a:solidFill>
                <a:latin typeface="Arial" panose="020B0604020202020204" pitchFamily="34" charset="0"/>
                <a:cs typeface="Arial" panose="020B0604020202020204" pitchFamily="34" charset="0"/>
              </a:defRPr>
            </a:lvl1pPr>
          </a:lstStyle>
          <a:p>
            <a:r>
              <a:rPr lang="en-US" dirty="0"/>
              <a:t>TITRE DE LA SLIDE</a:t>
            </a:r>
          </a:p>
        </p:txBody>
      </p:sp>
    </p:spTree>
    <p:extLst>
      <p:ext uri="{BB962C8B-B14F-4D97-AF65-F5344CB8AC3E}">
        <p14:creationId xmlns:p14="http://schemas.microsoft.com/office/powerpoint/2010/main" val="1541903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mpagne - Intercalaire 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8B24151-9C79-0F4A-8243-597B3C6244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4" name="Groupe 33">
            <a:extLst>
              <a:ext uri="{FF2B5EF4-FFF2-40B4-BE49-F238E27FC236}">
                <a16:creationId xmlns:a16="http://schemas.microsoft.com/office/drawing/2014/main" id="{8DEA2CE3-E2E8-4E63-8769-CE2C39927C1A}"/>
              </a:ext>
            </a:extLst>
          </p:cNvPr>
          <p:cNvGrpSpPr/>
          <p:nvPr userDrawn="1"/>
        </p:nvGrpSpPr>
        <p:grpSpPr>
          <a:xfrm>
            <a:off x="1" y="0"/>
            <a:ext cx="637952" cy="6857999"/>
            <a:chOff x="1" y="0"/>
            <a:chExt cx="637952" cy="6857999"/>
          </a:xfrm>
        </p:grpSpPr>
        <p:cxnSp>
          <p:nvCxnSpPr>
            <p:cNvPr id="35" name="Connecteur droit 34">
              <a:extLst>
                <a:ext uri="{FF2B5EF4-FFF2-40B4-BE49-F238E27FC236}">
                  <a16:creationId xmlns:a16="http://schemas.microsoft.com/office/drawing/2014/main" id="{9EF091DF-B414-43E6-B2BC-C3AFB92C03CD}"/>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B0E7AF2-F920-41CA-A8FC-93FC56B701D7}"/>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D606D0-6BFF-4377-A5D8-3B694B0B0603}"/>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A130961D-670B-4445-A1B7-AF5EE8DBA6B9}"/>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57B5447C-2551-4849-B24D-F26C9FB5A317}"/>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6297768F-4CAB-4759-9F78-EAC781FF6141}"/>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A3AA3C7D-26F0-436F-937E-9C5FB86871E2}"/>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pic>
        <p:nvPicPr>
          <p:cNvPr id="3" name="Graphique 2">
            <a:extLst>
              <a:ext uri="{FF2B5EF4-FFF2-40B4-BE49-F238E27FC236}">
                <a16:creationId xmlns:a16="http://schemas.microsoft.com/office/drawing/2014/main" id="{E42C6E03-BE4E-8E4B-AE9A-30DF83FF9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97405" y="200772"/>
            <a:ext cx="637162" cy="545200"/>
          </a:xfrm>
          <a:prstGeom prst="rect">
            <a:avLst/>
          </a:prstGeom>
        </p:spPr>
      </p:pic>
      <p:sp>
        <p:nvSpPr>
          <p:cNvPr id="4" name="ZoneTexte 3">
            <a:extLst>
              <a:ext uri="{FF2B5EF4-FFF2-40B4-BE49-F238E27FC236}">
                <a16:creationId xmlns:a16="http://schemas.microsoft.com/office/drawing/2014/main" id="{F9DE8DB5-EB26-034A-8190-18403D1FD85B}"/>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sp>
        <p:nvSpPr>
          <p:cNvPr id="5" name="Espace réservé du texte 11">
            <a:extLst>
              <a:ext uri="{FF2B5EF4-FFF2-40B4-BE49-F238E27FC236}">
                <a16:creationId xmlns:a16="http://schemas.microsoft.com/office/drawing/2014/main" id="{18417C45-32E2-344A-82B9-1BBEF55F4BBB}"/>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11" name="Espace réservé du texte 9">
            <a:extLst>
              <a:ext uri="{FF2B5EF4-FFF2-40B4-BE49-F238E27FC236}">
                <a16:creationId xmlns:a16="http://schemas.microsoft.com/office/drawing/2014/main" id="{CD2B20DF-4578-0845-B246-D24A8F2B9234}"/>
              </a:ext>
            </a:extLst>
          </p:cNvPr>
          <p:cNvSpPr>
            <a:spLocks noGrp="1"/>
          </p:cNvSpPr>
          <p:nvPr>
            <p:ph type="body" sz="quarter" idx="11" hasCustomPrompt="1"/>
          </p:nvPr>
        </p:nvSpPr>
        <p:spPr>
          <a:xfrm>
            <a:off x="297735" y="6336495"/>
            <a:ext cx="6236142" cy="226945"/>
          </a:xfrm>
          <a:prstGeom prst="rect">
            <a:avLst/>
          </a:prstGeom>
        </p:spPr>
        <p:txBody>
          <a:bodyPr anchor="ctr">
            <a:noAutofit/>
          </a:bodyPr>
          <a:lstStyle>
            <a:lvl1pPr marL="0" indent="0" algn="l">
              <a:lnSpc>
                <a:spcPct val="100000"/>
              </a:lnSpc>
              <a:buFontTx/>
              <a:buNone/>
              <a:defRPr sz="800" b="0" spc="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fr-FR" dirty="0"/>
              <a:t>Titre  image   </a:t>
            </a:r>
          </a:p>
        </p:txBody>
      </p:sp>
      <p:sp>
        <p:nvSpPr>
          <p:cNvPr id="12" name="Espace réservé du texte 10">
            <a:extLst>
              <a:ext uri="{FF2B5EF4-FFF2-40B4-BE49-F238E27FC236}">
                <a16:creationId xmlns:a16="http://schemas.microsoft.com/office/drawing/2014/main" id="{317F16D7-E1B4-624B-8838-239C6FE00C63}"/>
              </a:ext>
            </a:extLst>
          </p:cNvPr>
          <p:cNvSpPr>
            <a:spLocks noGrp="1"/>
          </p:cNvSpPr>
          <p:nvPr>
            <p:ph type="body" sz="quarter" idx="13" hasCustomPrompt="1"/>
          </p:nvPr>
        </p:nvSpPr>
        <p:spPr>
          <a:xfrm>
            <a:off x="1557338" y="1069077"/>
            <a:ext cx="9128125" cy="1643063"/>
          </a:xfrm>
          <a:prstGeom prst="rect">
            <a:avLst/>
          </a:prstGeom>
        </p:spPr>
        <p:txBody>
          <a:bodyPr anchor="ctr"/>
          <a:lstStyle>
            <a:lvl1pPr marL="0" indent="0" algn="ctr">
              <a:buNone/>
              <a:defRPr sz="3200" cap="all" baseline="0">
                <a:solidFill>
                  <a:schemeClr val="bg1"/>
                </a:solidFill>
                <a:latin typeface="Arial" panose="020B0604020202020204" pitchFamily="34" charset="0"/>
                <a:cs typeface="Arial" panose="020B0604020202020204" pitchFamily="34" charset="0"/>
              </a:defRPr>
            </a:lvl1pPr>
          </a:lstStyle>
          <a:p>
            <a:r>
              <a:rPr lang="en-US" cap="all" baseline="0" dirty="0"/>
              <a:t>Slide </a:t>
            </a:r>
            <a:r>
              <a:rPr lang="en-US" cap="all" baseline="0" dirty="0" err="1"/>
              <a:t>intercalaire</a:t>
            </a:r>
            <a:endParaRPr lang="en-US" dirty="0"/>
          </a:p>
        </p:txBody>
      </p:sp>
    </p:spTree>
    <p:extLst>
      <p:ext uri="{BB962C8B-B14F-4D97-AF65-F5344CB8AC3E}">
        <p14:creationId xmlns:p14="http://schemas.microsoft.com/office/powerpoint/2010/main" val="11656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mpagne - Couverture">
    <p:spTree>
      <p:nvGrpSpPr>
        <p:cNvPr id="1" name=""/>
        <p:cNvGrpSpPr/>
        <p:nvPr/>
      </p:nvGrpSpPr>
      <p:grpSpPr>
        <a:xfrm>
          <a:off x="0" y="0"/>
          <a:ext cx="0" cy="0"/>
          <a:chOff x="0" y="0"/>
          <a:chExt cx="0" cy="0"/>
        </a:xfrm>
      </p:grpSpPr>
      <p:sp>
        <p:nvSpPr>
          <p:cNvPr id="7" name="Espace réservé du texte 9">
            <a:extLst>
              <a:ext uri="{FF2B5EF4-FFF2-40B4-BE49-F238E27FC236}">
                <a16:creationId xmlns:a16="http://schemas.microsoft.com/office/drawing/2014/main" id="{DDD453F0-E628-DC40-846B-667DBC3201A0}"/>
              </a:ext>
            </a:extLst>
          </p:cNvPr>
          <p:cNvSpPr>
            <a:spLocks noGrp="1"/>
          </p:cNvSpPr>
          <p:nvPr>
            <p:ph type="body" sz="quarter" idx="11" hasCustomPrompt="1"/>
          </p:nvPr>
        </p:nvSpPr>
        <p:spPr>
          <a:xfrm>
            <a:off x="297735" y="6336511"/>
            <a:ext cx="6236142" cy="226945"/>
          </a:xfrm>
          <a:prstGeom prst="rect">
            <a:avLst/>
          </a:prstGeom>
        </p:spPr>
        <p:txBody>
          <a:bodyPr anchor="ctr">
            <a:noAutofit/>
          </a:bodyPr>
          <a:lstStyle>
            <a:lvl1pPr marL="0" indent="0" algn="l">
              <a:lnSpc>
                <a:spcPct val="100000"/>
              </a:lnSpc>
              <a:buFontTx/>
              <a:buNone/>
              <a:defRPr sz="800" b="0" spc="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fr-FR" dirty="0"/>
              <a:t>Titre  image   </a:t>
            </a:r>
          </a:p>
        </p:txBody>
      </p:sp>
      <p:grpSp>
        <p:nvGrpSpPr>
          <p:cNvPr id="19" name="Groupe 18">
            <a:extLst>
              <a:ext uri="{FF2B5EF4-FFF2-40B4-BE49-F238E27FC236}">
                <a16:creationId xmlns:a16="http://schemas.microsoft.com/office/drawing/2014/main" id="{EEAF466A-3769-4DAD-8844-361EBF366697}"/>
              </a:ext>
            </a:extLst>
          </p:cNvPr>
          <p:cNvGrpSpPr/>
          <p:nvPr userDrawn="1"/>
        </p:nvGrpSpPr>
        <p:grpSpPr>
          <a:xfrm>
            <a:off x="0" y="106050"/>
            <a:ext cx="4323018" cy="6756990"/>
            <a:chOff x="0" y="106050"/>
            <a:chExt cx="4323018" cy="6756990"/>
          </a:xfrm>
        </p:grpSpPr>
        <p:pic>
          <p:nvPicPr>
            <p:cNvPr id="20" name="Image 19">
              <a:extLst>
                <a:ext uri="{FF2B5EF4-FFF2-40B4-BE49-F238E27FC236}">
                  <a16:creationId xmlns:a16="http://schemas.microsoft.com/office/drawing/2014/main" id="{A1563812-7EEA-48F7-8D9F-AAF7D1B40EE2}"/>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21" name="Image 20">
              <a:extLst>
                <a:ext uri="{FF2B5EF4-FFF2-40B4-BE49-F238E27FC236}">
                  <a16:creationId xmlns:a16="http://schemas.microsoft.com/office/drawing/2014/main" id="{4E069088-48DB-4604-9ACF-3FEBBA0C5418}"/>
                </a:ext>
              </a:extLst>
            </p:cNvPr>
            <p:cNvPicPr>
              <a:picLocks noChangeAspect="1"/>
            </p:cNvPicPr>
            <p:nvPr/>
          </p:nvPicPr>
          <p:blipFill>
            <a:blip r:embed="rId3"/>
            <a:stretch>
              <a:fillRect/>
            </a:stretch>
          </p:blipFill>
          <p:spPr>
            <a:xfrm>
              <a:off x="444702" y="5588816"/>
              <a:ext cx="1156579" cy="985721"/>
            </a:xfrm>
            <a:prstGeom prst="rect">
              <a:avLst/>
            </a:prstGeom>
          </p:spPr>
        </p:pic>
        <p:sp>
          <p:nvSpPr>
            <p:cNvPr id="22" name="Rectangle 21">
              <a:extLst>
                <a:ext uri="{FF2B5EF4-FFF2-40B4-BE49-F238E27FC236}">
                  <a16:creationId xmlns:a16="http://schemas.microsoft.com/office/drawing/2014/main" id="{A1DE3959-8C3B-4212-8B27-6914B3443376}"/>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3" name="Rectangle 22">
              <a:extLst>
                <a:ext uri="{FF2B5EF4-FFF2-40B4-BE49-F238E27FC236}">
                  <a16:creationId xmlns:a16="http://schemas.microsoft.com/office/drawing/2014/main" id="{32AB2279-BB39-4562-B665-5DA931012C86}"/>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4" name="Rectangle 23">
              <a:extLst>
                <a:ext uri="{FF2B5EF4-FFF2-40B4-BE49-F238E27FC236}">
                  <a16:creationId xmlns:a16="http://schemas.microsoft.com/office/drawing/2014/main" id="{C4EFB7F5-034E-456D-9976-07E197BE0AF6}"/>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5" name="Rectangle 24">
              <a:extLst>
                <a:ext uri="{FF2B5EF4-FFF2-40B4-BE49-F238E27FC236}">
                  <a16:creationId xmlns:a16="http://schemas.microsoft.com/office/drawing/2014/main" id="{76EEB2EC-0458-404A-8C2B-46FBE16D4CA4}"/>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6" name="Rectangle 25">
              <a:extLst>
                <a:ext uri="{FF2B5EF4-FFF2-40B4-BE49-F238E27FC236}">
                  <a16:creationId xmlns:a16="http://schemas.microsoft.com/office/drawing/2014/main" id="{A160C66D-114F-4A5F-9B2F-98ACA68903AB}"/>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7" name="Rectangle 26">
              <a:extLst>
                <a:ext uri="{FF2B5EF4-FFF2-40B4-BE49-F238E27FC236}">
                  <a16:creationId xmlns:a16="http://schemas.microsoft.com/office/drawing/2014/main" id="{B876CB23-BF2D-4FF3-BB73-9E8C8AB3A834}"/>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8" name="Rectangle 27">
              <a:extLst>
                <a:ext uri="{FF2B5EF4-FFF2-40B4-BE49-F238E27FC236}">
                  <a16:creationId xmlns:a16="http://schemas.microsoft.com/office/drawing/2014/main" id="{C034A08C-ACA5-47FD-95F1-0DA15B14EBEB}"/>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9" name="Rectangle 28">
              <a:extLst>
                <a:ext uri="{FF2B5EF4-FFF2-40B4-BE49-F238E27FC236}">
                  <a16:creationId xmlns:a16="http://schemas.microsoft.com/office/drawing/2014/main" id="{90467DC2-C428-4C42-97EA-E21F0D732C08}"/>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0" name="Rectangle 29">
              <a:extLst>
                <a:ext uri="{FF2B5EF4-FFF2-40B4-BE49-F238E27FC236}">
                  <a16:creationId xmlns:a16="http://schemas.microsoft.com/office/drawing/2014/main" id="{36E03747-1F09-45E5-89DE-62B11A4635D3}"/>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31" name="Rectangle 30">
              <a:extLst>
                <a:ext uri="{FF2B5EF4-FFF2-40B4-BE49-F238E27FC236}">
                  <a16:creationId xmlns:a16="http://schemas.microsoft.com/office/drawing/2014/main" id="{E1AFF2CE-B05C-4218-A946-CFB3D6CE4B8C}"/>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844D30DD-329A-42BA-990C-57F753EE4F2B}"/>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F5CB6AB2-1F4F-4A0C-A399-429D23B36746}"/>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4" name="Rectangle 33">
              <a:extLst>
                <a:ext uri="{FF2B5EF4-FFF2-40B4-BE49-F238E27FC236}">
                  <a16:creationId xmlns:a16="http://schemas.microsoft.com/office/drawing/2014/main" id="{59A85D92-06F9-4156-828F-61E4E8FFB439}"/>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5" name="Rectangle 34">
              <a:extLst>
                <a:ext uri="{FF2B5EF4-FFF2-40B4-BE49-F238E27FC236}">
                  <a16:creationId xmlns:a16="http://schemas.microsoft.com/office/drawing/2014/main" id="{60DC9B38-372B-48F5-8CF9-B1F791C6F1D2}"/>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6" name="Rectangle 35">
              <a:extLst>
                <a:ext uri="{FF2B5EF4-FFF2-40B4-BE49-F238E27FC236}">
                  <a16:creationId xmlns:a16="http://schemas.microsoft.com/office/drawing/2014/main" id="{6ABA6408-1BD1-432B-82A3-0A5AB7DFF993}"/>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7" name="Rectangle 36">
              <a:extLst>
                <a:ext uri="{FF2B5EF4-FFF2-40B4-BE49-F238E27FC236}">
                  <a16:creationId xmlns:a16="http://schemas.microsoft.com/office/drawing/2014/main" id="{A658B6B8-9B70-4ED0-9CB8-C980BCC43A8F}"/>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8" name="Rectangle 37">
              <a:extLst>
                <a:ext uri="{FF2B5EF4-FFF2-40B4-BE49-F238E27FC236}">
                  <a16:creationId xmlns:a16="http://schemas.microsoft.com/office/drawing/2014/main" id="{025A1E42-F8E5-42F5-9DE8-EE8D8E776BC2}"/>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9" name="Rectangle 38">
              <a:extLst>
                <a:ext uri="{FF2B5EF4-FFF2-40B4-BE49-F238E27FC236}">
                  <a16:creationId xmlns:a16="http://schemas.microsoft.com/office/drawing/2014/main" id="{9C4CA391-1F0D-46B2-ABC8-0EFB1F70261D}"/>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0" name="Rectangle 39">
              <a:extLst>
                <a:ext uri="{FF2B5EF4-FFF2-40B4-BE49-F238E27FC236}">
                  <a16:creationId xmlns:a16="http://schemas.microsoft.com/office/drawing/2014/main" id="{215EE082-73DF-43C8-9E2C-E9876446F805}"/>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1" name="Rectangle 40">
              <a:extLst>
                <a:ext uri="{FF2B5EF4-FFF2-40B4-BE49-F238E27FC236}">
                  <a16:creationId xmlns:a16="http://schemas.microsoft.com/office/drawing/2014/main" id="{19D7E724-BFD7-4C97-8BAE-D4CF927AD5E4}"/>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42" name="Image 41" descr="Une image contenant texte, clipart&#10;&#10;Description générée automatiquement">
              <a:extLst>
                <a:ext uri="{FF2B5EF4-FFF2-40B4-BE49-F238E27FC236}">
                  <a16:creationId xmlns:a16="http://schemas.microsoft.com/office/drawing/2014/main" id="{9649D761-213F-4777-BADC-2481DDAA35A9}"/>
                </a:ext>
              </a:extLst>
            </p:cNvPr>
            <p:cNvPicPr>
              <a:picLocks noChangeAspect="1"/>
            </p:cNvPicPr>
            <p:nvPr/>
          </p:nvPicPr>
          <p:blipFill>
            <a:blip r:embed="rId4"/>
            <a:stretch>
              <a:fillRect/>
            </a:stretch>
          </p:blipFill>
          <p:spPr>
            <a:xfrm>
              <a:off x="0" y="106050"/>
              <a:ext cx="4323018" cy="869991"/>
            </a:xfrm>
            <a:prstGeom prst="rect">
              <a:avLst/>
            </a:prstGeom>
          </p:spPr>
        </p:pic>
        <p:sp>
          <p:nvSpPr>
            <p:cNvPr id="43" name="Rectangle 42">
              <a:extLst>
                <a:ext uri="{FF2B5EF4-FFF2-40B4-BE49-F238E27FC236}">
                  <a16:creationId xmlns:a16="http://schemas.microsoft.com/office/drawing/2014/main" id="{7CF207D9-3E17-40D2-8A7A-40AF916FE974}"/>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4AADE69F-AB1C-4AFB-847F-5295D1ACAB20}"/>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C1DEC696-FFD8-4F43-BF93-0B3FF31D3717}"/>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CB7C554F-04DA-427F-8427-C4E77768C000}"/>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7" name="Rectangle 46">
              <a:extLst>
                <a:ext uri="{FF2B5EF4-FFF2-40B4-BE49-F238E27FC236}">
                  <a16:creationId xmlns:a16="http://schemas.microsoft.com/office/drawing/2014/main" id="{2E98069A-B693-4505-A2F4-305E16083934}"/>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8" name="Rectangle 47">
              <a:extLst>
                <a:ext uri="{FF2B5EF4-FFF2-40B4-BE49-F238E27FC236}">
                  <a16:creationId xmlns:a16="http://schemas.microsoft.com/office/drawing/2014/main" id="{64347D4A-3ADA-49BB-B409-FF56CBBC7148}"/>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9" name="Rectangle 48">
              <a:extLst>
                <a:ext uri="{FF2B5EF4-FFF2-40B4-BE49-F238E27FC236}">
                  <a16:creationId xmlns:a16="http://schemas.microsoft.com/office/drawing/2014/main" id="{F1A742D2-C4D6-4DB1-A6E0-35EA80E9B69E}"/>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0" name="Rectangle 49">
              <a:extLst>
                <a:ext uri="{FF2B5EF4-FFF2-40B4-BE49-F238E27FC236}">
                  <a16:creationId xmlns:a16="http://schemas.microsoft.com/office/drawing/2014/main" id="{7B3E60BD-3830-4FBE-81F7-7D111E361890}"/>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51" name="Rectangle 50">
              <a:extLst>
                <a:ext uri="{FF2B5EF4-FFF2-40B4-BE49-F238E27FC236}">
                  <a16:creationId xmlns:a16="http://schemas.microsoft.com/office/drawing/2014/main" id="{8E809745-10C0-4E5A-9CD3-F16D6A09B625}"/>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2" name="Rectangle 51">
              <a:extLst>
                <a:ext uri="{FF2B5EF4-FFF2-40B4-BE49-F238E27FC236}">
                  <a16:creationId xmlns:a16="http://schemas.microsoft.com/office/drawing/2014/main" id="{4DC9E9BD-6135-4896-B2AB-99F258FDDFED}"/>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3" name="Rectangle 52">
              <a:extLst>
                <a:ext uri="{FF2B5EF4-FFF2-40B4-BE49-F238E27FC236}">
                  <a16:creationId xmlns:a16="http://schemas.microsoft.com/office/drawing/2014/main" id="{1D5910F9-D985-4918-B9E0-1F1395EF9AC7}"/>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4" name="Rectangle 53">
              <a:extLst>
                <a:ext uri="{FF2B5EF4-FFF2-40B4-BE49-F238E27FC236}">
                  <a16:creationId xmlns:a16="http://schemas.microsoft.com/office/drawing/2014/main" id="{82539DC5-C1FB-4437-ACFB-E4816B5F0496}"/>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5" name="Rectangle 54">
              <a:extLst>
                <a:ext uri="{FF2B5EF4-FFF2-40B4-BE49-F238E27FC236}">
                  <a16:creationId xmlns:a16="http://schemas.microsoft.com/office/drawing/2014/main" id="{303160D9-3B6A-4A44-B80E-F86B9495C5BD}"/>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6" name="Rectangle 55">
              <a:extLst>
                <a:ext uri="{FF2B5EF4-FFF2-40B4-BE49-F238E27FC236}">
                  <a16:creationId xmlns:a16="http://schemas.microsoft.com/office/drawing/2014/main" id="{F278B831-4000-46C5-B7E1-D4D1BF499568}"/>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57" name="Rectangle 56">
              <a:extLst>
                <a:ext uri="{FF2B5EF4-FFF2-40B4-BE49-F238E27FC236}">
                  <a16:creationId xmlns:a16="http://schemas.microsoft.com/office/drawing/2014/main" id="{DB4F5A55-73A8-42A6-A72A-8401C05D9377}"/>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2" name="Image 1">
            <a:extLst>
              <a:ext uri="{FF2B5EF4-FFF2-40B4-BE49-F238E27FC236}">
                <a16:creationId xmlns:a16="http://schemas.microsoft.com/office/drawing/2014/main" id="{A419D985-F0CF-4CF1-B75F-7E0C51840C1D}"/>
              </a:ext>
            </a:extLst>
          </p:cNvPr>
          <p:cNvPicPr>
            <a:picLocks noChangeAspect="1"/>
          </p:cNvPicPr>
          <p:nvPr userDrawn="1"/>
        </p:nvPicPr>
        <p:blipFill>
          <a:blip r:embed="rId5"/>
          <a:stretch>
            <a:fillRect/>
          </a:stretch>
        </p:blipFill>
        <p:spPr>
          <a:xfrm>
            <a:off x="12063973" y="548093"/>
            <a:ext cx="128027" cy="6309907"/>
          </a:xfrm>
          <a:prstGeom prst="rect">
            <a:avLst/>
          </a:prstGeom>
        </p:spPr>
      </p:pic>
      <p:sp>
        <p:nvSpPr>
          <p:cNvPr id="76" name="Espace réservé du numéro de diapositive 3">
            <a:extLst>
              <a:ext uri="{FF2B5EF4-FFF2-40B4-BE49-F238E27FC236}">
                <a16:creationId xmlns:a16="http://schemas.microsoft.com/office/drawing/2014/main" id="{4675FDDD-188A-43B9-AB63-57BD46D9469A}"/>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77" name="Espace réservé du texte 76">
            <a:extLst>
              <a:ext uri="{FF2B5EF4-FFF2-40B4-BE49-F238E27FC236}">
                <a16:creationId xmlns:a16="http://schemas.microsoft.com/office/drawing/2014/main" id="{4CCE3C64-EA22-400A-BBA0-16D690A9E85E}"/>
              </a:ext>
            </a:extLst>
          </p:cNvPr>
          <p:cNvSpPr>
            <a:spLocks noGrp="1"/>
          </p:cNvSpPr>
          <p:nvPr>
            <p:ph type="body" sz="quarter" idx="12" hasCustomPrompt="1"/>
          </p:nvPr>
        </p:nvSpPr>
        <p:spPr>
          <a:xfrm>
            <a:off x="5651500" y="547688"/>
            <a:ext cx="5022850" cy="801687"/>
          </a:xfrm>
          <a:ln>
            <a:solidFill>
              <a:srgbClr val="416FC3"/>
            </a:solidFill>
          </a:ln>
        </p:spPr>
        <p:txBody>
          <a:bodyPr anchor="ctr">
            <a:normAutofit/>
          </a:bodyPr>
          <a:lstStyle>
            <a:lvl1pPr algn="ctr">
              <a:defRPr sz="2000">
                <a:solidFill>
                  <a:srgbClr val="001B73"/>
                </a:solidFill>
                <a:cs typeface="Futura Condensed Medium" panose="020B0602020204020303"/>
              </a:defRPr>
            </a:lvl1pPr>
            <a:lvl2pPr>
              <a:defRPr>
                <a:solidFill>
                  <a:srgbClr val="FF6D22"/>
                </a:solidFill>
              </a:defRPr>
            </a:lvl2pPr>
            <a:lvl3pPr>
              <a:defRPr>
                <a:solidFill>
                  <a:srgbClr val="FF6D22"/>
                </a:solidFill>
              </a:defRPr>
            </a:lvl3pPr>
            <a:lvl4pPr>
              <a:defRPr>
                <a:solidFill>
                  <a:srgbClr val="FF6D22"/>
                </a:solidFill>
              </a:defRPr>
            </a:lvl4pPr>
            <a:lvl5pPr>
              <a:defRPr>
                <a:solidFill>
                  <a:srgbClr val="FF6D22"/>
                </a:solidFill>
              </a:defRPr>
            </a:lvl5pPr>
          </a:lstStyle>
          <a:p>
            <a:pPr lvl="0"/>
            <a:r>
              <a:rPr lang="fr-FR" dirty="0"/>
              <a:t>CLIQUEZ POUR MODIFIER LES STYLES DU TEXTE DU MASQUE</a:t>
            </a:r>
          </a:p>
        </p:txBody>
      </p:sp>
      <p:sp>
        <p:nvSpPr>
          <p:cNvPr id="79" name="Espace réservé du texte 78">
            <a:extLst>
              <a:ext uri="{FF2B5EF4-FFF2-40B4-BE49-F238E27FC236}">
                <a16:creationId xmlns:a16="http://schemas.microsoft.com/office/drawing/2014/main" id="{38B834E1-E244-4F04-BAF3-90528A91164B}"/>
              </a:ext>
            </a:extLst>
          </p:cNvPr>
          <p:cNvSpPr>
            <a:spLocks noGrp="1"/>
          </p:cNvSpPr>
          <p:nvPr>
            <p:ph type="body" sz="quarter" idx="13"/>
          </p:nvPr>
        </p:nvSpPr>
        <p:spPr>
          <a:xfrm>
            <a:off x="5651500" y="1579563"/>
            <a:ext cx="5062538" cy="4764087"/>
          </a:xfrm>
          <a:ln>
            <a:solidFill>
              <a:srgbClr val="416FC3"/>
            </a:solidFill>
          </a:ln>
        </p:spPr>
        <p:txBody>
          <a:bodyPr/>
          <a:lstStyle>
            <a:lvl1pPr marL="342900" indent="-342900">
              <a:buClr>
                <a:srgbClr val="FF6D22"/>
              </a:buClr>
              <a:buFont typeface="+mj-lt"/>
              <a:buAutoNum type="arabicPeriod"/>
              <a:defRPr>
                <a:solidFill>
                  <a:srgbClr val="001B73"/>
                </a:solidFill>
              </a:defRPr>
            </a:lvl1pPr>
            <a:lvl2pPr>
              <a:defRPr>
                <a:solidFill>
                  <a:srgbClr val="001B73"/>
                </a:solidFill>
              </a:defRPr>
            </a:lvl2pPr>
            <a:lvl3pPr>
              <a:defRPr>
                <a:solidFill>
                  <a:srgbClr val="001B73"/>
                </a:solidFill>
              </a:defRPr>
            </a:lvl3pPr>
            <a:lvl4pPr>
              <a:defRPr>
                <a:solidFill>
                  <a:srgbClr val="001B73"/>
                </a:solidFill>
              </a:defRPr>
            </a:lvl4pPr>
            <a:lvl5pPr>
              <a:defRPr>
                <a:solidFill>
                  <a:srgbClr val="001B73"/>
                </a:solidFill>
              </a:defRPr>
            </a:lvl5pPr>
          </a:lstStyle>
          <a:p>
            <a:pPr lvl="0"/>
            <a:r>
              <a:rPr lang="fr-FR"/>
              <a:t>Cliquez pour modifier les styles du texte du masque</a:t>
            </a:r>
          </a:p>
        </p:txBody>
      </p:sp>
    </p:spTree>
    <p:extLst>
      <p:ext uri="{BB962C8B-B14F-4D97-AF65-F5344CB8AC3E}">
        <p14:creationId xmlns:p14="http://schemas.microsoft.com/office/powerpoint/2010/main" val="403646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28" name="Groupe 27">
            <a:extLst>
              <a:ext uri="{FF2B5EF4-FFF2-40B4-BE49-F238E27FC236}">
                <a16:creationId xmlns:a16="http://schemas.microsoft.com/office/drawing/2014/main" id="{6A218B00-B1C3-4FB7-A847-1FCB3877B2B7}"/>
              </a:ext>
            </a:extLst>
          </p:cNvPr>
          <p:cNvGrpSpPr/>
          <p:nvPr userDrawn="1"/>
        </p:nvGrpSpPr>
        <p:grpSpPr>
          <a:xfrm>
            <a:off x="0" y="106050"/>
            <a:ext cx="4323018" cy="6756990"/>
            <a:chOff x="0" y="106050"/>
            <a:chExt cx="4323018" cy="6756990"/>
          </a:xfrm>
        </p:grpSpPr>
        <p:pic>
          <p:nvPicPr>
            <p:cNvPr id="29" name="Image 28">
              <a:extLst>
                <a:ext uri="{FF2B5EF4-FFF2-40B4-BE49-F238E27FC236}">
                  <a16:creationId xmlns:a16="http://schemas.microsoft.com/office/drawing/2014/main" id="{9D79FDF4-9A36-4231-AF0C-F59992D4B424}"/>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30" name="Image 29">
              <a:extLst>
                <a:ext uri="{FF2B5EF4-FFF2-40B4-BE49-F238E27FC236}">
                  <a16:creationId xmlns:a16="http://schemas.microsoft.com/office/drawing/2014/main" id="{108A7AFE-B9CD-43B3-B5DB-AD5109FD0E60}"/>
                </a:ext>
              </a:extLst>
            </p:cNvPr>
            <p:cNvPicPr>
              <a:picLocks noChangeAspect="1"/>
            </p:cNvPicPr>
            <p:nvPr/>
          </p:nvPicPr>
          <p:blipFill>
            <a:blip r:embed="rId3"/>
            <a:stretch>
              <a:fillRect/>
            </a:stretch>
          </p:blipFill>
          <p:spPr>
            <a:xfrm>
              <a:off x="444702" y="5588816"/>
              <a:ext cx="1156579" cy="985721"/>
            </a:xfrm>
            <a:prstGeom prst="rect">
              <a:avLst/>
            </a:prstGeom>
          </p:spPr>
        </p:pic>
        <p:sp>
          <p:nvSpPr>
            <p:cNvPr id="31" name="Rectangle 30">
              <a:extLst>
                <a:ext uri="{FF2B5EF4-FFF2-40B4-BE49-F238E27FC236}">
                  <a16:creationId xmlns:a16="http://schemas.microsoft.com/office/drawing/2014/main" id="{81BA9764-9D6E-4CCA-943F-A56441512FBA}"/>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B0EAE54C-B625-4A79-B7AA-AECC60DAF401}"/>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EDC6ED11-9F20-4323-B1B7-E7333A8000AB}"/>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4" name="Rectangle 33">
              <a:extLst>
                <a:ext uri="{FF2B5EF4-FFF2-40B4-BE49-F238E27FC236}">
                  <a16:creationId xmlns:a16="http://schemas.microsoft.com/office/drawing/2014/main" id="{FBFAB21D-1E2A-4F19-9E2F-81BCC8183548}"/>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7" name="Rectangle 36">
              <a:extLst>
                <a:ext uri="{FF2B5EF4-FFF2-40B4-BE49-F238E27FC236}">
                  <a16:creationId xmlns:a16="http://schemas.microsoft.com/office/drawing/2014/main" id="{8B642DBC-F677-497D-98A5-52F8DD7E1DE1}"/>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0" name="Rectangle 39">
              <a:extLst>
                <a:ext uri="{FF2B5EF4-FFF2-40B4-BE49-F238E27FC236}">
                  <a16:creationId xmlns:a16="http://schemas.microsoft.com/office/drawing/2014/main" id="{B0073278-824B-4246-A5B9-45D185199C2E}"/>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3" name="Rectangle 42">
              <a:extLst>
                <a:ext uri="{FF2B5EF4-FFF2-40B4-BE49-F238E27FC236}">
                  <a16:creationId xmlns:a16="http://schemas.microsoft.com/office/drawing/2014/main" id="{4EFD1C7D-D12B-4084-9108-A5B4846E0FA4}"/>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8ED7A77D-CC92-436C-B757-57D03EF14C79}"/>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01C4AD9A-3698-4CBF-9A2E-2375A1628918}"/>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4090B8C2-A4EC-4382-BFF4-407BDB5D91C1}"/>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7" name="Rectangle 46">
              <a:extLst>
                <a:ext uri="{FF2B5EF4-FFF2-40B4-BE49-F238E27FC236}">
                  <a16:creationId xmlns:a16="http://schemas.microsoft.com/office/drawing/2014/main" id="{0CA379C1-5F15-461D-8D23-855862622B7C}"/>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8" name="Rectangle 47">
              <a:extLst>
                <a:ext uri="{FF2B5EF4-FFF2-40B4-BE49-F238E27FC236}">
                  <a16:creationId xmlns:a16="http://schemas.microsoft.com/office/drawing/2014/main" id="{B55D1192-90E7-4FEF-9922-C31FC1304552}"/>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7" name="Rectangle 56">
              <a:extLst>
                <a:ext uri="{FF2B5EF4-FFF2-40B4-BE49-F238E27FC236}">
                  <a16:creationId xmlns:a16="http://schemas.microsoft.com/office/drawing/2014/main" id="{B7D98EC7-9F9E-4230-9BDC-D013F282FB24}"/>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58" name="Rectangle 57">
              <a:extLst>
                <a:ext uri="{FF2B5EF4-FFF2-40B4-BE49-F238E27FC236}">
                  <a16:creationId xmlns:a16="http://schemas.microsoft.com/office/drawing/2014/main" id="{5AA34F20-8216-43E6-B04D-2E5617607FBD}"/>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9" name="Rectangle 58">
              <a:extLst>
                <a:ext uri="{FF2B5EF4-FFF2-40B4-BE49-F238E27FC236}">
                  <a16:creationId xmlns:a16="http://schemas.microsoft.com/office/drawing/2014/main" id="{7B90F8DF-B1F4-4C96-9C34-580D4545675D}"/>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60" name="Rectangle 59">
              <a:extLst>
                <a:ext uri="{FF2B5EF4-FFF2-40B4-BE49-F238E27FC236}">
                  <a16:creationId xmlns:a16="http://schemas.microsoft.com/office/drawing/2014/main" id="{42A42C58-61EF-48B1-8AF3-6811D4078D87}"/>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61" name="Rectangle 60">
              <a:extLst>
                <a:ext uri="{FF2B5EF4-FFF2-40B4-BE49-F238E27FC236}">
                  <a16:creationId xmlns:a16="http://schemas.microsoft.com/office/drawing/2014/main" id="{CF91011C-73C8-4F2B-BBA7-C15BCD2C5CD8}"/>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62" name="Rectangle 61">
              <a:extLst>
                <a:ext uri="{FF2B5EF4-FFF2-40B4-BE49-F238E27FC236}">
                  <a16:creationId xmlns:a16="http://schemas.microsoft.com/office/drawing/2014/main" id="{1DB13E53-2378-40AA-B30C-AF36684E94DE}"/>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63" name="Rectangle 62">
              <a:extLst>
                <a:ext uri="{FF2B5EF4-FFF2-40B4-BE49-F238E27FC236}">
                  <a16:creationId xmlns:a16="http://schemas.microsoft.com/office/drawing/2014/main" id="{EEAFA74D-4F13-4175-BC37-75B865B92798}"/>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64" name="Rectangle 63">
              <a:extLst>
                <a:ext uri="{FF2B5EF4-FFF2-40B4-BE49-F238E27FC236}">
                  <a16:creationId xmlns:a16="http://schemas.microsoft.com/office/drawing/2014/main" id="{C0D804AA-02EF-435D-AE42-F9404541E3FA}"/>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65" name="Image 64" descr="Une image contenant texte, clipart&#10;&#10;Description générée automatiquement">
              <a:extLst>
                <a:ext uri="{FF2B5EF4-FFF2-40B4-BE49-F238E27FC236}">
                  <a16:creationId xmlns:a16="http://schemas.microsoft.com/office/drawing/2014/main" id="{141E5F94-EAD5-4739-B413-AB5BE9FD02B8}"/>
                </a:ext>
              </a:extLst>
            </p:cNvPr>
            <p:cNvPicPr>
              <a:picLocks noChangeAspect="1"/>
            </p:cNvPicPr>
            <p:nvPr/>
          </p:nvPicPr>
          <p:blipFill>
            <a:blip r:embed="rId4"/>
            <a:stretch>
              <a:fillRect/>
            </a:stretch>
          </p:blipFill>
          <p:spPr>
            <a:xfrm>
              <a:off x="0" y="106050"/>
              <a:ext cx="4323018" cy="869991"/>
            </a:xfrm>
            <a:prstGeom prst="rect">
              <a:avLst/>
            </a:prstGeom>
          </p:spPr>
        </p:pic>
        <p:sp>
          <p:nvSpPr>
            <p:cNvPr id="66" name="Rectangle 65">
              <a:extLst>
                <a:ext uri="{FF2B5EF4-FFF2-40B4-BE49-F238E27FC236}">
                  <a16:creationId xmlns:a16="http://schemas.microsoft.com/office/drawing/2014/main" id="{91BEB94A-963A-4B1B-99EC-CB9B85423E37}"/>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67" name="Rectangle 66">
              <a:extLst>
                <a:ext uri="{FF2B5EF4-FFF2-40B4-BE49-F238E27FC236}">
                  <a16:creationId xmlns:a16="http://schemas.microsoft.com/office/drawing/2014/main" id="{C6355A72-6031-4286-965A-212303CF9E52}"/>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68" name="Rectangle 67">
              <a:extLst>
                <a:ext uri="{FF2B5EF4-FFF2-40B4-BE49-F238E27FC236}">
                  <a16:creationId xmlns:a16="http://schemas.microsoft.com/office/drawing/2014/main" id="{B952C24E-13D8-4D85-9BA9-CDBA859B733D}"/>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69" name="Rectangle 68">
              <a:extLst>
                <a:ext uri="{FF2B5EF4-FFF2-40B4-BE49-F238E27FC236}">
                  <a16:creationId xmlns:a16="http://schemas.microsoft.com/office/drawing/2014/main" id="{BE340CA2-E608-4742-93E2-0CCEEE442B82}"/>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70" name="Rectangle 69">
              <a:extLst>
                <a:ext uri="{FF2B5EF4-FFF2-40B4-BE49-F238E27FC236}">
                  <a16:creationId xmlns:a16="http://schemas.microsoft.com/office/drawing/2014/main" id="{EF2AE68A-18B0-4BC7-9C48-2871FE0AF860}"/>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1" name="Rectangle 70">
              <a:extLst>
                <a:ext uri="{FF2B5EF4-FFF2-40B4-BE49-F238E27FC236}">
                  <a16:creationId xmlns:a16="http://schemas.microsoft.com/office/drawing/2014/main" id="{43D626A3-94BC-4ABE-A4DB-BBBCC2299502}"/>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2" name="Rectangle 71">
              <a:extLst>
                <a:ext uri="{FF2B5EF4-FFF2-40B4-BE49-F238E27FC236}">
                  <a16:creationId xmlns:a16="http://schemas.microsoft.com/office/drawing/2014/main" id="{FC698FCD-B8A3-4A3D-B287-B7F9C34AF405}"/>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3" name="Rectangle 72">
              <a:extLst>
                <a:ext uri="{FF2B5EF4-FFF2-40B4-BE49-F238E27FC236}">
                  <a16:creationId xmlns:a16="http://schemas.microsoft.com/office/drawing/2014/main" id="{48469B40-F99B-4290-A8F0-6A3F17FA0BCF}"/>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74" name="Rectangle 73">
              <a:extLst>
                <a:ext uri="{FF2B5EF4-FFF2-40B4-BE49-F238E27FC236}">
                  <a16:creationId xmlns:a16="http://schemas.microsoft.com/office/drawing/2014/main" id="{90C53DE3-738B-4F1F-A4BB-EBA0A066E981}"/>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5" name="Rectangle 74">
              <a:extLst>
                <a:ext uri="{FF2B5EF4-FFF2-40B4-BE49-F238E27FC236}">
                  <a16:creationId xmlns:a16="http://schemas.microsoft.com/office/drawing/2014/main" id="{8B3B9A0C-1C13-40A2-901E-D213EE9421B0}"/>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6" name="Rectangle 75">
              <a:extLst>
                <a:ext uri="{FF2B5EF4-FFF2-40B4-BE49-F238E27FC236}">
                  <a16:creationId xmlns:a16="http://schemas.microsoft.com/office/drawing/2014/main" id="{58110E44-D919-4E1F-A044-4959F70D9BEE}"/>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7" name="Rectangle 76">
              <a:extLst>
                <a:ext uri="{FF2B5EF4-FFF2-40B4-BE49-F238E27FC236}">
                  <a16:creationId xmlns:a16="http://schemas.microsoft.com/office/drawing/2014/main" id="{CD40C5E0-F660-4499-B637-8C5D05A6D8E7}"/>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8" name="Rectangle 77">
              <a:extLst>
                <a:ext uri="{FF2B5EF4-FFF2-40B4-BE49-F238E27FC236}">
                  <a16:creationId xmlns:a16="http://schemas.microsoft.com/office/drawing/2014/main" id="{D346F451-3B63-4467-8CD8-59D4A85501B9}"/>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9" name="Rectangle 78">
              <a:extLst>
                <a:ext uri="{FF2B5EF4-FFF2-40B4-BE49-F238E27FC236}">
                  <a16:creationId xmlns:a16="http://schemas.microsoft.com/office/drawing/2014/main" id="{5003949B-71DF-4F55-A998-AFD2CE8271B8}"/>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80" name="Rectangle 79">
              <a:extLst>
                <a:ext uri="{FF2B5EF4-FFF2-40B4-BE49-F238E27FC236}">
                  <a16:creationId xmlns:a16="http://schemas.microsoft.com/office/drawing/2014/main" id="{F7FD05B0-4EEF-4B4C-8907-2614F52A6F0C}"/>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81" name="Image 80">
            <a:extLst>
              <a:ext uri="{FF2B5EF4-FFF2-40B4-BE49-F238E27FC236}">
                <a16:creationId xmlns:a16="http://schemas.microsoft.com/office/drawing/2014/main" id="{C4FAA86B-B35D-47D3-A111-8BF384208FE2}"/>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84" name="Espace réservé du numéro de diapositive 3">
            <a:extLst>
              <a:ext uri="{FF2B5EF4-FFF2-40B4-BE49-F238E27FC236}">
                <a16:creationId xmlns:a16="http://schemas.microsoft.com/office/drawing/2014/main" id="{60233255-56C1-4957-B5A1-2FDBEFB60FEB}"/>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3" name="Espace réservé du texte 2">
            <a:extLst>
              <a:ext uri="{FF2B5EF4-FFF2-40B4-BE49-F238E27FC236}">
                <a16:creationId xmlns:a16="http://schemas.microsoft.com/office/drawing/2014/main" id="{7F646A95-A7B1-4D1D-9AD2-E55116E1F422}"/>
              </a:ext>
            </a:extLst>
          </p:cNvPr>
          <p:cNvSpPr>
            <a:spLocks noGrp="1"/>
          </p:cNvSpPr>
          <p:nvPr>
            <p:ph type="body" sz="quarter" idx="10" hasCustomPrompt="1"/>
          </p:nvPr>
        </p:nvSpPr>
        <p:spPr>
          <a:xfrm>
            <a:off x="5672138" y="1905004"/>
            <a:ext cx="5010150" cy="2368550"/>
          </a:xfrm>
          <a:ln>
            <a:solidFill>
              <a:srgbClr val="001B73"/>
            </a:solidFill>
          </a:ln>
        </p:spPr>
        <p:txBody>
          <a:bodyPr anchor="ctr">
            <a:normAutofit/>
          </a:bodyPr>
          <a:lstStyle>
            <a:lvl1pPr algn="ctr">
              <a:defRPr sz="2800" b="0">
                <a:solidFill>
                  <a:srgbClr val="001B73"/>
                </a:solidFill>
                <a:cs typeface="Futura Condensed Medium" panose="020B0602020204020303"/>
              </a:defRPr>
            </a:lvl1pPr>
          </a:lstStyle>
          <a:p>
            <a:pPr lvl="0"/>
            <a:r>
              <a:rPr lang="fr-FR" dirty="0"/>
              <a:t>CLIQUEZ POUR MODIFIER LES STYLES DU TEXTE DU MASQUE</a:t>
            </a:r>
          </a:p>
        </p:txBody>
      </p:sp>
    </p:spTree>
    <p:extLst>
      <p:ext uri="{BB962C8B-B14F-4D97-AF65-F5344CB8AC3E}">
        <p14:creationId xmlns:p14="http://schemas.microsoft.com/office/powerpoint/2010/main" val="324461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mpagne - Intercalaire 1">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C3343A3-2916-4A2F-80D9-45553A4F9B6C}"/>
              </a:ext>
            </a:extLst>
          </p:cNvPr>
          <p:cNvGrpSpPr/>
          <p:nvPr userDrawn="1"/>
        </p:nvGrpSpPr>
        <p:grpSpPr>
          <a:xfrm>
            <a:off x="0" y="106050"/>
            <a:ext cx="4323018" cy="6756990"/>
            <a:chOff x="0" y="106050"/>
            <a:chExt cx="4323018" cy="6756990"/>
          </a:xfrm>
        </p:grpSpPr>
        <p:pic>
          <p:nvPicPr>
            <p:cNvPr id="19" name="Image 18">
              <a:extLst>
                <a:ext uri="{FF2B5EF4-FFF2-40B4-BE49-F238E27FC236}">
                  <a16:creationId xmlns:a16="http://schemas.microsoft.com/office/drawing/2014/main" id="{074D52A9-05B5-4405-982D-4A9AC1C9BD83}"/>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20" name="Image 19">
              <a:extLst>
                <a:ext uri="{FF2B5EF4-FFF2-40B4-BE49-F238E27FC236}">
                  <a16:creationId xmlns:a16="http://schemas.microsoft.com/office/drawing/2014/main" id="{62A82DB8-69E0-4449-A7A0-C89353FC2FA8}"/>
                </a:ext>
              </a:extLst>
            </p:cNvPr>
            <p:cNvPicPr>
              <a:picLocks noChangeAspect="1"/>
            </p:cNvPicPr>
            <p:nvPr/>
          </p:nvPicPr>
          <p:blipFill>
            <a:blip r:embed="rId3"/>
            <a:stretch>
              <a:fillRect/>
            </a:stretch>
          </p:blipFill>
          <p:spPr>
            <a:xfrm>
              <a:off x="444702" y="5588816"/>
              <a:ext cx="1156579" cy="985721"/>
            </a:xfrm>
            <a:prstGeom prst="rect">
              <a:avLst/>
            </a:prstGeom>
          </p:spPr>
        </p:pic>
        <p:sp>
          <p:nvSpPr>
            <p:cNvPr id="21" name="Rectangle 20">
              <a:extLst>
                <a:ext uri="{FF2B5EF4-FFF2-40B4-BE49-F238E27FC236}">
                  <a16:creationId xmlns:a16="http://schemas.microsoft.com/office/drawing/2014/main" id="{A3F070AB-61C6-46CB-AD2F-143D7B1DBC6A}"/>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2" name="Rectangle 21">
              <a:extLst>
                <a:ext uri="{FF2B5EF4-FFF2-40B4-BE49-F238E27FC236}">
                  <a16:creationId xmlns:a16="http://schemas.microsoft.com/office/drawing/2014/main" id="{EA01A286-A7A6-4683-A2F5-2164C437011F}"/>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3" name="Rectangle 22">
              <a:extLst>
                <a:ext uri="{FF2B5EF4-FFF2-40B4-BE49-F238E27FC236}">
                  <a16:creationId xmlns:a16="http://schemas.microsoft.com/office/drawing/2014/main" id="{27FB7EFF-4B3B-4AD8-83BE-8486AC9E4F81}"/>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4" name="Rectangle 23">
              <a:extLst>
                <a:ext uri="{FF2B5EF4-FFF2-40B4-BE49-F238E27FC236}">
                  <a16:creationId xmlns:a16="http://schemas.microsoft.com/office/drawing/2014/main" id="{96111086-3699-4C02-B39A-BE4CFB6F04FF}"/>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5" name="Rectangle 24">
              <a:extLst>
                <a:ext uri="{FF2B5EF4-FFF2-40B4-BE49-F238E27FC236}">
                  <a16:creationId xmlns:a16="http://schemas.microsoft.com/office/drawing/2014/main" id="{A089ACDF-3F0B-4325-A13C-A068971EB80F}"/>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6" name="Rectangle 25">
              <a:extLst>
                <a:ext uri="{FF2B5EF4-FFF2-40B4-BE49-F238E27FC236}">
                  <a16:creationId xmlns:a16="http://schemas.microsoft.com/office/drawing/2014/main" id="{20F7888B-DE1A-49DF-8009-A4DC548AD52B}"/>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7" name="Rectangle 26">
              <a:extLst>
                <a:ext uri="{FF2B5EF4-FFF2-40B4-BE49-F238E27FC236}">
                  <a16:creationId xmlns:a16="http://schemas.microsoft.com/office/drawing/2014/main" id="{16C56D6C-0690-4EBF-8ABF-3B69F8B07427}"/>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8" name="Rectangle 27">
              <a:extLst>
                <a:ext uri="{FF2B5EF4-FFF2-40B4-BE49-F238E27FC236}">
                  <a16:creationId xmlns:a16="http://schemas.microsoft.com/office/drawing/2014/main" id="{0E04FBA4-58E6-494C-BC89-4EA1E3CCF794}"/>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9" name="Rectangle 28">
              <a:extLst>
                <a:ext uri="{FF2B5EF4-FFF2-40B4-BE49-F238E27FC236}">
                  <a16:creationId xmlns:a16="http://schemas.microsoft.com/office/drawing/2014/main" id="{0BCB5712-30DA-419F-8D7C-09FA4B972EE7}"/>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30" name="Rectangle 29">
              <a:extLst>
                <a:ext uri="{FF2B5EF4-FFF2-40B4-BE49-F238E27FC236}">
                  <a16:creationId xmlns:a16="http://schemas.microsoft.com/office/drawing/2014/main" id="{36E6F01A-77FC-4B97-BA7F-DE26D49F02FD}"/>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1" name="Rectangle 30">
              <a:extLst>
                <a:ext uri="{FF2B5EF4-FFF2-40B4-BE49-F238E27FC236}">
                  <a16:creationId xmlns:a16="http://schemas.microsoft.com/office/drawing/2014/main" id="{1B612AE5-8BB2-47B5-809C-3F259D8250C9}"/>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73D64AB7-7C48-4907-81AD-4BC9ED9A883A}"/>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9C10D45E-0976-4D7A-A414-3F4429E3EB4D}"/>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4" name="Rectangle 33">
              <a:extLst>
                <a:ext uri="{FF2B5EF4-FFF2-40B4-BE49-F238E27FC236}">
                  <a16:creationId xmlns:a16="http://schemas.microsoft.com/office/drawing/2014/main" id="{29BCE90E-E409-4117-8A60-E1A59F4EBF98}"/>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5" name="Rectangle 34">
              <a:extLst>
                <a:ext uri="{FF2B5EF4-FFF2-40B4-BE49-F238E27FC236}">
                  <a16:creationId xmlns:a16="http://schemas.microsoft.com/office/drawing/2014/main" id="{7E115CB2-ADB8-4C0A-AA82-AF283DE905B8}"/>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6" name="Rectangle 35">
              <a:extLst>
                <a:ext uri="{FF2B5EF4-FFF2-40B4-BE49-F238E27FC236}">
                  <a16:creationId xmlns:a16="http://schemas.microsoft.com/office/drawing/2014/main" id="{938F1F80-D48C-4D9D-AB3B-01C514D43615}"/>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7" name="Rectangle 36">
              <a:extLst>
                <a:ext uri="{FF2B5EF4-FFF2-40B4-BE49-F238E27FC236}">
                  <a16:creationId xmlns:a16="http://schemas.microsoft.com/office/drawing/2014/main" id="{9567F0D4-B36E-44B5-BA66-9926BB26A84A}"/>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8" name="Rectangle 37">
              <a:extLst>
                <a:ext uri="{FF2B5EF4-FFF2-40B4-BE49-F238E27FC236}">
                  <a16:creationId xmlns:a16="http://schemas.microsoft.com/office/drawing/2014/main" id="{98155785-AD44-405C-9A70-84B033D0993D}"/>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9" name="Rectangle 38">
              <a:extLst>
                <a:ext uri="{FF2B5EF4-FFF2-40B4-BE49-F238E27FC236}">
                  <a16:creationId xmlns:a16="http://schemas.microsoft.com/office/drawing/2014/main" id="{91AA2B68-50BC-4743-87F9-10CD93616404}"/>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0" name="Rectangle 39">
              <a:extLst>
                <a:ext uri="{FF2B5EF4-FFF2-40B4-BE49-F238E27FC236}">
                  <a16:creationId xmlns:a16="http://schemas.microsoft.com/office/drawing/2014/main" id="{6543E69E-0533-43D3-A9E7-D28AB533F0D0}"/>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41" name="Image 40" descr="Une image contenant texte, clipart&#10;&#10;Description générée automatiquement">
              <a:extLst>
                <a:ext uri="{FF2B5EF4-FFF2-40B4-BE49-F238E27FC236}">
                  <a16:creationId xmlns:a16="http://schemas.microsoft.com/office/drawing/2014/main" id="{EA07203C-AB67-4C5B-ABE7-2C0DAE6CA406}"/>
                </a:ext>
              </a:extLst>
            </p:cNvPr>
            <p:cNvPicPr>
              <a:picLocks noChangeAspect="1"/>
            </p:cNvPicPr>
            <p:nvPr/>
          </p:nvPicPr>
          <p:blipFill>
            <a:blip r:embed="rId4"/>
            <a:stretch>
              <a:fillRect/>
            </a:stretch>
          </p:blipFill>
          <p:spPr>
            <a:xfrm>
              <a:off x="0" y="106050"/>
              <a:ext cx="4323018" cy="869991"/>
            </a:xfrm>
            <a:prstGeom prst="rect">
              <a:avLst/>
            </a:prstGeom>
          </p:spPr>
        </p:pic>
        <p:sp>
          <p:nvSpPr>
            <p:cNvPr id="42" name="Rectangle 41">
              <a:extLst>
                <a:ext uri="{FF2B5EF4-FFF2-40B4-BE49-F238E27FC236}">
                  <a16:creationId xmlns:a16="http://schemas.microsoft.com/office/drawing/2014/main" id="{9B9AF0FC-46FE-4FDC-95C2-A1CE69251636}"/>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3" name="Rectangle 42">
              <a:extLst>
                <a:ext uri="{FF2B5EF4-FFF2-40B4-BE49-F238E27FC236}">
                  <a16:creationId xmlns:a16="http://schemas.microsoft.com/office/drawing/2014/main" id="{772E64C0-FE55-45C6-A2C2-CC576F427B21}"/>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ED46754F-8FED-4B92-8188-A0E81E6B2B66}"/>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3FBFF978-7224-4559-B17D-C12290BCB2F9}"/>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1C649E85-6234-4D58-8AB6-D0DF7DE6123D}"/>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7" name="Rectangle 46">
              <a:extLst>
                <a:ext uri="{FF2B5EF4-FFF2-40B4-BE49-F238E27FC236}">
                  <a16:creationId xmlns:a16="http://schemas.microsoft.com/office/drawing/2014/main" id="{A5DA4543-9F24-4F69-BF92-59A2144C9E37}"/>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8" name="Rectangle 47">
              <a:extLst>
                <a:ext uri="{FF2B5EF4-FFF2-40B4-BE49-F238E27FC236}">
                  <a16:creationId xmlns:a16="http://schemas.microsoft.com/office/drawing/2014/main" id="{209274B8-A1C9-47E1-9C27-F49B88C58398}"/>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9" name="Rectangle 48">
              <a:extLst>
                <a:ext uri="{FF2B5EF4-FFF2-40B4-BE49-F238E27FC236}">
                  <a16:creationId xmlns:a16="http://schemas.microsoft.com/office/drawing/2014/main" id="{215281FB-1F78-4303-824E-B2D7EA9EBB0A}"/>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50" name="Rectangle 49">
              <a:extLst>
                <a:ext uri="{FF2B5EF4-FFF2-40B4-BE49-F238E27FC236}">
                  <a16:creationId xmlns:a16="http://schemas.microsoft.com/office/drawing/2014/main" id="{810DAF89-F170-4CBD-A350-F2405681E7DB}"/>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1" name="Rectangle 50">
              <a:extLst>
                <a:ext uri="{FF2B5EF4-FFF2-40B4-BE49-F238E27FC236}">
                  <a16:creationId xmlns:a16="http://schemas.microsoft.com/office/drawing/2014/main" id="{11369FA9-E34F-4DF0-BC9B-04C18138EE62}"/>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2" name="Rectangle 51">
              <a:extLst>
                <a:ext uri="{FF2B5EF4-FFF2-40B4-BE49-F238E27FC236}">
                  <a16:creationId xmlns:a16="http://schemas.microsoft.com/office/drawing/2014/main" id="{16AC43F4-5F91-41C2-9B96-886EA8133181}"/>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3" name="Rectangle 52">
              <a:extLst>
                <a:ext uri="{FF2B5EF4-FFF2-40B4-BE49-F238E27FC236}">
                  <a16:creationId xmlns:a16="http://schemas.microsoft.com/office/drawing/2014/main" id="{F46CDD24-9837-41FD-92C5-92B3BA076355}"/>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4" name="Rectangle 53">
              <a:extLst>
                <a:ext uri="{FF2B5EF4-FFF2-40B4-BE49-F238E27FC236}">
                  <a16:creationId xmlns:a16="http://schemas.microsoft.com/office/drawing/2014/main" id="{FAA6111C-3E78-482C-B7BE-5E871C4B105C}"/>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5" name="Rectangle 54">
              <a:extLst>
                <a:ext uri="{FF2B5EF4-FFF2-40B4-BE49-F238E27FC236}">
                  <a16:creationId xmlns:a16="http://schemas.microsoft.com/office/drawing/2014/main" id="{DB7F5BAA-AE5E-441A-A1CC-CD7F99FE6C47}"/>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56" name="Rectangle 55">
              <a:extLst>
                <a:ext uri="{FF2B5EF4-FFF2-40B4-BE49-F238E27FC236}">
                  <a16:creationId xmlns:a16="http://schemas.microsoft.com/office/drawing/2014/main" id="{8E381044-3193-41DD-B6B5-A1A539830D88}"/>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57" name="Image 56">
            <a:extLst>
              <a:ext uri="{FF2B5EF4-FFF2-40B4-BE49-F238E27FC236}">
                <a16:creationId xmlns:a16="http://schemas.microsoft.com/office/drawing/2014/main" id="{AA565D75-7FA9-47DC-B210-A319FFCD4223}"/>
              </a:ext>
            </a:extLst>
          </p:cNvPr>
          <p:cNvPicPr>
            <a:picLocks noChangeAspect="1"/>
          </p:cNvPicPr>
          <p:nvPr userDrawn="1"/>
        </p:nvPicPr>
        <p:blipFill>
          <a:blip r:embed="rId2"/>
          <a:stretch>
            <a:fillRect/>
          </a:stretch>
        </p:blipFill>
        <p:spPr>
          <a:xfrm>
            <a:off x="12078302" y="551220"/>
            <a:ext cx="126762" cy="6306780"/>
          </a:xfrm>
          <a:prstGeom prst="rect">
            <a:avLst/>
          </a:prstGeom>
        </p:spPr>
      </p:pic>
      <p:graphicFrame>
        <p:nvGraphicFramePr>
          <p:cNvPr id="58" name="Tableau 12">
            <a:extLst>
              <a:ext uri="{FF2B5EF4-FFF2-40B4-BE49-F238E27FC236}">
                <a16:creationId xmlns:a16="http://schemas.microsoft.com/office/drawing/2014/main" id="{83CBC59F-181D-4160-A777-01481EE133E8}"/>
              </a:ext>
            </a:extLst>
          </p:cNvPr>
          <p:cNvGraphicFramePr>
            <a:graphicFrameLocks noGrp="1"/>
          </p:cNvGraphicFramePr>
          <p:nvPr userDrawn="1">
            <p:extLst>
              <p:ext uri="{D42A27DB-BD31-4B8C-83A1-F6EECF244321}">
                <p14:modId xmlns:p14="http://schemas.microsoft.com/office/powerpoint/2010/main" val="2676133357"/>
              </p:ext>
            </p:extLst>
          </p:nvPr>
        </p:nvGraphicFramePr>
        <p:xfrm>
          <a:off x="5672187" y="2019120"/>
          <a:ext cx="4992414" cy="2368545"/>
        </p:xfrm>
        <a:graphic>
          <a:graphicData uri="http://schemas.openxmlformats.org/drawingml/2006/table">
            <a:tbl>
              <a:tblPr firstRow="1" bandRow="1">
                <a:tableStyleId>{5C22544A-7EE6-4342-B048-85BDC9FD1C3A}</a:tableStyleId>
              </a:tblPr>
              <a:tblGrid>
                <a:gridCol w="4992414">
                  <a:extLst>
                    <a:ext uri="{9D8B030D-6E8A-4147-A177-3AD203B41FA5}">
                      <a16:colId xmlns:a16="http://schemas.microsoft.com/office/drawing/2014/main" val="2307624500"/>
                    </a:ext>
                  </a:extLst>
                </a:gridCol>
              </a:tblGrid>
              <a:tr h="2368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i="0" dirty="0">
                        <a:solidFill>
                          <a:schemeClr val="bg1"/>
                        </a:solidFill>
                        <a:latin typeface="Futura Condensed ExtraBold" panose="020B0602020204020303" pitchFamily="34" charset="-79"/>
                        <a:cs typeface="Futura Condensed ExtraBold" panose="020B0602020204020303" pitchFamily="34" charset="-79"/>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2805634195"/>
                  </a:ext>
                </a:extLst>
              </a:tr>
            </a:tbl>
          </a:graphicData>
        </a:graphic>
      </p:graphicFrame>
      <p:sp>
        <p:nvSpPr>
          <p:cNvPr id="60" name="Espace réservé du numéro de diapositive 3">
            <a:extLst>
              <a:ext uri="{FF2B5EF4-FFF2-40B4-BE49-F238E27FC236}">
                <a16:creationId xmlns:a16="http://schemas.microsoft.com/office/drawing/2014/main" id="{0DDD45F8-E7BA-49DF-9045-2731C6CD06DB}"/>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3" name="Espace réservé du contenu 2">
            <a:extLst>
              <a:ext uri="{FF2B5EF4-FFF2-40B4-BE49-F238E27FC236}">
                <a16:creationId xmlns:a16="http://schemas.microsoft.com/office/drawing/2014/main" id="{A9C183EF-B364-4FFC-94FC-27DF9F9AF428}"/>
              </a:ext>
            </a:extLst>
          </p:cNvPr>
          <p:cNvSpPr>
            <a:spLocks noGrp="1"/>
          </p:cNvSpPr>
          <p:nvPr>
            <p:ph sz="quarter" idx="10" hasCustomPrompt="1"/>
          </p:nvPr>
        </p:nvSpPr>
        <p:spPr>
          <a:xfrm>
            <a:off x="5672138" y="2019300"/>
            <a:ext cx="4992687" cy="2368550"/>
          </a:xfrm>
          <a:solidFill>
            <a:srgbClr val="FF6D22"/>
          </a:solidFill>
        </p:spPr>
        <p:txBody>
          <a:bodyPr anchor="ctr">
            <a:normAutofit/>
          </a:bodyPr>
          <a:lstStyle>
            <a:lvl1pPr algn="ctr">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65663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mpagne - Intercalaire 2">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9DE8DB5-EB26-034A-8190-18403D1FD85B}"/>
              </a:ext>
            </a:extLst>
          </p:cNvPr>
          <p:cNvSpPr txBox="1"/>
          <p:nvPr userDrawn="1"/>
        </p:nvSpPr>
        <p:spPr>
          <a:xfrm>
            <a:off x="-1000117" y="308063"/>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grpSp>
        <p:nvGrpSpPr>
          <p:cNvPr id="16" name="Groupe 15">
            <a:extLst>
              <a:ext uri="{FF2B5EF4-FFF2-40B4-BE49-F238E27FC236}">
                <a16:creationId xmlns:a16="http://schemas.microsoft.com/office/drawing/2014/main" id="{562C78E8-5353-48C6-A842-612336E54A04}"/>
              </a:ext>
            </a:extLst>
          </p:cNvPr>
          <p:cNvGrpSpPr/>
          <p:nvPr userDrawn="1"/>
        </p:nvGrpSpPr>
        <p:grpSpPr>
          <a:xfrm>
            <a:off x="0" y="106050"/>
            <a:ext cx="4323018" cy="6756990"/>
            <a:chOff x="0" y="106050"/>
            <a:chExt cx="4323018" cy="6756990"/>
          </a:xfrm>
        </p:grpSpPr>
        <p:pic>
          <p:nvPicPr>
            <p:cNvPr id="17" name="Image 16">
              <a:extLst>
                <a:ext uri="{FF2B5EF4-FFF2-40B4-BE49-F238E27FC236}">
                  <a16:creationId xmlns:a16="http://schemas.microsoft.com/office/drawing/2014/main" id="{C8DE7CE2-EF00-4B0B-A050-5A3B5F9837BF}"/>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18" name="Image 17">
              <a:extLst>
                <a:ext uri="{FF2B5EF4-FFF2-40B4-BE49-F238E27FC236}">
                  <a16:creationId xmlns:a16="http://schemas.microsoft.com/office/drawing/2014/main" id="{9ECF0678-AA7A-4640-9D62-D90E467BE48B}"/>
                </a:ext>
              </a:extLst>
            </p:cNvPr>
            <p:cNvPicPr>
              <a:picLocks noChangeAspect="1"/>
            </p:cNvPicPr>
            <p:nvPr/>
          </p:nvPicPr>
          <p:blipFill>
            <a:blip r:embed="rId3"/>
            <a:stretch>
              <a:fillRect/>
            </a:stretch>
          </p:blipFill>
          <p:spPr>
            <a:xfrm>
              <a:off x="444702" y="5588816"/>
              <a:ext cx="1156579" cy="985721"/>
            </a:xfrm>
            <a:prstGeom prst="rect">
              <a:avLst/>
            </a:prstGeom>
          </p:spPr>
        </p:pic>
        <p:sp>
          <p:nvSpPr>
            <p:cNvPr id="19" name="Rectangle 18">
              <a:extLst>
                <a:ext uri="{FF2B5EF4-FFF2-40B4-BE49-F238E27FC236}">
                  <a16:creationId xmlns:a16="http://schemas.microsoft.com/office/drawing/2014/main" id="{B4980576-6857-4305-90DD-718DA997139B}"/>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0" name="Rectangle 19">
              <a:extLst>
                <a:ext uri="{FF2B5EF4-FFF2-40B4-BE49-F238E27FC236}">
                  <a16:creationId xmlns:a16="http://schemas.microsoft.com/office/drawing/2014/main" id="{0D36333C-CAD4-4720-AECE-527EC96A44F6}"/>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1" name="Rectangle 20">
              <a:extLst>
                <a:ext uri="{FF2B5EF4-FFF2-40B4-BE49-F238E27FC236}">
                  <a16:creationId xmlns:a16="http://schemas.microsoft.com/office/drawing/2014/main" id="{70883657-ACA9-4A83-8561-A6F385D624F9}"/>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2" name="Rectangle 21">
              <a:extLst>
                <a:ext uri="{FF2B5EF4-FFF2-40B4-BE49-F238E27FC236}">
                  <a16:creationId xmlns:a16="http://schemas.microsoft.com/office/drawing/2014/main" id="{52CF85C6-AE9C-4D0F-B541-5F122672C97B}"/>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3" name="Rectangle 22">
              <a:extLst>
                <a:ext uri="{FF2B5EF4-FFF2-40B4-BE49-F238E27FC236}">
                  <a16:creationId xmlns:a16="http://schemas.microsoft.com/office/drawing/2014/main" id="{26C20B31-829A-47C2-B97D-D4A400FDACA0}"/>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4" name="Rectangle 23">
              <a:extLst>
                <a:ext uri="{FF2B5EF4-FFF2-40B4-BE49-F238E27FC236}">
                  <a16:creationId xmlns:a16="http://schemas.microsoft.com/office/drawing/2014/main" id="{587D3BE1-5E9D-43C8-B113-9080107E6719}"/>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5" name="Rectangle 24">
              <a:extLst>
                <a:ext uri="{FF2B5EF4-FFF2-40B4-BE49-F238E27FC236}">
                  <a16:creationId xmlns:a16="http://schemas.microsoft.com/office/drawing/2014/main" id="{B346EAED-5147-459F-A165-7C69E7C8E462}"/>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6" name="Rectangle 25">
              <a:extLst>
                <a:ext uri="{FF2B5EF4-FFF2-40B4-BE49-F238E27FC236}">
                  <a16:creationId xmlns:a16="http://schemas.microsoft.com/office/drawing/2014/main" id="{8FFA35A6-E18D-4D6F-A164-3381AD946ACB}"/>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7" name="Rectangle 26">
              <a:extLst>
                <a:ext uri="{FF2B5EF4-FFF2-40B4-BE49-F238E27FC236}">
                  <a16:creationId xmlns:a16="http://schemas.microsoft.com/office/drawing/2014/main" id="{1A9A27E0-77A3-4970-B374-183D7FCE740B}"/>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8" name="Rectangle 27">
              <a:extLst>
                <a:ext uri="{FF2B5EF4-FFF2-40B4-BE49-F238E27FC236}">
                  <a16:creationId xmlns:a16="http://schemas.microsoft.com/office/drawing/2014/main" id="{B2C388D6-7617-40AE-8B80-D6AC67A89070}"/>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9" name="Rectangle 28">
              <a:extLst>
                <a:ext uri="{FF2B5EF4-FFF2-40B4-BE49-F238E27FC236}">
                  <a16:creationId xmlns:a16="http://schemas.microsoft.com/office/drawing/2014/main" id="{67E20691-6C9B-43FC-9979-5A9E6E01D598}"/>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0" name="Rectangle 29">
              <a:extLst>
                <a:ext uri="{FF2B5EF4-FFF2-40B4-BE49-F238E27FC236}">
                  <a16:creationId xmlns:a16="http://schemas.microsoft.com/office/drawing/2014/main" id="{8DF49B43-E7E5-422D-9888-49D5B6A06030}"/>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1" name="Rectangle 30">
              <a:extLst>
                <a:ext uri="{FF2B5EF4-FFF2-40B4-BE49-F238E27FC236}">
                  <a16:creationId xmlns:a16="http://schemas.microsoft.com/office/drawing/2014/main" id="{3AAD91AF-87BC-4215-A91E-05A2B7D6A375}"/>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DE995DA5-2BA1-4DD8-ABFB-E5F1DA53498F}"/>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CEBC4560-E0A2-4153-9F0E-7AFBADD152DA}"/>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2" name="Rectangle 41">
              <a:extLst>
                <a:ext uri="{FF2B5EF4-FFF2-40B4-BE49-F238E27FC236}">
                  <a16:creationId xmlns:a16="http://schemas.microsoft.com/office/drawing/2014/main" id="{8439E724-5E4E-47A8-98EB-90C3A6CC7532}"/>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3" name="Rectangle 42">
              <a:extLst>
                <a:ext uri="{FF2B5EF4-FFF2-40B4-BE49-F238E27FC236}">
                  <a16:creationId xmlns:a16="http://schemas.microsoft.com/office/drawing/2014/main" id="{6971F389-6401-4D43-BB9C-613CD81C2F9A}"/>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2F3BB260-B2EB-40E9-BD3C-2524506863D5}"/>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6CF10BFD-B817-4A69-95B4-6C1399418C7C}"/>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B5F5F2F3-7C98-4E3F-B7D6-D37A6D2529D9}"/>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47" name="Image 46" descr="Une image contenant texte, clipart&#10;&#10;Description générée automatiquement">
              <a:extLst>
                <a:ext uri="{FF2B5EF4-FFF2-40B4-BE49-F238E27FC236}">
                  <a16:creationId xmlns:a16="http://schemas.microsoft.com/office/drawing/2014/main" id="{2461DB1B-7BA9-4742-889B-F6491196F591}"/>
                </a:ext>
              </a:extLst>
            </p:cNvPr>
            <p:cNvPicPr>
              <a:picLocks noChangeAspect="1"/>
            </p:cNvPicPr>
            <p:nvPr/>
          </p:nvPicPr>
          <p:blipFill>
            <a:blip r:embed="rId4"/>
            <a:stretch>
              <a:fillRect/>
            </a:stretch>
          </p:blipFill>
          <p:spPr>
            <a:xfrm>
              <a:off x="0" y="106050"/>
              <a:ext cx="4323018" cy="869991"/>
            </a:xfrm>
            <a:prstGeom prst="rect">
              <a:avLst/>
            </a:prstGeom>
          </p:spPr>
        </p:pic>
        <p:sp>
          <p:nvSpPr>
            <p:cNvPr id="48" name="Rectangle 47">
              <a:extLst>
                <a:ext uri="{FF2B5EF4-FFF2-40B4-BE49-F238E27FC236}">
                  <a16:creationId xmlns:a16="http://schemas.microsoft.com/office/drawing/2014/main" id="{6728C94D-E8EC-49D8-BA4B-100F6E2806AF}"/>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9" name="Rectangle 48">
              <a:extLst>
                <a:ext uri="{FF2B5EF4-FFF2-40B4-BE49-F238E27FC236}">
                  <a16:creationId xmlns:a16="http://schemas.microsoft.com/office/drawing/2014/main" id="{FC108D1D-980F-4394-A504-4B9F7FB1AE57}"/>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50" name="Rectangle 49">
              <a:extLst>
                <a:ext uri="{FF2B5EF4-FFF2-40B4-BE49-F238E27FC236}">
                  <a16:creationId xmlns:a16="http://schemas.microsoft.com/office/drawing/2014/main" id="{4923058F-CF2B-42E4-B8D8-2739E1DC83CB}"/>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51" name="Rectangle 50">
              <a:extLst>
                <a:ext uri="{FF2B5EF4-FFF2-40B4-BE49-F238E27FC236}">
                  <a16:creationId xmlns:a16="http://schemas.microsoft.com/office/drawing/2014/main" id="{0E7EA5A1-CB46-4354-AC58-395A26B99261}"/>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52" name="Rectangle 51">
              <a:extLst>
                <a:ext uri="{FF2B5EF4-FFF2-40B4-BE49-F238E27FC236}">
                  <a16:creationId xmlns:a16="http://schemas.microsoft.com/office/drawing/2014/main" id="{C8FD6C3F-C8FA-43CB-9BD5-377686293262}"/>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3" name="Rectangle 52">
              <a:extLst>
                <a:ext uri="{FF2B5EF4-FFF2-40B4-BE49-F238E27FC236}">
                  <a16:creationId xmlns:a16="http://schemas.microsoft.com/office/drawing/2014/main" id="{85B330DE-D90A-4682-9CC3-EF22812B1212}"/>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4" name="Rectangle 53">
              <a:extLst>
                <a:ext uri="{FF2B5EF4-FFF2-40B4-BE49-F238E27FC236}">
                  <a16:creationId xmlns:a16="http://schemas.microsoft.com/office/drawing/2014/main" id="{E9AEC335-BA1F-4DFC-9327-D9AA65DD6541}"/>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5" name="Rectangle 54">
              <a:extLst>
                <a:ext uri="{FF2B5EF4-FFF2-40B4-BE49-F238E27FC236}">
                  <a16:creationId xmlns:a16="http://schemas.microsoft.com/office/drawing/2014/main" id="{3BEC218A-FA83-49CF-81E6-360611EB3D14}"/>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56" name="Rectangle 55">
              <a:extLst>
                <a:ext uri="{FF2B5EF4-FFF2-40B4-BE49-F238E27FC236}">
                  <a16:creationId xmlns:a16="http://schemas.microsoft.com/office/drawing/2014/main" id="{B1DB95B1-0137-485B-816E-2AEE4C62DA27}"/>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7" name="Rectangle 56">
              <a:extLst>
                <a:ext uri="{FF2B5EF4-FFF2-40B4-BE49-F238E27FC236}">
                  <a16:creationId xmlns:a16="http://schemas.microsoft.com/office/drawing/2014/main" id="{BA82CB23-CF4E-49B2-AD85-93FA021C50F2}"/>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8" name="Rectangle 57">
              <a:extLst>
                <a:ext uri="{FF2B5EF4-FFF2-40B4-BE49-F238E27FC236}">
                  <a16:creationId xmlns:a16="http://schemas.microsoft.com/office/drawing/2014/main" id="{F4DDB276-E37E-4024-9EF7-C6123A232D34}"/>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9" name="Rectangle 58">
              <a:extLst>
                <a:ext uri="{FF2B5EF4-FFF2-40B4-BE49-F238E27FC236}">
                  <a16:creationId xmlns:a16="http://schemas.microsoft.com/office/drawing/2014/main" id="{424892A1-4562-45E2-8BE3-EEB0AF4C1CDA}"/>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60" name="Rectangle 59">
              <a:extLst>
                <a:ext uri="{FF2B5EF4-FFF2-40B4-BE49-F238E27FC236}">
                  <a16:creationId xmlns:a16="http://schemas.microsoft.com/office/drawing/2014/main" id="{4E2903FA-2620-4FD2-A945-102563C76356}"/>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61" name="Rectangle 60">
              <a:extLst>
                <a:ext uri="{FF2B5EF4-FFF2-40B4-BE49-F238E27FC236}">
                  <a16:creationId xmlns:a16="http://schemas.microsoft.com/office/drawing/2014/main" id="{A772B899-25CD-425E-B444-741867C328DB}"/>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62" name="Rectangle 61">
              <a:extLst>
                <a:ext uri="{FF2B5EF4-FFF2-40B4-BE49-F238E27FC236}">
                  <a16:creationId xmlns:a16="http://schemas.microsoft.com/office/drawing/2014/main" id="{59D21248-1F49-47E2-85A4-6BD6CE9C7F66}"/>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63" name="Image 62">
            <a:extLst>
              <a:ext uri="{FF2B5EF4-FFF2-40B4-BE49-F238E27FC236}">
                <a16:creationId xmlns:a16="http://schemas.microsoft.com/office/drawing/2014/main" id="{4D011B56-7A67-40E5-9A76-90D8A006B43F}"/>
              </a:ext>
            </a:extLst>
          </p:cNvPr>
          <p:cNvPicPr>
            <a:picLocks noChangeAspect="1"/>
          </p:cNvPicPr>
          <p:nvPr userDrawn="1"/>
        </p:nvPicPr>
        <p:blipFill>
          <a:blip r:embed="rId2"/>
          <a:stretch>
            <a:fillRect/>
          </a:stretch>
        </p:blipFill>
        <p:spPr>
          <a:xfrm>
            <a:off x="12078302" y="551220"/>
            <a:ext cx="126762" cy="6306780"/>
          </a:xfrm>
          <a:prstGeom prst="rect">
            <a:avLst/>
          </a:prstGeom>
        </p:spPr>
      </p:pic>
      <p:graphicFrame>
        <p:nvGraphicFramePr>
          <p:cNvPr id="64" name="Tableau 12">
            <a:extLst>
              <a:ext uri="{FF2B5EF4-FFF2-40B4-BE49-F238E27FC236}">
                <a16:creationId xmlns:a16="http://schemas.microsoft.com/office/drawing/2014/main" id="{4CE9908D-10D5-47AE-822F-7285F06EDEED}"/>
              </a:ext>
            </a:extLst>
          </p:cNvPr>
          <p:cNvGraphicFramePr>
            <a:graphicFrameLocks noGrp="1"/>
          </p:cNvGraphicFramePr>
          <p:nvPr userDrawn="1">
            <p:extLst>
              <p:ext uri="{D42A27DB-BD31-4B8C-83A1-F6EECF244321}">
                <p14:modId xmlns:p14="http://schemas.microsoft.com/office/powerpoint/2010/main" val="2147449137"/>
              </p:ext>
            </p:extLst>
          </p:nvPr>
        </p:nvGraphicFramePr>
        <p:xfrm>
          <a:off x="5672187" y="2019120"/>
          <a:ext cx="4992414" cy="2368545"/>
        </p:xfrm>
        <a:graphic>
          <a:graphicData uri="http://schemas.openxmlformats.org/drawingml/2006/table">
            <a:tbl>
              <a:tblPr firstRow="1" bandRow="1">
                <a:tableStyleId>{5C22544A-7EE6-4342-B048-85BDC9FD1C3A}</a:tableStyleId>
              </a:tblPr>
              <a:tblGrid>
                <a:gridCol w="4992414">
                  <a:extLst>
                    <a:ext uri="{9D8B030D-6E8A-4147-A177-3AD203B41FA5}">
                      <a16:colId xmlns:a16="http://schemas.microsoft.com/office/drawing/2014/main" val="2307624500"/>
                    </a:ext>
                  </a:extLst>
                </a:gridCol>
              </a:tblGrid>
              <a:tr h="2368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i="0" dirty="0">
                        <a:solidFill>
                          <a:schemeClr val="bg1"/>
                        </a:solidFill>
                        <a:latin typeface="Futura Condensed ExtraBold" panose="020B0602020204020303" pitchFamily="34" charset="-79"/>
                        <a:cs typeface="Futura Condensed ExtraBold" panose="020B0602020204020303" pitchFamily="34" charset="-79"/>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solidFill>
                      <a:srgbClr val="416FC3"/>
                    </a:solidFill>
                  </a:tcPr>
                </a:tc>
                <a:extLst>
                  <a:ext uri="{0D108BD9-81ED-4DB2-BD59-A6C34878D82A}">
                    <a16:rowId xmlns:a16="http://schemas.microsoft.com/office/drawing/2014/main" val="2805634195"/>
                  </a:ext>
                </a:extLst>
              </a:tr>
            </a:tbl>
          </a:graphicData>
        </a:graphic>
      </p:graphicFrame>
      <p:sp>
        <p:nvSpPr>
          <p:cNvPr id="66" name="Espace réservé du numéro de diapositive 3">
            <a:extLst>
              <a:ext uri="{FF2B5EF4-FFF2-40B4-BE49-F238E27FC236}">
                <a16:creationId xmlns:a16="http://schemas.microsoft.com/office/drawing/2014/main" id="{F353E2F9-5955-4312-B6AD-341BCFD45807}"/>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3" name="Espace réservé du texte 2">
            <a:extLst>
              <a:ext uri="{FF2B5EF4-FFF2-40B4-BE49-F238E27FC236}">
                <a16:creationId xmlns:a16="http://schemas.microsoft.com/office/drawing/2014/main" id="{0A16B0D6-BD55-4F08-B936-2F39F39A79C6}"/>
              </a:ext>
            </a:extLst>
          </p:cNvPr>
          <p:cNvSpPr>
            <a:spLocks noGrp="1"/>
          </p:cNvSpPr>
          <p:nvPr>
            <p:ph type="body" sz="quarter" idx="10" hasCustomPrompt="1"/>
          </p:nvPr>
        </p:nvSpPr>
        <p:spPr>
          <a:xfrm>
            <a:off x="5672138" y="2019300"/>
            <a:ext cx="5010150" cy="2368550"/>
          </a:xfrm>
          <a:solidFill>
            <a:srgbClr val="416FC3"/>
          </a:solidFill>
        </p:spPr>
        <p:txBody>
          <a:bodyPr anchor="ctr">
            <a:normAutofit/>
          </a:bodyPr>
          <a:lstStyle>
            <a:lvl1pPr algn="ctr">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5124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p:bg>
      <p:bgPr>
        <a:solidFill>
          <a:srgbClr val="F7F9FB"/>
        </a:solidFill>
        <a:effectLst/>
      </p:bgPr>
    </p:bg>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43624289-A7CA-423C-A187-032B619838C0}"/>
              </a:ext>
            </a:extLst>
          </p:cNvPr>
          <p:cNvGrpSpPr/>
          <p:nvPr userDrawn="1"/>
        </p:nvGrpSpPr>
        <p:grpSpPr>
          <a:xfrm>
            <a:off x="-1" y="376251"/>
            <a:ext cx="1661161" cy="6486789"/>
            <a:chOff x="-1" y="376251"/>
            <a:chExt cx="1661161" cy="6486789"/>
          </a:xfrm>
        </p:grpSpPr>
        <p:pic>
          <p:nvPicPr>
            <p:cNvPr id="18" name="Image 17">
              <a:extLst>
                <a:ext uri="{FF2B5EF4-FFF2-40B4-BE49-F238E27FC236}">
                  <a16:creationId xmlns:a16="http://schemas.microsoft.com/office/drawing/2014/main" id="{484F9C46-F0AD-4AC4-8B97-5E9F8DF8EC44}"/>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19" name="Image 18">
              <a:extLst>
                <a:ext uri="{FF2B5EF4-FFF2-40B4-BE49-F238E27FC236}">
                  <a16:creationId xmlns:a16="http://schemas.microsoft.com/office/drawing/2014/main" id="{255FCA9E-4500-4CEB-8D3A-A3B549D35F59}"/>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0" name="Image 19" descr="Une image contenant texte, clipart&#10;&#10;Description générée automatiquement">
              <a:extLst>
                <a:ext uri="{FF2B5EF4-FFF2-40B4-BE49-F238E27FC236}">
                  <a16:creationId xmlns:a16="http://schemas.microsoft.com/office/drawing/2014/main" id="{948D38D9-7CC1-46D6-B3F7-C1EAE44A6C51}"/>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21" name="Image 20">
            <a:extLst>
              <a:ext uri="{FF2B5EF4-FFF2-40B4-BE49-F238E27FC236}">
                <a16:creationId xmlns:a16="http://schemas.microsoft.com/office/drawing/2014/main" id="{FA2999FE-70AD-4EC2-8B04-132F42D8B55F}"/>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1" name="Espace réservé du numéro de diapositive 3">
            <a:extLst>
              <a:ext uri="{FF2B5EF4-FFF2-40B4-BE49-F238E27FC236}">
                <a16:creationId xmlns:a16="http://schemas.microsoft.com/office/drawing/2014/main" id="{F51DB067-0FC0-4E1E-AB7A-AC997A819E0A}"/>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3" name="Espace réservé du texte 2">
            <a:extLst>
              <a:ext uri="{FF2B5EF4-FFF2-40B4-BE49-F238E27FC236}">
                <a16:creationId xmlns:a16="http://schemas.microsoft.com/office/drawing/2014/main" id="{CEE593EE-2C45-4F5A-B39A-855F999D3468}"/>
              </a:ext>
            </a:extLst>
          </p:cNvPr>
          <p:cNvSpPr>
            <a:spLocks noGrp="1"/>
          </p:cNvSpPr>
          <p:nvPr>
            <p:ph type="body" sz="quarter" idx="10"/>
          </p:nvPr>
        </p:nvSpPr>
        <p:spPr>
          <a:xfrm>
            <a:off x="2070100" y="1681163"/>
            <a:ext cx="9523413" cy="4491037"/>
          </a:xfrm>
        </p:spPr>
        <p:txBody>
          <a:bodyPr/>
          <a:lstStyle>
            <a:lvl1pPr marL="285750" indent="-285750">
              <a:buClr>
                <a:schemeClr val="accent1"/>
              </a:buClr>
              <a:buFont typeface="Arial" panose="020B0604020202020204" pitchFamily="34" charset="0"/>
              <a:buChar char="•"/>
              <a:defRPr sz="2400">
                <a:solidFill>
                  <a:srgbClr val="001B73"/>
                </a:solidFill>
              </a:defRPr>
            </a:lvl1pPr>
            <a:lvl2pPr>
              <a:tabLst>
                <a:tab pos="358775" algn="l"/>
              </a:tabLst>
              <a:defRPr>
                <a:solidFill>
                  <a:srgbClr val="001B73"/>
                </a:solidFill>
              </a:defRPr>
            </a:lvl2pPr>
            <a:lvl5pPr>
              <a:defRPr>
                <a:solidFill>
                  <a:srgbClr val="001B73"/>
                </a:solidFill>
              </a:defRPr>
            </a:lvl5pPr>
          </a:lstStyle>
          <a:p>
            <a:pPr lvl="0"/>
            <a:r>
              <a:rPr lang="fr-FR"/>
              <a:t>Cliquez pour modifier les styles du texte du masque</a:t>
            </a:r>
          </a:p>
          <a:p>
            <a:pPr lvl="1"/>
            <a:r>
              <a:rPr lang="fr-FR"/>
              <a:t>Deuxième niveau</a:t>
            </a:r>
          </a:p>
          <a:p>
            <a:pPr lvl="2"/>
            <a:r>
              <a:rPr lang="fr-FR"/>
              <a:t>Troisième niveau</a:t>
            </a:r>
          </a:p>
        </p:txBody>
      </p:sp>
      <p:sp>
        <p:nvSpPr>
          <p:cNvPr id="5" name="Espace réservé du texte 4">
            <a:extLst>
              <a:ext uri="{FF2B5EF4-FFF2-40B4-BE49-F238E27FC236}">
                <a16:creationId xmlns:a16="http://schemas.microsoft.com/office/drawing/2014/main" id="{66BC6798-D84B-4025-AE08-E1D80587815E}"/>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298987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blanc 1">
    <p:bg>
      <p:bgPr>
        <a:solidFill>
          <a:srgbClr val="F7F9FB"/>
        </a:solidFill>
        <a:effectLst/>
      </p:bgPr>
    </p:bg>
    <p:spTree>
      <p:nvGrpSpPr>
        <p:cNvPr id="1" name=""/>
        <p:cNvGrpSpPr/>
        <p:nvPr/>
      </p:nvGrpSpPr>
      <p:grpSpPr>
        <a:xfrm>
          <a:off x="0" y="0"/>
          <a:ext cx="0" cy="0"/>
          <a:chOff x="0" y="0"/>
          <a:chExt cx="0" cy="0"/>
        </a:xfrm>
      </p:grpSpPr>
      <p:graphicFrame>
        <p:nvGraphicFramePr>
          <p:cNvPr id="17" name="Tableau 12">
            <a:extLst>
              <a:ext uri="{FF2B5EF4-FFF2-40B4-BE49-F238E27FC236}">
                <a16:creationId xmlns:a16="http://schemas.microsoft.com/office/drawing/2014/main" id="{1A95B188-589B-4C47-A266-C419A23F872C}"/>
              </a:ext>
            </a:extLst>
          </p:cNvPr>
          <p:cNvGraphicFramePr>
            <a:graphicFrameLocks noGrp="1"/>
          </p:cNvGraphicFramePr>
          <p:nvPr userDrawn="1">
            <p:extLst>
              <p:ext uri="{D42A27DB-BD31-4B8C-83A1-F6EECF244321}">
                <p14:modId xmlns:p14="http://schemas.microsoft.com/office/powerpoint/2010/main" val="2090970542"/>
              </p:ext>
            </p:extLst>
          </p:nvPr>
        </p:nvGraphicFramePr>
        <p:xfrm>
          <a:off x="2069951" y="263739"/>
          <a:ext cx="9523562" cy="826494"/>
        </p:xfrm>
        <a:graphic>
          <a:graphicData uri="http://schemas.openxmlformats.org/drawingml/2006/table">
            <a:tbl>
              <a:tblPr firstRow="1" bandRow="1">
                <a:tableStyleId>{5C22544A-7EE6-4342-B048-85BDC9FD1C3A}</a:tableStyleId>
              </a:tblPr>
              <a:tblGrid>
                <a:gridCol w="9523562">
                  <a:extLst>
                    <a:ext uri="{9D8B030D-6E8A-4147-A177-3AD203B41FA5}">
                      <a16:colId xmlns:a16="http://schemas.microsoft.com/office/drawing/2014/main" val="2307624500"/>
                    </a:ext>
                  </a:extLst>
                </a:gridCol>
              </a:tblGrid>
              <a:tr h="826494">
                <a:tc>
                  <a:txBody>
                    <a:bodyPr/>
                    <a:lstStyle/>
                    <a:p>
                      <a:pPr algn="ctr"/>
                      <a:endParaRPr lang="fr-FR" sz="3600" b="0" i="0" u="none" dirty="0">
                        <a:solidFill>
                          <a:srgbClr val="E77A39"/>
                        </a:solidFill>
                        <a:latin typeface="Arial" panose="020B0604020202020204" pitchFamily="34" charset="0"/>
                        <a:cs typeface="Arial" panose="020B0604020202020204" pitchFamily="34" charset="0"/>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34195"/>
                  </a:ext>
                </a:extLst>
              </a:tr>
            </a:tbl>
          </a:graphicData>
        </a:graphic>
      </p:graphicFrame>
      <p:grpSp>
        <p:nvGrpSpPr>
          <p:cNvPr id="18" name="Groupe 17">
            <a:extLst>
              <a:ext uri="{FF2B5EF4-FFF2-40B4-BE49-F238E27FC236}">
                <a16:creationId xmlns:a16="http://schemas.microsoft.com/office/drawing/2014/main" id="{F03CE51D-BDA7-4CC1-8014-5146CFF1B36A}"/>
              </a:ext>
            </a:extLst>
          </p:cNvPr>
          <p:cNvGrpSpPr/>
          <p:nvPr userDrawn="1"/>
        </p:nvGrpSpPr>
        <p:grpSpPr>
          <a:xfrm>
            <a:off x="-1" y="376251"/>
            <a:ext cx="1661161" cy="6486789"/>
            <a:chOff x="-1" y="376251"/>
            <a:chExt cx="1661161" cy="6486789"/>
          </a:xfrm>
        </p:grpSpPr>
        <p:pic>
          <p:nvPicPr>
            <p:cNvPr id="27" name="Image 26">
              <a:extLst>
                <a:ext uri="{FF2B5EF4-FFF2-40B4-BE49-F238E27FC236}">
                  <a16:creationId xmlns:a16="http://schemas.microsoft.com/office/drawing/2014/main" id="{F0EC7444-7922-4523-A37E-A79C0A3C53E1}"/>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8" name="Image 27">
              <a:extLst>
                <a:ext uri="{FF2B5EF4-FFF2-40B4-BE49-F238E27FC236}">
                  <a16:creationId xmlns:a16="http://schemas.microsoft.com/office/drawing/2014/main" id="{5160C359-1C9D-4297-BA47-746562F03D25}"/>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9" name="Image 28" descr="Une image contenant texte, clipart&#10;&#10;Description générée automatiquement">
              <a:extLst>
                <a:ext uri="{FF2B5EF4-FFF2-40B4-BE49-F238E27FC236}">
                  <a16:creationId xmlns:a16="http://schemas.microsoft.com/office/drawing/2014/main" id="{B38D21AE-6372-40EA-A60F-2B04DC0FF139}"/>
                </a:ext>
              </a:extLst>
            </p:cNvPr>
            <p:cNvPicPr>
              <a:picLocks noChangeAspect="1"/>
            </p:cNvPicPr>
            <p:nvPr/>
          </p:nvPicPr>
          <p:blipFill>
            <a:blip r:embed="rId4"/>
            <a:stretch>
              <a:fillRect/>
            </a:stretch>
          </p:blipFill>
          <p:spPr>
            <a:xfrm>
              <a:off x="-1" y="376251"/>
              <a:ext cx="1661161" cy="469838"/>
            </a:xfrm>
            <a:prstGeom prst="rect">
              <a:avLst/>
            </a:prstGeom>
          </p:spPr>
        </p:pic>
      </p:grpSp>
      <p:graphicFrame>
        <p:nvGraphicFramePr>
          <p:cNvPr id="30" name="Tableau 12">
            <a:extLst>
              <a:ext uri="{FF2B5EF4-FFF2-40B4-BE49-F238E27FC236}">
                <a16:creationId xmlns:a16="http://schemas.microsoft.com/office/drawing/2014/main" id="{5CFC8288-C621-4680-9097-B85E3141C3F2}"/>
              </a:ext>
            </a:extLst>
          </p:cNvPr>
          <p:cNvGraphicFramePr>
            <a:graphicFrameLocks noGrp="1"/>
          </p:cNvGraphicFramePr>
          <p:nvPr userDrawn="1">
            <p:extLst>
              <p:ext uri="{D42A27DB-BD31-4B8C-83A1-F6EECF244321}">
                <p14:modId xmlns:p14="http://schemas.microsoft.com/office/powerpoint/2010/main" val="2899911235"/>
              </p:ext>
            </p:extLst>
          </p:nvPr>
        </p:nvGraphicFramePr>
        <p:xfrm>
          <a:off x="2070339" y="1897811"/>
          <a:ext cx="9523561" cy="4701397"/>
        </p:xfrm>
        <a:graphic>
          <a:graphicData uri="http://schemas.openxmlformats.org/drawingml/2006/table">
            <a:tbl>
              <a:tblPr firstRow="1" bandRow="1">
                <a:tableStyleId>{5C22544A-7EE6-4342-B048-85BDC9FD1C3A}</a:tableStyleId>
              </a:tblPr>
              <a:tblGrid>
                <a:gridCol w="9523561">
                  <a:extLst>
                    <a:ext uri="{9D8B030D-6E8A-4147-A177-3AD203B41FA5}">
                      <a16:colId xmlns:a16="http://schemas.microsoft.com/office/drawing/2014/main" val="2307624500"/>
                    </a:ext>
                  </a:extLst>
                </a:gridCol>
              </a:tblGrid>
              <a:tr h="4701397">
                <a:tc>
                  <a:txBody>
                    <a:bodyPr/>
                    <a:lstStyle/>
                    <a:p>
                      <a:pPr marL="342900" indent="-342900" algn="l">
                        <a:buClr>
                          <a:srgbClr val="E77A39"/>
                        </a:buClr>
                        <a:buFont typeface="Arial" panose="020B0604020202020204" pitchFamily="34" charset="0"/>
                        <a:buChar char="•"/>
                      </a:pPr>
                      <a:endParaRPr lang="fr-FR" sz="2400" b="0" i="0" u="none" dirty="0">
                        <a:solidFill>
                          <a:srgbClr val="001B73"/>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34195"/>
                  </a:ext>
                </a:extLst>
              </a:tr>
            </a:tbl>
          </a:graphicData>
        </a:graphic>
      </p:graphicFrame>
      <p:pic>
        <p:nvPicPr>
          <p:cNvPr id="31" name="Image 30">
            <a:extLst>
              <a:ext uri="{FF2B5EF4-FFF2-40B4-BE49-F238E27FC236}">
                <a16:creationId xmlns:a16="http://schemas.microsoft.com/office/drawing/2014/main" id="{98A8D162-2A51-4D6C-B915-E5758F516183}"/>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3" name="Espace réservé du numéro de diapositive 3">
            <a:extLst>
              <a:ext uri="{FF2B5EF4-FFF2-40B4-BE49-F238E27FC236}">
                <a16:creationId xmlns:a16="http://schemas.microsoft.com/office/drawing/2014/main" id="{EDBF7B35-1E4D-4787-AC3C-12672531D2E4}"/>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3" name="Espace réservé du texte 2">
            <a:extLst>
              <a:ext uri="{FF2B5EF4-FFF2-40B4-BE49-F238E27FC236}">
                <a16:creationId xmlns:a16="http://schemas.microsoft.com/office/drawing/2014/main" id="{0B5A911A-52B6-44CC-91D2-EDC525FC3CB0}"/>
              </a:ext>
            </a:extLst>
          </p:cNvPr>
          <p:cNvSpPr>
            <a:spLocks noGrp="1"/>
          </p:cNvSpPr>
          <p:nvPr>
            <p:ph type="body" sz="quarter" idx="10" hasCustomPrompt="1"/>
          </p:nvPr>
        </p:nvSpPr>
        <p:spPr>
          <a:xfrm>
            <a:off x="2069951" y="263442"/>
            <a:ext cx="9523413" cy="827087"/>
          </a:xfrm>
          <a:ln w="6350">
            <a:solidFill>
              <a:srgbClr val="001B73"/>
            </a:solidFill>
          </a:ln>
        </p:spPr>
        <p:txBody>
          <a:bodyPr anchor="ctr">
            <a:norm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131898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blanc 2">
    <p:bg>
      <p:bgPr>
        <a:solidFill>
          <a:srgbClr val="F7F9FB"/>
        </a:solidFill>
        <a:effectLst/>
      </p:bgPr>
    </p:bg>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19ACFF31-9474-874F-AC8B-6040D4C4AB44}"/>
              </a:ext>
            </a:extLst>
          </p:cNvPr>
          <p:cNvSpPr>
            <a:spLocks noGrp="1"/>
          </p:cNvSpPr>
          <p:nvPr>
            <p:ph type="pic" sz="quarter" idx="18"/>
          </p:nvPr>
        </p:nvSpPr>
        <p:spPr>
          <a:xfrm>
            <a:off x="7995039" y="1825625"/>
            <a:ext cx="3598863" cy="4494930"/>
          </a:xfrm>
        </p:spPr>
        <p:txBody>
          <a:bodyPr anchor="ctr"/>
          <a:lstStyle>
            <a:lvl1pPr algn="ctr">
              <a:defRPr>
                <a:solidFill>
                  <a:schemeClr val="tx1">
                    <a:alpha val="20000"/>
                  </a:schemeClr>
                </a:solidFill>
              </a:defRPr>
            </a:lvl1pPr>
          </a:lstStyle>
          <a:p>
            <a:r>
              <a:rPr lang="fr-FR"/>
              <a:t>Cliquez sur l'icône pour ajouter une image</a:t>
            </a:r>
            <a:endParaRPr lang="en-US"/>
          </a:p>
        </p:txBody>
      </p:sp>
      <p:sp>
        <p:nvSpPr>
          <p:cNvPr id="10" name="Espace réservé du texte 9">
            <a:extLst>
              <a:ext uri="{FF2B5EF4-FFF2-40B4-BE49-F238E27FC236}">
                <a16:creationId xmlns:a16="http://schemas.microsoft.com/office/drawing/2014/main" id="{2D247EEC-9DBF-46AB-A1EE-24BD4D07D8A7}"/>
              </a:ext>
            </a:extLst>
          </p:cNvPr>
          <p:cNvSpPr>
            <a:spLocks noGrp="1"/>
          </p:cNvSpPr>
          <p:nvPr>
            <p:ph type="body" sz="quarter" idx="19"/>
          </p:nvPr>
        </p:nvSpPr>
        <p:spPr>
          <a:xfrm>
            <a:off x="1969949" y="1825624"/>
            <a:ext cx="5540689" cy="4494931"/>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aphicFrame>
        <p:nvGraphicFramePr>
          <p:cNvPr id="18" name="Tableau 12">
            <a:extLst>
              <a:ext uri="{FF2B5EF4-FFF2-40B4-BE49-F238E27FC236}">
                <a16:creationId xmlns:a16="http://schemas.microsoft.com/office/drawing/2014/main" id="{0B0A9B17-558F-43F8-9B8E-306B4FB11789}"/>
              </a:ext>
            </a:extLst>
          </p:cNvPr>
          <p:cNvGraphicFramePr>
            <a:graphicFrameLocks noGrp="1"/>
          </p:cNvGraphicFramePr>
          <p:nvPr userDrawn="1">
            <p:extLst>
              <p:ext uri="{D42A27DB-BD31-4B8C-83A1-F6EECF244321}">
                <p14:modId xmlns:p14="http://schemas.microsoft.com/office/powerpoint/2010/main" val="1075076964"/>
              </p:ext>
            </p:extLst>
          </p:nvPr>
        </p:nvGraphicFramePr>
        <p:xfrm>
          <a:off x="2070340" y="624016"/>
          <a:ext cx="9523562" cy="826494"/>
        </p:xfrm>
        <a:graphic>
          <a:graphicData uri="http://schemas.openxmlformats.org/drawingml/2006/table">
            <a:tbl>
              <a:tblPr firstRow="1" bandRow="1">
                <a:tableStyleId>{5C22544A-7EE6-4342-B048-85BDC9FD1C3A}</a:tableStyleId>
              </a:tblPr>
              <a:tblGrid>
                <a:gridCol w="9523562">
                  <a:extLst>
                    <a:ext uri="{9D8B030D-6E8A-4147-A177-3AD203B41FA5}">
                      <a16:colId xmlns:a16="http://schemas.microsoft.com/office/drawing/2014/main" val="2307624500"/>
                    </a:ext>
                  </a:extLst>
                </a:gridCol>
              </a:tblGrid>
              <a:tr h="826494">
                <a:tc>
                  <a:txBody>
                    <a:bodyPr/>
                    <a:lstStyle/>
                    <a:p>
                      <a:pPr algn="ctr"/>
                      <a:endParaRPr lang="fr-FR" sz="3600" b="0" i="0" u="none" dirty="0">
                        <a:solidFill>
                          <a:srgbClr val="E77A39"/>
                        </a:solidFill>
                        <a:latin typeface="Arial" panose="020B0604020202020204" pitchFamily="34" charset="0"/>
                        <a:cs typeface="Arial" panose="020B0604020202020204" pitchFamily="34" charset="0"/>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34195"/>
                  </a:ext>
                </a:extLst>
              </a:tr>
            </a:tbl>
          </a:graphicData>
        </a:graphic>
      </p:graphicFrame>
      <p:grpSp>
        <p:nvGrpSpPr>
          <p:cNvPr id="19" name="Groupe 18">
            <a:extLst>
              <a:ext uri="{FF2B5EF4-FFF2-40B4-BE49-F238E27FC236}">
                <a16:creationId xmlns:a16="http://schemas.microsoft.com/office/drawing/2014/main" id="{317D8DF4-5F74-47D5-969A-9C93919D9E80}"/>
              </a:ext>
            </a:extLst>
          </p:cNvPr>
          <p:cNvGrpSpPr/>
          <p:nvPr userDrawn="1"/>
        </p:nvGrpSpPr>
        <p:grpSpPr>
          <a:xfrm>
            <a:off x="-1" y="376251"/>
            <a:ext cx="1661161" cy="6486789"/>
            <a:chOff x="-1" y="376251"/>
            <a:chExt cx="1661161" cy="6486789"/>
          </a:xfrm>
        </p:grpSpPr>
        <p:pic>
          <p:nvPicPr>
            <p:cNvPr id="20" name="Image 19">
              <a:extLst>
                <a:ext uri="{FF2B5EF4-FFF2-40B4-BE49-F238E27FC236}">
                  <a16:creationId xmlns:a16="http://schemas.microsoft.com/office/drawing/2014/main" id="{92D6AF5F-2DF3-4739-8FA3-343B929E8444}"/>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1" name="Image 20">
              <a:extLst>
                <a:ext uri="{FF2B5EF4-FFF2-40B4-BE49-F238E27FC236}">
                  <a16:creationId xmlns:a16="http://schemas.microsoft.com/office/drawing/2014/main" id="{A46182E3-69AF-478A-9E62-92847B9F3C1C}"/>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2" name="Image 21" descr="Une image contenant texte, clipart&#10;&#10;Description générée automatiquement">
              <a:extLst>
                <a:ext uri="{FF2B5EF4-FFF2-40B4-BE49-F238E27FC236}">
                  <a16:creationId xmlns:a16="http://schemas.microsoft.com/office/drawing/2014/main" id="{FC606BD9-5745-427A-A247-BB4FB247E5ED}"/>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31" name="Image 30">
            <a:extLst>
              <a:ext uri="{FF2B5EF4-FFF2-40B4-BE49-F238E27FC236}">
                <a16:creationId xmlns:a16="http://schemas.microsoft.com/office/drawing/2014/main" id="{6FED521B-B49A-40EF-8C55-0DEBD50210C6}"/>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3" name="Espace réservé du numéro de diapositive 3">
            <a:extLst>
              <a:ext uri="{FF2B5EF4-FFF2-40B4-BE49-F238E27FC236}">
                <a16:creationId xmlns:a16="http://schemas.microsoft.com/office/drawing/2014/main" id="{70207187-F567-4ADA-999E-4CBFCB6FABE7}"/>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2" name="Espace réservé du texte 2">
            <a:extLst>
              <a:ext uri="{FF2B5EF4-FFF2-40B4-BE49-F238E27FC236}">
                <a16:creationId xmlns:a16="http://schemas.microsoft.com/office/drawing/2014/main" id="{84F9E60F-3E29-4F58-80D3-811001B568F6}"/>
              </a:ext>
            </a:extLst>
          </p:cNvPr>
          <p:cNvSpPr>
            <a:spLocks noGrp="1"/>
          </p:cNvSpPr>
          <p:nvPr>
            <p:ph type="body" sz="quarter" idx="10" hasCustomPrompt="1"/>
          </p:nvPr>
        </p:nvSpPr>
        <p:spPr>
          <a:xfrm>
            <a:off x="2070100" y="623888"/>
            <a:ext cx="9523413" cy="827087"/>
          </a:xfrm>
          <a:ln w="6350">
            <a:solidFill>
              <a:srgbClr val="001B73"/>
            </a:solidFill>
          </a:ln>
        </p:spPr>
        <p:txBody>
          <a:bodyPr anchor="ctr">
            <a:norm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126078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blanc 3">
    <p:bg>
      <p:bgPr>
        <a:solidFill>
          <a:srgbClr val="F7F9FB"/>
        </a:solidFill>
        <a:effectLst/>
      </p:bgPr>
    </p:bg>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D247EEC-9DBF-46AB-A1EE-24BD4D07D8A7}"/>
              </a:ext>
            </a:extLst>
          </p:cNvPr>
          <p:cNvSpPr>
            <a:spLocks noGrp="1"/>
          </p:cNvSpPr>
          <p:nvPr>
            <p:ph type="body" sz="quarter" idx="19"/>
          </p:nvPr>
        </p:nvSpPr>
        <p:spPr>
          <a:xfrm>
            <a:off x="2070339" y="1784804"/>
            <a:ext cx="2885382" cy="4535752"/>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1" name="Espace réservé du texte 9">
            <a:extLst>
              <a:ext uri="{FF2B5EF4-FFF2-40B4-BE49-F238E27FC236}">
                <a16:creationId xmlns:a16="http://schemas.microsoft.com/office/drawing/2014/main" id="{9F519B58-D076-4DCE-A698-D6BC91269688}"/>
              </a:ext>
            </a:extLst>
          </p:cNvPr>
          <p:cNvSpPr>
            <a:spLocks noGrp="1"/>
          </p:cNvSpPr>
          <p:nvPr>
            <p:ph type="body" sz="quarter" idx="20"/>
          </p:nvPr>
        </p:nvSpPr>
        <p:spPr>
          <a:xfrm>
            <a:off x="5254411" y="1784804"/>
            <a:ext cx="2999681" cy="4535752"/>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2" name="Espace réservé du texte 9">
            <a:extLst>
              <a:ext uri="{FF2B5EF4-FFF2-40B4-BE49-F238E27FC236}">
                <a16:creationId xmlns:a16="http://schemas.microsoft.com/office/drawing/2014/main" id="{B9D3E4E1-F491-40BB-A34B-56E24DA45566}"/>
              </a:ext>
            </a:extLst>
          </p:cNvPr>
          <p:cNvSpPr>
            <a:spLocks noGrp="1"/>
          </p:cNvSpPr>
          <p:nvPr>
            <p:ph type="body" sz="quarter" idx="21"/>
          </p:nvPr>
        </p:nvSpPr>
        <p:spPr>
          <a:xfrm>
            <a:off x="8552782" y="1784804"/>
            <a:ext cx="3073162" cy="4535752"/>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0" name="Groupe 19">
            <a:extLst>
              <a:ext uri="{FF2B5EF4-FFF2-40B4-BE49-F238E27FC236}">
                <a16:creationId xmlns:a16="http://schemas.microsoft.com/office/drawing/2014/main" id="{56868E71-3170-4DE7-8B8D-5AAC7F94788B}"/>
              </a:ext>
            </a:extLst>
          </p:cNvPr>
          <p:cNvGrpSpPr/>
          <p:nvPr userDrawn="1"/>
        </p:nvGrpSpPr>
        <p:grpSpPr>
          <a:xfrm>
            <a:off x="-1" y="376251"/>
            <a:ext cx="1661161" cy="6486789"/>
            <a:chOff x="-1" y="376251"/>
            <a:chExt cx="1661161" cy="6486789"/>
          </a:xfrm>
        </p:grpSpPr>
        <p:pic>
          <p:nvPicPr>
            <p:cNvPr id="21" name="Image 20">
              <a:extLst>
                <a:ext uri="{FF2B5EF4-FFF2-40B4-BE49-F238E27FC236}">
                  <a16:creationId xmlns:a16="http://schemas.microsoft.com/office/drawing/2014/main" id="{6FA3195D-5052-4D9B-B751-C156BABF5CCB}"/>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2" name="Image 21">
              <a:extLst>
                <a:ext uri="{FF2B5EF4-FFF2-40B4-BE49-F238E27FC236}">
                  <a16:creationId xmlns:a16="http://schemas.microsoft.com/office/drawing/2014/main" id="{0A3995EB-8460-4DB7-BC5B-566642D2CC99}"/>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33" name="Image 32" descr="Une image contenant texte, clipart&#10;&#10;Description générée automatiquement">
              <a:extLst>
                <a:ext uri="{FF2B5EF4-FFF2-40B4-BE49-F238E27FC236}">
                  <a16:creationId xmlns:a16="http://schemas.microsoft.com/office/drawing/2014/main" id="{E05492DD-06D8-4E13-8D61-4F7112D5CF47}"/>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34" name="Image 33">
            <a:extLst>
              <a:ext uri="{FF2B5EF4-FFF2-40B4-BE49-F238E27FC236}">
                <a16:creationId xmlns:a16="http://schemas.microsoft.com/office/drawing/2014/main" id="{C0F83269-859A-4BD4-929A-35B4BD2DBA1E}"/>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6" name="Espace réservé du numéro de diapositive 3">
            <a:extLst>
              <a:ext uri="{FF2B5EF4-FFF2-40B4-BE49-F238E27FC236}">
                <a16:creationId xmlns:a16="http://schemas.microsoft.com/office/drawing/2014/main" id="{D88AAD89-74FD-4D65-A67B-2A19AF045A62}"/>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3" name="Espace réservé du texte 4">
            <a:extLst>
              <a:ext uri="{FF2B5EF4-FFF2-40B4-BE49-F238E27FC236}">
                <a16:creationId xmlns:a16="http://schemas.microsoft.com/office/drawing/2014/main" id="{6F65F27A-02B9-4228-91B0-A79C89CBF29F}"/>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314140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AFE6DC7-D0B4-4DE3-98C1-1D90D5F94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16152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5" r:id="rId6"/>
    <p:sldLayoutId id="2147483670" r:id="rId7"/>
    <p:sldLayoutId id="2147483672" r:id="rId8"/>
    <p:sldLayoutId id="2147483673"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pos="7446">
          <p15:clr>
            <a:srgbClr val="F26B43"/>
          </p15:clr>
        </p15:guide>
        <p15:guide id="3" orient="horz" pos="232">
          <p15:clr>
            <a:srgbClr val="F26B43"/>
          </p15:clr>
        </p15:guide>
        <p15:guide id="4" orient="horz" pos="40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legifrance.gouv.fr/codes/article_lc/LEGIARTI000037456515/" TargetMode="External"/><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fntp.fr/assurance-chomage-prolongation-des-regles-dindemnisation/"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https://www.fntp.fr/loi-immigration-decret-dapplication-principales-mesures-en-droit-du-travail/" TargetMode="Externa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fntp.fr/detachement-international-de-travailleurs-en-france-dans-le-secteur-du-btp-campagne-nationale-dinformations-du-ministere-du-travai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file:///C:\Users\local_curie_m\INetCache\Content.Outlook\NZ60U2VG\Campagne%20multilingue%20d'informations%20des%20travailleurs%20d&#233;tach&#233;s%20et%20de%20leurs%20employeurs%20dans%20le%20secteur%20du%20BTP%20-%20Minist&#232;re%20du%20travail,%20de%20la%20sant&#233;%20et%20des%20solidarit&#233;s%20(travail-emploi.gouv.fr)" TargetMode="External"/><Relationship Id="rId7" Type="http://schemas.openxmlformats.org/officeDocument/2006/relationships/diagramColors" Target="../diagrams/colors12.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hyperlink" Target="https://travail-emploi.gouv.fr/droit-du-travail/detachement-des-salaries-posting-of-employees/detachement-des-salarie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s://www.fntp.fr/assurance-chomage-prolongation-des-regles-dindemnisation/" TargetMode="External"/><Relationship Id="rId13" Type="http://schemas.openxmlformats.org/officeDocument/2006/relationships/hyperlink" Target="https://www.fntp.fr/prime-de-partage-de-la-valeur-ppv/" TargetMode="External"/><Relationship Id="rId18" Type="http://schemas.openxmlformats.org/officeDocument/2006/relationships/hyperlink" Target="https://www.fntp.fr/modification-des-regles-concernant-la-carte-didentification-professionnelle-des-salaries-du-btp/" TargetMode="External"/><Relationship Id="rId3" Type="http://schemas.openxmlformats.org/officeDocument/2006/relationships/hyperlink" Target="https://www.youtube.com/watch?v=_cUxSvS1su4" TargetMode="External"/><Relationship Id="rId7" Type="http://schemas.openxmlformats.org/officeDocument/2006/relationships/hyperlink" Target="https://www.fntp.fr/loi-immigration-decret-dapplication-principales-mesures-en-droit-du-travail/" TargetMode="External"/><Relationship Id="rId12" Type="http://schemas.openxmlformats.org/officeDocument/2006/relationships/hyperlink" Target="https://www.fntp.fr/loi-du-29-novembre-2023-nouveaux-dispositifs-de-partage-de-la-valeur-dans-les-entreprises/" TargetMode="External"/><Relationship Id="rId17" Type="http://schemas.openxmlformats.org/officeDocument/2006/relationships/hyperlink" Target="https://www.fntp.fr/baremes-et-taux-pour-2024/" TargetMode="External"/><Relationship Id="rId2" Type="http://schemas.openxmlformats.org/officeDocument/2006/relationships/notesSlide" Target="../notesSlides/notesSlide28.xml"/><Relationship Id="rId16" Type="http://schemas.openxmlformats.org/officeDocument/2006/relationships/hyperlink" Target="https://www.fntp.fr/loi-dadaptation-au-droit-de-lue-evolution-du-regime-de-certains-conges-familiaux-nouvelles-obligations-dinformation-a-la-charge-de-lemployeur/" TargetMode="External"/><Relationship Id="rId20" Type="http://schemas.openxmlformats.org/officeDocument/2006/relationships/hyperlink" Target="https://teams.microsoft.com/l/message/19:fa161383bd294362b2a06a0a77af1188@thread.skype/1727341858328?tenantId=3513136c-118c-45c9-9ca8-279ec75bc591&amp;groupId=null&amp;parentMessageId=1726848445786&amp;teamName=DAS-%20team%20social&amp;channelName=Site%20internet%20et%20kit%20social&amp;createdTime=1727341858328" TargetMode="External"/><Relationship Id="rId1" Type="http://schemas.openxmlformats.org/officeDocument/2006/relationships/slideLayout" Target="../slideLayouts/slideLayout6.xml"/><Relationship Id="rId6" Type="http://schemas.openxmlformats.org/officeDocument/2006/relationships/hyperlink" Target="https://www.fntp.fr/reorganisation-de-la-page-daccueil-du-bulletin-officiel-de-la-securite-sociale-boss/" TargetMode="External"/><Relationship Id="rId11" Type="http://schemas.openxmlformats.org/officeDocument/2006/relationships/hyperlink" Target="https://www.fntp.fr/cppni-noubliez-pas-denvoyer-vos-accords-collectifs/" TargetMode="External"/><Relationship Id="rId5" Type="http://schemas.openxmlformats.org/officeDocument/2006/relationships/hyperlink" Target="https://www.fntp.fr/detachement-international-de-travailleurs-en-france-dans-le-secteur-du-btp-campagne-nationale-dinformations-du-ministere-du-travail/" TargetMode="External"/><Relationship Id="rId15" Type="http://schemas.openxmlformats.org/officeDocument/2006/relationships/hyperlink" Target="https://www.fntp.fr/le-montant-net-social/" TargetMode="External"/><Relationship Id="rId10" Type="http://schemas.openxmlformats.org/officeDocument/2006/relationships/hyperlink" Target="https://www.fntp.fr/integration-du-risque-canicule-dans-le-regime-chomage-intemperies-btp-a-partir-du-1er-juin-2024/" TargetMode="External"/><Relationship Id="rId19" Type="http://schemas.openxmlformats.org/officeDocument/2006/relationships/hyperlink" Target="https://www.fntp.fr/reduction-generale-de-cotisations-patronales-2024/" TargetMode="External"/><Relationship Id="rId4" Type="http://schemas.openxmlformats.org/officeDocument/2006/relationships/image" Target="../media/image14.png"/><Relationship Id="rId9" Type="http://schemas.openxmlformats.org/officeDocument/2006/relationships/hyperlink" Target="https://www.fntp.fr/charte-du-cotisant-controle-traitement-des-documents-dematerialises/" TargetMode="External"/><Relationship Id="rId14" Type="http://schemas.openxmlformats.org/officeDocument/2006/relationships/hyperlink" Target="https://www.fntp.fr/invitation-a-negocier-le-pap-nouvelles-mentions-obligatoir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a:extLst>
              <a:ext uri="{FF2B5EF4-FFF2-40B4-BE49-F238E27FC236}">
                <a16:creationId xmlns:a16="http://schemas.microsoft.com/office/drawing/2014/main" id="{8507DE20-5A07-4F32-9094-A3496CBAF1FD}"/>
              </a:ext>
            </a:extLst>
          </p:cNvPr>
          <p:cNvSpPr txBox="1">
            <a:spLocks/>
          </p:cNvSpPr>
          <p:nvPr/>
        </p:nvSpPr>
        <p:spPr>
          <a:xfrm>
            <a:off x="4414521" y="2524893"/>
            <a:ext cx="7421310" cy="2961507"/>
          </a:xfrm>
          <a:prstGeom prst="rect">
            <a:avLst/>
          </a:prstGeom>
          <a:ln>
            <a:solidFill>
              <a:srgbClr val="416FC3"/>
            </a:solidFill>
          </a:ln>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6D22"/>
              </a:buClr>
              <a:buFont typeface="+mj-lt"/>
              <a:buAutoNum type="arabicPeriod"/>
              <a:defRPr sz="1600" b="1" kern="1200">
                <a:solidFill>
                  <a:srgbClr val="001B7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001B73"/>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001B73"/>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001B73"/>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001B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AutoNum type="arabicPeriod" startAt="2"/>
            </a:pPr>
            <a:endParaRPr lang="fr-FR" sz="1800" dirty="0"/>
          </a:p>
        </p:txBody>
      </p:sp>
      <p:sp>
        <p:nvSpPr>
          <p:cNvPr id="6" name="Espace réservé du texte 3">
            <a:extLst>
              <a:ext uri="{FF2B5EF4-FFF2-40B4-BE49-F238E27FC236}">
                <a16:creationId xmlns:a16="http://schemas.microsoft.com/office/drawing/2014/main" id="{59DE197E-5432-8A6C-BA0E-45B444AF76B7}"/>
              </a:ext>
            </a:extLst>
          </p:cNvPr>
          <p:cNvSpPr txBox="1">
            <a:spLocks/>
          </p:cNvSpPr>
          <p:nvPr/>
        </p:nvSpPr>
        <p:spPr>
          <a:xfrm>
            <a:off x="4000500" y="2205991"/>
            <a:ext cx="7600950" cy="3776520"/>
          </a:xfrm>
          <a:prstGeom prst="rect">
            <a:avLst/>
          </a:prstGeom>
          <a:ln>
            <a:noFill/>
          </a:ln>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6D22"/>
              </a:buClr>
              <a:buFont typeface="+mj-lt"/>
              <a:buAutoNum type="arabicPeriod"/>
              <a:defRPr sz="1600" b="1" kern="1200">
                <a:solidFill>
                  <a:srgbClr val="001B7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001B73"/>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001B73"/>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001B73"/>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001B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fr-FR" sz="1800" dirty="0">
              <a:latin typeface="WORK SANS LIGHT ROMAN"/>
            </a:endParaRPr>
          </a:p>
          <a:p>
            <a:pPr marL="0" indent="0" algn="just">
              <a:buNone/>
            </a:pPr>
            <a:r>
              <a:rPr lang="fr-FR" sz="1800" dirty="0">
                <a:latin typeface="WORK SANS LIGHT ROMAN"/>
              </a:rPr>
              <a:t>	</a:t>
            </a:r>
          </a:p>
          <a:p>
            <a:pPr marL="1087438" lvl="1" indent="-285750" algn="just">
              <a:lnSpc>
                <a:spcPct val="100000"/>
              </a:lnSpc>
              <a:buFont typeface="Wingdings" panose="05000000000000000000" pitchFamily="2" charset="2"/>
              <a:buChar char="q"/>
            </a:pPr>
            <a:r>
              <a:rPr lang="fr-FR" sz="2000" dirty="0">
                <a:latin typeface="WORK SANS LIGHT ROMAN"/>
              </a:rPr>
              <a:t>Seul le Questions / Réponses est activé ; </a:t>
            </a:r>
          </a:p>
          <a:p>
            <a:pPr marL="1087438" lvl="1" indent="-285750" algn="just">
              <a:lnSpc>
                <a:spcPct val="100000"/>
              </a:lnSpc>
              <a:buFont typeface="Wingdings" panose="05000000000000000000" pitchFamily="2" charset="2"/>
              <a:buChar char="q"/>
            </a:pPr>
            <a:r>
              <a:rPr lang="fr-FR" sz="2000" dirty="0">
                <a:latin typeface="WORK SANS LIGHT ROMAN"/>
              </a:rPr>
              <a:t>Nous répondrons aux questions </a:t>
            </a:r>
            <a:r>
              <a:rPr lang="fr-FR" sz="2000" u="sng" dirty="0">
                <a:latin typeface="WORK SANS LIGHT ROMAN"/>
              </a:rPr>
              <a:t>en lien</a:t>
            </a:r>
            <a:r>
              <a:rPr lang="fr-FR" sz="2000" dirty="0">
                <a:latin typeface="WORK SANS LIGHT ROMAN"/>
              </a:rPr>
              <a:t> avec l’ODJ ;</a:t>
            </a:r>
            <a:endParaRPr lang="fr-FR" sz="2000" u="sng" dirty="0">
              <a:latin typeface="WORK SANS LIGHT ROMAN"/>
            </a:endParaRPr>
          </a:p>
          <a:p>
            <a:pPr marL="1087438" lvl="1" indent="-285750" algn="just">
              <a:lnSpc>
                <a:spcPct val="100000"/>
              </a:lnSpc>
              <a:buFont typeface="Wingdings" panose="05000000000000000000" pitchFamily="2" charset="2"/>
              <a:buChar char="q"/>
            </a:pPr>
            <a:r>
              <a:rPr lang="fr-FR" sz="2000" dirty="0">
                <a:latin typeface="WORK SANS LIGHT ROMAN"/>
              </a:rPr>
              <a:t>Nous y répondrons </a:t>
            </a:r>
            <a:r>
              <a:rPr lang="fr-FR" sz="2000" u="sng" dirty="0">
                <a:latin typeface="WORK SANS LIGHT ROMAN"/>
              </a:rPr>
              <a:t>en fin</a:t>
            </a:r>
            <a:r>
              <a:rPr lang="fr-FR" sz="2000" dirty="0">
                <a:latin typeface="WORK SANS LIGHT ROMAN"/>
              </a:rPr>
              <a:t> de présentation ;</a:t>
            </a:r>
          </a:p>
          <a:p>
            <a:pPr marL="1087438" lvl="1" indent="-285750" algn="just">
              <a:lnSpc>
                <a:spcPct val="100000"/>
              </a:lnSpc>
              <a:buFont typeface="Wingdings" panose="05000000000000000000" pitchFamily="2" charset="2"/>
              <a:buChar char="q"/>
            </a:pPr>
            <a:r>
              <a:rPr lang="fr-FR" sz="2000" dirty="0">
                <a:latin typeface="WORK SANS LIGHT ROMAN"/>
              </a:rPr>
              <a:t>Le support qui vous est présenté sera disponible sur notre site internet </a:t>
            </a:r>
            <a:r>
              <a:rPr lang="fr-FR" sz="2000" i="1" dirty="0">
                <a:latin typeface="WORK SANS LIGHT ROMAN"/>
              </a:rPr>
              <a:t>(partie thèmes/droit social/nos webinaires – accès réservé)</a:t>
            </a:r>
            <a:r>
              <a:rPr lang="fr-FR" sz="2000" dirty="0">
                <a:latin typeface="WORK SANS LIGHT ROMAN"/>
              </a:rPr>
              <a:t> ;</a:t>
            </a:r>
          </a:p>
          <a:p>
            <a:pPr marL="1087438" lvl="1" indent="-285750" algn="just">
              <a:lnSpc>
                <a:spcPct val="100000"/>
              </a:lnSpc>
              <a:buFont typeface="Wingdings" panose="05000000000000000000" pitchFamily="2" charset="2"/>
              <a:buChar char="q"/>
            </a:pPr>
            <a:r>
              <a:rPr lang="fr-FR" sz="2000" dirty="0">
                <a:latin typeface="WORK SANS LIGHT ROMAN"/>
              </a:rPr>
              <a:t>La courtoisie reste de rigueur dans les débats !</a:t>
            </a:r>
          </a:p>
          <a:p>
            <a:pPr marL="801688" lvl="1" algn="just">
              <a:lnSpc>
                <a:spcPct val="100000"/>
              </a:lnSpc>
              <a:spcAft>
                <a:spcPts val="800"/>
              </a:spcAft>
            </a:pPr>
            <a:endParaRPr lang="fr-FR" dirty="0">
              <a:latin typeface="WORK SANS LIGHT ROMAN"/>
            </a:endParaRPr>
          </a:p>
        </p:txBody>
      </p:sp>
      <p:sp>
        <p:nvSpPr>
          <p:cNvPr id="4" name="Espace réservé du texte 2">
            <a:extLst>
              <a:ext uri="{FF2B5EF4-FFF2-40B4-BE49-F238E27FC236}">
                <a16:creationId xmlns:a16="http://schemas.microsoft.com/office/drawing/2014/main" id="{B076D814-2F96-9BEB-D64B-C749ED84621F}"/>
              </a:ext>
            </a:extLst>
          </p:cNvPr>
          <p:cNvSpPr txBox="1">
            <a:spLocks/>
          </p:cNvSpPr>
          <p:nvPr/>
        </p:nvSpPr>
        <p:spPr>
          <a:xfrm>
            <a:off x="6333199" y="2315391"/>
            <a:ext cx="3702970" cy="419001"/>
          </a:xfrm>
          <a:prstGeom prst="rect">
            <a:avLst/>
          </a:prstGeom>
          <a:solidFill>
            <a:srgbClr val="001B73"/>
          </a:solidFill>
          <a:ln>
            <a:solidFill>
              <a:srgbClr val="001B73"/>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rgbClr val="001B73"/>
                </a:solidFill>
                <a:latin typeface="+mn-lt"/>
                <a:ea typeface="+mn-ea"/>
                <a:cs typeface="Futura Condensed Medium" panose="020B0602020204020303"/>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FF6D22"/>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FF6D22"/>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FF6D22"/>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FF6D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RAPPELS</a:t>
            </a:r>
          </a:p>
        </p:txBody>
      </p:sp>
      <p:sp>
        <p:nvSpPr>
          <p:cNvPr id="7" name="ZoneTexte 6">
            <a:extLst>
              <a:ext uri="{FF2B5EF4-FFF2-40B4-BE49-F238E27FC236}">
                <a16:creationId xmlns:a16="http://schemas.microsoft.com/office/drawing/2014/main" id="{F2B46F86-9BF9-C5E9-5847-228FD0AE5859}"/>
              </a:ext>
            </a:extLst>
          </p:cNvPr>
          <p:cNvSpPr txBox="1"/>
          <p:nvPr/>
        </p:nvSpPr>
        <p:spPr>
          <a:xfrm>
            <a:off x="4533537" y="728663"/>
            <a:ext cx="7302294" cy="1477328"/>
          </a:xfrm>
          <a:prstGeom prst="rect">
            <a:avLst/>
          </a:prstGeom>
          <a:noFill/>
        </p:spPr>
        <p:txBody>
          <a:bodyPr wrap="square">
            <a:spAutoFit/>
          </a:bodyPr>
          <a:lstStyle/>
          <a:p>
            <a:pPr marL="0" indent="0" algn="just">
              <a:buNone/>
            </a:pPr>
            <a:r>
              <a:rPr lang="fr-FR" sz="1800" b="1" dirty="0">
                <a:latin typeface="WORK SANS LIGHT ROMAN"/>
              </a:rPr>
              <a:t>La FNTP est ravie de vous retrouver toujours plus nombreux à ce rendez-vous du webinaire du Social !</a:t>
            </a:r>
          </a:p>
          <a:p>
            <a:pPr marL="0" indent="0" algn="just">
              <a:buNone/>
            </a:pPr>
            <a:endParaRPr lang="fr-FR" sz="1800" b="1" dirty="0">
              <a:latin typeface="WORK SANS LIGHT ROMAN"/>
            </a:endParaRPr>
          </a:p>
          <a:p>
            <a:pPr marL="0" indent="0" algn="just">
              <a:buNone/>
            </a:pPr>
            <a:r>
              <a:rPr lang="fr-FR" sz="1800" b="1" dirty="0">
                <a:latin typeface="WORK SANS LIGHT ROMAN"/>
              </a:rPr>
              <a:t>Pour profiter pleinement de ce moment, et pour répondre à vos questions dans les meilleures conditions, quelques rappels :</a:t>
            </a:r>
          </a:p>
        </p:txBody>
      </p:sp>
      <p:sp>
        <p:nvSpPr>
          <p:cNvPr id="9" name="ZoneTexte 8">
            <a:extLst>
              <a:ext uri="{FF2B5EF4-FFF2-40B4-BE49-F238E27FC236}">
                <a16:creationId xmlns:a16="http://schemas.microsoft.com/office/drawing/2014/main" id="{1F49BD34-9DAB-52A2-2D91-C5C29660590D}"/>
              </a:ext>
            </a:extLst>
          </p:cNvPr>
          <p:cNvSpPr txBox="1"/>
          <p:nvPr/>
        </p:nvSpPr>
        <p:spPr>
          <a:xfrm>
            <a:off x="5376062" y="6120521"/>
            <a:ext cx="5617243" cy="461665"/>
          </a:xfrm>
          <a:prstGeom prst="rect">
            <a:avLst/>
          </a:prstGeom>
          <a:noFill/>
        </p:spPr>
        <p:txBody>
          <a:bodyPr wrap="none" rtlCol="0">
            <a:spAutoFit/>
          </a:bodyPr>
          <a:lstStyle/>
          <a:p>
            <a:r>
              <a:rPr lang="fr-FR" sz="2400" b="1" dirty="0">
                <a:latin typeface="WORK SANS LIGHT ROMAN"/>
              </a:rPr>
              <a:t>Le webinaire va bientôt commencer …</a:t>
            </a:r>
          </a:p>
        </p:txBody>
      </p:sp>
    </p:spTree>
    <p:extLst>
      <p:ext uri="{BB962C8B-B14F-4D97-AF65-F5344CB8AC3E}">
        <p14:creationId xmlns:p14="http://schemas.microsoft.com/office/powerpoint/2010/main" val="292486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RAPPEL : QU’EST-CE QU’UNE CATÉGORIE OBJECTIVE </a:t>
            </a:r>
          </a:p>
        </p:txBody>
      </p:sp>
      <p:sp>
        <p:nvSpPr>
          <p:cNvPr id="3" name="Espace réservé du numéro de diapositive 2">
            <a:extLst>
              <a:ext uri="{FF2B5EF4-FFF2-40B4-BE49-F238E27FC236}">
                <a16:creationId xmlns:a16="http://schemas.microsoft.com/office/drawing/2014/main" id="{7C1FBF8C-FC79-7153-853C-5B0AFB3EA89B}"/>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DB8DCC-A60C-C946-B50F-381DEF0CC147}" type="slidenum">
              <a:rPr lang="fr-FR" smtClean="0">
                <a:latin typeface="WORK SANS LIGHT ROMAN" pitchFamily="2" charset="0"/>
              </a:rPr>
              <a:pPr algn="r"/>
              <a:t>10</a:t>
            </a:fld>
            <a:endParaRPr lang="fr-FR" dirty="0">
              <a:latin typeface="WORK SANS LIGHT ROMAN" pitchFamily="2" charset="0"/>
            </a:endParaRPr>
          </a:p>
        </p:txBody>
      </p:sp>
      <p:sp>
        <p:nvSpPr>
          <p:cNvPr id="4" name="Espace réservé du contenu 4">
            <a:extLst>
              <a:ext uri="{FF2B5EF4-FFF2-40B4-BE49-F238E27FC236}">
                <a16:creationId xmlns:a16="http://schemas.microsoft.com/office/drawing/2014/main" id="{7E20B727-55BC-835B-7D59-75810295395A}"/>
              </a:ext>
            </a:extLst>
          </p:cNvPr>
          <p:cNvSpPr txBox="1">
            <a:spLocks/>
          </p:cNvSpPr>
          <p:nvPr/>
        </p:nvSpPr>
        <p:spPr>
          <a:xfrm>
            <a:off x="1966824" y="1157826"/>
            <a:ext cx="9659940" cy="11144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b="0" dirty="0">
                <a:solidFill>
                  <a:schemeClr val="tx1"/>
                </a:solidFill>
                <a:latin typeface="WORK SANS LIGHT ROMAN" pitchFamily="2" charset="0"/>
              </a:rPr>
              <a:t>Lorsque les entreprises mettent en place un régime de prévoyance complémentaire et de retraite supplémentaire celui-ci doit couvrir l’ensemble des salariés (caractère collectif) ou une partie d'entre eux appartenant à une catégorie établie à partir d'un ou de plusieurs critères objectifs (</a:t>
            </a:r>
            <a:r>
              <a:rPr lang="fr-FR" b="0" dirty="0">
                <a:solidFill>
                  <a:schemeClr val="tx1"/>
                </a:solidFill>
                <a:latin typeface="WORK SANS LIGHT ROMAN" pitchFamily="2" charset="0"/>
                <a:hlinkClick r:id="rId3">
                  <a:extLst>
                    <a:ext uri="{A12FA001-AC4F-418D-AE19-62706E023703}">
                      <ahyp:hlinkClr xmlns:ahyp="http://schemas.microsoft.com/office/drawing/2018/hyperlinkcolor" val="tx"/>
                    </a:ext>
                  </a:extLst>
                </a:hlinkClick>
              </a:rPr>
              <a:t>CSS. art. R. 242-1-1</a:t>
            </a:r>
            <a:r>
              <a:rPr lang="fr-FR" b="0" dirty="0">
                <a:solidFill>
                  <a:schemeClr val="tx1"/>
                </a:solidFill>
                <a:latin typeface="WORK SANS LIGHT ROMAN" pitchFamily="2" charset="0"/>
              </a:rPr>
              <a:t>). </a:t>
            </a:r>
          </a:p>
          <a:p>
            <a:pPr algn="just"/>
            <a:r>
              <a:rPr lang="fr-FR" b="0" dirty="0">
                <a:solidFill>
                  <a:schemeClr val="tx1"/>
                </a:solidFill>
                <a:latin typeface="WORK SANS LIGHT ROMAN" pitchFamily="2" charset="0"/>
              </a:rPr>
              <a:t>Le critère 1 est l’appartenance aux catégories cadres / non-cadres telle que successivement définie comme suit :</a:t>
            </a:r>
          </a:p>
        </p:txBody>
      </p:sp>
      <p:graphicFrame>
        <p:nvGraphicFramePr>
          <p:cNvPr id="5" name="Diagramme 4">
            <a:extLst>
              <a:ext uri="{FF2B5EF4-FFF2-40B4-BE49-F238E27FC236}">
                <a16:creationId xmlns:a16="http://schemas.microsoft.com/office/drawing/2014/main" id="{5CF393FE-00B7-0910-84F9-B21A81AE5D44}"/>
              </a:ext>
            </a:extLst>
          </p:cNvPr>
          <p:cNvGraphicFramePr/>
          <p:nvPr>
            <p:extLst>
              <p:ext uri="{D42A27DB-BD31-4B8C-83A1-F6EECF244321}">
                <p14:modId xmlns:p14="http://schemas.microsoft.com/office/powerpoint/2010/main" val="2797560482"/>
              </p:ext>
            </p:extLst>
          </p:nvPr>
        </p:nvGraphicFramePr>
        <p:xfrm>
          <a:off x="2048871" y="2786219"/>
          <a:ext cx="9186272" cy="3350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 5">
            <a:extLst>
              <a:ext uri="{FF2B5EF4-FFF2-40B4-BE49-F238E27FC236}">
                <a16:creationId xmlns:a16="http://schemas.microsoft.com/office/drawing/2014/main" id="{CB35081E-AD46-6D3D-3B99-F2345AE8236A}"/>
              </a:ext>
            </a:extLst>
          </p:cNvPr>
          <p:cNvPicPr>
            <a:picLocks noChangeAspect="1"/>
          </p:cNvPicPr>
          <p:nvPr/>
        </p:nvPicPr>
        <p:blipFill>
          <a:blip r:embed="rId9"/>
          <a:stretch>
            <a:fillRect/>
          </a:stretch>
        </p:blipFill>
        <p:spPr>
          <a:xfrm>
            <a:off x="1787626" y="6304680"/>
            <a:ext cx="656414" cy="470562"/>
          </a:xfrm>
          <a:prstGeom prst="rect">
            <a:avLst/>
          </a:prstGeom>
        </p:spPr>
      </p:pic>
      <p:sp>
        <p:nvSpPr>
          <p:cNvPr id="7" name="ZoneTexte 6">
            <a:extLst>
              <a:ext uri="{FF2B5EF4-FFF2-40B4-BE49-F238E27FC236}">
                <a16:creationId xmlns:a16="http://schemas.microsoft.com/office/drawing/2014/main" id="{5249E44C-5FFC-57FB-52AD-200257F62E56}"/>
              </a:ext>
            </a:extLst>
          </p:cNvPr>
          <p:cNvSpPr txBox="1"/>
          <p:nvPr/>
        </p:nvSpPr>
        <p:spPr>
          <a:xfrm>
            <a:off x="2311561" y="6273225"/>
            <a:ext cx="8660893" cy="584775"/>
          </a:xfrm>
          <a:prstGeom prst="rect">
            <a:avLst/>
          </a:prstGeom>
          <a:noFill/>
        </p:spPr>
        <p:txBody>
          <a:bodyPr wrap="square" rtlCol="0">
            <a:spAutoFit/>
          </a:bodyPr>
          <a:lstStyle/>
          <a:p>
            <a:pPr algn="ctr"/>
            <a:r>
              <a:rPr lang="fr-FR" sz="1600" dirty="0">
                <a:latin typeface="WORK SANS LIGHT ROMAN" pitchFamily="2" charset="0"/>
              </a:rPr>
              <a:t>Application du régime social de faveur jusqu’au 31 décembre 2024 y compris pour les anciens articles 36 (= TAM E, F et G) et les entreprises nouvellement créées.  </a:t>
            </a:r>
          </a:p>
        </p:txBody>
      </p:sp>
      <p:sp>
        <p:nvSpPr>
          <p:cNvPr id="8" name="Légende : encadrée à une bordure 7">
            <a:extLst>
              <a:ext uri="{FF2B5EF4-FFF2-40B4-BE49-F238E27FC236}">
                <a16:creationId xmlns:a16="http://schemas.microsoft.com/office/drawing/2014/main" id="{0A20B0FC-8DB5-E55E-3DCE-9F476F5E5E53}"/>
              </a:ext>
            </a:extLst>
          </p:cNvPr>
          <p:cNvSpPr/>
          <p:nvPr/>
        </p:nvSpPr>
        <p:spPr>
          <a:xfrm>
            <a:off x="10875291" y="3429000"/>
            <a:ext cx="1147932" cy="960699"/>
          </a:xfrm>
          <a:prstGeom prst="accentBorderCallout1">
            <a:avLst>
              <a:gd name="adj1" fmla="val 14641"/>
              <a:gd name="adj2" fmla="val -6614"/>
              <a:gd name="adj3" fmla="val 40504"/>
              <a:gd name="adj4" fmla="val -2812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latin typeface="WORK SANS LIGHT ROMAN" pitchFamily="2" charset="0"/>
              </a:rPr>
              <a:t>Disparition des articles 36 dans l’ANI</a:t>
            </a:r>
          </a:p>
        </p:txBody>
      </p:sp>
      <p:sp>
        <p:nvSpPr>
          <p:cNvPr id="2" name="Légende : encadrée à une bordure 1">
            <a:extLst>
              <a:ext uri="{FF2B5EF4-FFF2-40B4-BE49-F238E27FC236}">
                <a16:creationId xmlns:a16="http://schemas.microsoft.com/office/drawing/2014/main" id="{2EA4E82B-2B4D-6919-25F8-936BD7B9F34C}"/>
              </a:ext>
            </a:extLst>
          </p:cNvPr>
          <p:cNvSpPr/>
          <p:nvPr/>
        </p:nvSpPr>
        <p:spPr>
          <a:xfrm>
            <a:off x="10902653" y="5264727"/>
            <a:ext cx="1120569" cy="1008498"/>
          </a:xfrm>
          <a:prstGeom prst="accentBorderCallout1">
            <a:avLst>
              <a:gd name="adj1" fmla="val 18750"/>
              <a:gd name="adj2" fmla="val -8333"/>
              <a:gd name="adj3" fmla="val -4845"/>
              <a:gd name="adj4" fmla="val -36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WORK SANS LIGHT ROMAN" pitchFamily="2" charset="0"/>
              </a:rPr>
              <a:t>Ouverture d’une négociation TP</a:t>
            </a:r>
          </a:p>
        </p:txBody>
      </p:sp>
    </p:spTree>
    <p:extLst>
      <p:ext uri="{BB962C8B-B14F-4D97-AF65-F5344CB8AC3E}">
        <p14:creationId xmlns:p14="http://schemas.microsoft.com/office/powerpoint/2010/main" val="3105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LES CATÉGORIES OBJECTIVES DANS LES </a:t>
            </a:r>
            <a:br>
              <a:rPr lang="fr-FR" dirty="0">
                <a:latin typeface="WORK SANS LIGHT ROMAN" pitchFamily="2" charset="0"/>
              </a:rPr>
            </a:br>
            <a:r>
              <a:rPr lang="fr-FR" dirty="0">
                <a:latin typeface="WORK SANS LIGHT ROMAN" pitchFamily="2" charset="0"/>
              </a:rPr>
              <a:t>TRAVAUX PUBLICS </a:t>
            </a:r>
          </a:p>
        </p:txBody>
      </p:sp>
      <p:graphicFrame>
        <p:nvGraphicFramePr>
          <p:cNvPr id="2" name="Tableau 2">
            <a:extLst>
              <a:ext uri="{FF2B5EF4-FFF2-40B4-BE49-F238E27FC236}">
                <a16:creationId xmlns:a16="http://schemas.microsoft.com/office/drawing/2014/main" id="{B144596D-531D-513C-7EE9-7C8F8E76C6DC}"/>
              </a:ext>
            </a:extLst>
          </p:cNvPr>
          <p:cNvGraphicFramePr>
            <a:graphicFrameLocks noGrp="1"/>
          </p:cNvGraphicFramePr>
          <p:nvPr>
            <p:extLst>
              <p:ext uri="{D42A27DB-BD31-4B8C-83A1-F6EECF244321}">
                <p14:modId xmlns:p14="http://schemas.microsoft.com/office/powerpoint/2010/main" val="2888864741"/>
              </p:ext>
            </p:extLst>
          </p:nvPr>
        </p:nvGraphicFramePr>
        <p:xfrm>
          <a:off x="1941093" y="1464230"/>
          <a:ext cx="9685671" cy="4718926"/>
        </p:xfrm>
        <a:graphic>
          <a:graphicData uri="http://schemas.openxmlformats.org/drawingml/2006/table">
            <a:tbl>
              <a:tblPr firstRow="1" bandRow="1">
                <a:tableStyleId>{7DF18680-E054-41AD-8BC1-D1AEF772440D}</a:tableStyleId>
              </a:tblPr>
              <a:tblGrid>
                <a:gridCol w="1937134">
                  <a:extLst>
                    <a:ext uri="{9D8B030D-6E8A-4147-A177-3AD203B41FA5}">
                      <a16:colId xmlns:a16="http://schemas.microsoft.com/office/drawing/2014/main" val="799585961"/>
                    </a:ext>
                  </a:extLst>
                </a:gridCol>
                <a:gridCol w="1819389">
                  <a:extLst>
                    <a:ext uri="{9D8B030D-6E8A-4147-A177-3AD203B41FA5}">
                      <a16:colId xmlns:a16="http://schemas.microsoft.com/office/drawing/2014/main" val="352404268"/>
                    </a:ext>
                  </a:extLst>
                </a:gridCol>
                <a:gridCol w="1760020">
                  <a:extLst>
                    <a:ext uri="{9D8B030D-6E8A-4147-A177-3AD203B41FA5}">
                      <a16:colId xmlns:a16="http://schemas.microsoft.com/office/drawing/2014/main" val="3328004525"/>
                    </a:ext>
                  </a:extLst>
                </a:gridCol>
                <a:gridCol w="1711669">
                  <a:extLst>
                    <a:ext uri="{9D8B030D-6E8A-4147-A177-3AD203B41FA5}">
                      <a16:colId xmlns:a16="http://schemas.microsoft.com/office/drawing/2014/main" val="1241742151"/>
                    </a:ext>
                  </a:extLst>
                </a:gridCol>
                <a:gridCol w="2457459">
                  <a:extLst>
                    <a:ext uri="{9D8B030D-6E8A-4147-A177-3AD203B41FA5}">
                      <a16:colId xmlns:a16="http://schemas.microsoft.com/office/drawing/2014/main" val="3376258139"/>
                    </a:ext>
                  </a:extLst>
                </a:gridCol>
              </a:tblGrid>
              <a:tr h="81662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fr-FR" sz="1600" dirty="0">
                        <a:solidFill>
                          <a:schemeClr val="tx1"/>
                        </a:solidFill>
                        <a:latin typeface="WORK SANS LIGHT ROMAN" pitchFamily="2" charset="0"/>
                      </a:endParaRPr>
                    </a:p>
                  </a:txBody>
                  <a:tcPr>
                    <a:solidFill>
                      <a:schemeClr val="accent5"/>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600" dirty="0">
                          <a:solidFill>
                            <a:schemeClr val="bg1"/>
                          </a:solidFill>
                          <a:latin typeface="WORK SANS LIGHT ROMAN" pitchFamily="2" charset="0"/>
                        </a:rPr>
                        <a:t>Catégorie selon la Convention du 14 mars 1947 </a:t>
                      </a:r>
                    </a:p>
                  </a:txBody>
                  <a:tcPr anchor="ctr">
                    <a:solidFill>
                      <a:schemeClr val="accent5"/>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600" b="1" dirty="0">
                          <a:solidFill>
                            <a:schemeClr val="bg1"/>
                          </a:solidFill>
                          <a:latin typeface="WORK SANS LIGHT ROMAN" pitchFamily="2" charset="0"/>
                        </a:rPr>
                        <a:t>Commission paritaire Agirc du 28 novembre 2002</a:t>
                      </a:r>
                    </a:p>
                  </a:txBody>
                  <a:tcPr anchor="ctr">
                    <a:solidFill>
                      <a:schemeClr val="accent5"/>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600" dirty="0">
                          <a:solidFill>
                            <a:schemeClr val="bg1"/>
                          </a:solidFill>
                          <a:latin typeface="WORK SANS LIGHT ROMAN" pitchFamily="2" charset="0"/>
                        </a:rPr>
                        <a:t>Régime de prévoyance</a:t>
                      </a:r>
                    </a:p>
                  </a:txBody>
                  <a:tcPr anchor="ctr">
                    <a:solidFill>
                      <a:schemeClr val="accent5"/>
                    </a:solidFill>
                  </a:tcPr>
                </a:tc>
                <a:tc>
                  <a:txBody>
                    <a:bodyPr/>
                    <a:lstStyle/>
                    <a:p>
                      <a:pPr algn="ctr"/>
                      <a:r>
                        <a:rPr lang="fr-FR" sz="1600" b="1" kern="1200" dirty="0">
                          <a:solidFill>
                            <a:schemeClr val="bg1"/>
                          </a:solidFill>
                          <a:latin typeface="WORK SANS LIGHT ROMAN" pitchFamily="2" charset="0"/>
                        </a:rPr>
                        <a:t>Catégorie selon l’ANI du 17 novembre 2017</a:t>
                      </a:r>
                      <a:endParaRPr lang="fr-FR" sz="1600" b="1" kern="1200" dirty="0">
                        <a:solidFill>
                          <a:schemeClr val="bg1"/>
                        </a:solidFill>
                        <a:latin typeface="WORK SANS LIGHT ROMAN" pitchFamily="2" charset="0"/>
                        <a:ea typeface="+mn-ea"/>
                        <a:cs typeface="+mn-cs"/>
                      </a:endParaRPr>
                    </a:p>
                  </a:txBody>
                  <a:tcPr anchor="ctr">
                    <a:solidFill>
                      <a:schemeClr val="accent5"/>
                    </a:solidFill>
                  </a:tcPr>
                </a:tc>
                <a:extLst>
                  <a:ext uri="{0D108BD9-81ED-4DB2-BD59-A6C34878D82A}">
                    <a16:rowId xmlns:a16="http://schemas.microsoft.com/office/drawing/2014/main" val="3652918180"/>
                  </a:ext>
                </a:extLst>
              </a:tr>
              <a:tr h="579120">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Catégorie objective des </a:t>
                      </a:r>
                      <a:r>
                        <a:rPr lang="fr-FR" sz="1600" b="1" dirty="0">
                          <a:latin typeface="WORK SANS LIGHT ROMAN" pitchFamily="2" charset="0"/>
                        </a:rPr>
                        <a:t>Cadres</a:t>
                      </a:r>
                    </a:p>
                  </a:txBody>
                  <a:tcPr anchor="c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Cadres art. 4</a:t>
                      </a:r>
                    </a:p>
                  </a:txBody>
                  <a:tcPr anchor="c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A1 à D</a:t>
                      </a:r>
                    </a:p>
                  </a:txBody>
                  <a:tcPr anchor="ctr">
                    <a:solidFill>
                      <a:schemeClr val="accent6">
                        <a:lumMod val="20000"/>
                        <a:lumOff val="80000"/>
                      </a:schemeClr>
                    </a:solidFill>
                  </a:tcPr>
                </a:tc>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RNPC</a:t>
                      </a:r>
                    </a:p>
                  </a:txBody>
                  <a:tcPr anchor="ctr">
                    <a:solidFill>
                      <a:schemeClr val="accent6">
                        <a:lumMod val="20000"/>
                        <a:lumOff val="80000"/>
                      </a:schemeClr>
                    </a:solidFill>
                  </a:tcPr>
                </a:tc>
                <a:tc>
                  <a:txBody>
                    <a:bodyPr/>
                    <a:lstStyle/>
                    <a:p>
                      <a:pPr algn="ctr"/>
                      <a:r>
                        <a:rPr lang="fr-FR" sz="1600" kern="1200" dirty="0">
                          <a:solidFill>
                            <a:schemeClr val="dk1"/>
                          </a:solidFill>
                          <a:latin typeface="WORK SANS LIGHT ROMAN" pitchFamily="2" charset="0"/>
                        </a:rPr>
                        <a:t>Cadres art. 2.1 </a:t>
                      </a:r>
                    </a:p>
                    <a:p>
                      <a:pPr algn="ctr"/>
                      <a:r>
                        <a:rPr lang="fr-FR" sz="1600" i="1" kern="1200" dirty="0">
                          <a:solidFill>
                            <a:schemeClr val="dk1"/>
                          </a:solidFill>
                          <a:latin typeface="WORK SANS LIGHT ROMAN" pitchFamily="2" charset="0"/>
                        </a:rPr>
                        <a:t>(reprise de l’art. 4)</a:t>
                      </a:r>
                      <a:endParaRPr lang="fr-FR" sz="1600" i="1" kern="1200" dirty="0">
                        <a:solidFill>
                          <a:schemeClr val="dk1"/>
                        </a:solidFill>
                        <a:latin typeface="WORK SANS LIGHT ROMAN"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441165346"/>
                  </a:ext>
                </a:extLst>
              </a:tr>
              <a:tr h="532495">
                <a:tc vMerge="1">
                  <a:txBody>
                    <a:bodyPr/>
                    <a:lstStyle/>
                    <a:p>
                      <a:endParaRPr lang="fr-FR"/>
                    </a:p>
                  </a:txBody>
                  <a:tcPr/>
                </a:tc>
                <a:tc>
                  <a:txBody>
                    <a:bodyPr/>
                    <a:lstStyle/>
                    <a:p>
                      <a:pPr algn="ctr"/>
                      <a:r>
                        <a:rPr lang="fr-FR" sz="1600" dirty="0">
                          <a:latin typeface="WORK SANS LIGHT ROMAN" pitchFamily="2" charset="0"/>
                        </a:rPr>
                        <a:t>Assimilés Cadres art. 4bis</a:t>
                      </a:r>
                      <a:endParaRPr lang="fr-FR" dirty="0"/>
                    </a:p>
                  </a:txBody>
                  <a:tcPr anchor="ctr">
                    <a:solidFill>
                      <a:schemeClr val="accent6">
                        <a:lumMod val="20000"/>
                        <a:lumOff val="80000"/>
                      </a:schemeClr>
                    </a:solidFill>
                  </a:tcPr>
                </a:tc>
                <a:tc>
                  <a:txBody>
                    <a:bodyPr/>
                    <a:lstStyle/>
                    <a:p>
                      <a:pPr algn="ctr"/>
                      <a:r>
                        <a:rPr lang="fr-FR" sz="1600" dirty="0">
                          <a:latin typeface="WORK SANS LIGHT ROMAN" pitchFamily="2" charset="0"/>
                        </a:rPr>
                        <a:t>TAM H</a:t>
                      </a:r>
                    </a:p>
                    <a:p>
                      <a:pPr algn="ctr"/>
                      <a:r>
                        <a:rPr lang="fr-FR" sz="1600" i="1" dirty="0">
                          <a:latin typeface="WORK SANS LIGHT ROMAN" pitchFamily="2" charset="0"/>
                        </a:rPr>
                        <a:t>(obligatoire)</a:t>
                      </a:r>
                      <a:endParaRPr lang="fr-FR" i="1" dirty="0"/>
                    </a:p>
                  </a:txBody>
                  <a:tcPr anchor="ctr">
                    <a:solidFill>
                      <a:schemeClr val="accent6">
                        <a:lumMod val="20000"/>
                        <a:lumOff val="80000"/>
                      </a:schemeClr>
                    </a:solidFill>
                  </a:tcPr>
                </a:tc>
                <a:tc vMerge="1">
                  <a:txBody>
                    <a:bodyPr/>
                    <a:lstStyle/>
                    <a:p>
                      <a:endParaRPr lang="fr-FR"/>
                    </a:p>
                  </a:txBody>
                  <a:tcPr/>
                </a:tc>
                <a:tc rowSpan="2">
                  <a:txBody>
                    <a:bodyPr/>
                    <a:lstStyle/>
                    <a:p>
                      <a:pPr algn="ctr"/>
                      <a:r>
                        <a:rPr lang="fr-FR" sz="1600" kern="1200" dirty="0">
                          <a:solidFill>
                            <a:schemeClr val="dk1"/>
                          </a:solidFill>
                          <a:latin typeface="WORK SANS LIGHT ROMAN" pitchFamily="2" charset="0"/>
                        </a:rPr>
                        <a:t>Assimilés Cadres art. 2.2 </a:t>
                      </a:r>
                    </a:p>
                    <a:p>
                      <a:pPr algn="ctr"/>
                      <a:r>
                        <a:rPr lang="fr-FR" sz="1600" i="1" kern="1200" dirty="0">
                          <a:solidFill>
                            <a:schemeClr val="dk1"/>
                          </a:solidFill>
                          <a:latin typeface="WORK SANS LIGHT ROMAN" pitchFamily="2" charset="0"/>
                        </a:rPr>
                        <a:t>(reprise de l’art. 4 bis)</a:t>
                      </a:r>
                      <a:endParaRPr lang="fr-FR" sz="1600" i="1" kern="1200" dirty="0">
                        <a:solidFill>
                          <a:schemeClr val="dk1"/>
                        </a:solidFill>
                        <a:latin typeface="WORK SANS LIGHT ROMAN"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289800930"/>
                  </a:ext>
                </a:extLst>
              </a:tr>
              <a:tr h="73686">
                <a:tc vMerge="1">
                  <a:txBody>
                    <a:bodyPr/>
                    <a:lstStyle/>
                    <a:p>
                      <a:endParaRPr lang="fr-FR"/>
                    </a:p>
                  </a:txBody>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Bénéficiaires art. 36 annexe I</a:t>
                      </a:r>
                    </a:p>
                  </a:txBody>
                  <a:tcPr anchor="ctr">
                    <a:solidFill>
                      <a:schemeClr val="accent6">
                        <a:lumMod val="20000"/>
                        <a:lumOff val="80000"/>
                      </a:scheme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TAM E,F &amp; G</a:t>
                      </a:r>
                    </a:p>
                    <a:p>
                      <a:pPr algn="ctr"/>
                      <a:r>
                        <a:rPr lang="fr-FR" sz="1600" i="1" dirty="0">
                          <a:latin typeface="WORK SANS LIGHT ROMAN" pitchFamily="2" charset="0"/>
                        </a:rPr>
                        <a:t>(facultatif)</a:t>
                      </a:r>
                    </a:p>
                  </a:txBody>
                  <a:tcPr anchor="ctr">
                    <a:solidFill>
                      <a:schemeClr val="accent6">
                        <a:lumMod val="20000"/>
                        <a:lumOff val="80000"/>
                      </a:schemeClr>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582561456"/>
                  </a:ext>
                </a:extLst>
              </a:tr>
              <a:tr h="106161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600" b="1" kern="1200" dirty="0">
                          <a:solidFill>
                            <a:srgbClr val="C00000"/>
                          </a:solidFill>
                          <a:latin typeface="WORK SANS LIGHT ROMAN" pitchFamily="2" charset="0"/>
                        </a:rPr>
                        <a:t>Pas de reprise de l’article 36, annexe I</a:t>
                      </a:r>
                      <a:endParaRPr lang="fr-FR" sz="1600" b="1" kern="1200" dirty="0">
                        <a:solidFill>
                          <a:srgbClr val="C00000"/>
                        </a:solidFill>
                        <a:latin typeface="WORK SANS LIGHT ROMAN"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3956826938"/>
                  </a:ext>
                </a:extLst>
              </a:tr>
              <a:tr h="798656">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Catégorie objective des </a:t>
                      </a:r>
                      <a:r>
                        <a:rPr lang="fr-FR" sz="1600" b="1" dirty="0">
                          <a:latin typeface="WORK SANS LIGHT ROMAN" pitchFamily="2" charset="0"/>
                        </a:rPr>
                        <a:t>non-Cadres</a:t>
                      </a:r>
                    </a:p>
                  </a:txBody>
                  <a:tcPr anchor="c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ETAM </a:t>
                      </a:r>
                    </a:p>
                  </a:txBody>
                  <a:tcPr anchor="c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ETAM A à G hors art. 36</a:t>
                      </a:r>
                    </a:p>
                  </a:txBody>
                  <a:tcPr anchor="c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RNPE</a:t>
                      </a:r>
                    </a:p>
                  </a:txBody>
                  <a:tcPr anchor="ctr">
                    <a:solidFill>
                      <a:schemeClr val="accent1">
                        <a:lumMod val="20000"/>
                        <a:lumOff val="80000"/>
                      </a:schemeClr>
                    </a:solidFill>
                  </a:tcPr>
                </a:tc>
                <a:tc rowSpan="2">
                  <a:txBody>
                    <a:bodyPr/>
                    <a:lstStyle/>
                    <a:p>
                      <a:pPr algn="ctr"/>
                      <a:r>
                        <a:rPr lang="fr-FR" sz="1600" dirty="0">
                          <a:latin typeface="WORK SANS LIGHT ROMAN" pitchFamily="2" charset="0"/>
                        </a:rPr>
                        <a:t>-</a:t>
                      </a:r>
                    </a:p>
                  </a:txBody>
                  <a:tcPr anchor="ctr">
                    <a:solidFill>
                      <a:schemeClr val="accent1">
                        <a:lumMod val="20000"/>
                        <a:lumOff val="80000"/>
                      </a:schemeClr>
                    </a:solidFill>
                  </a:tcPr>
                </a:tc>
                <a:extLst>
                  <a:ext uri="{0D108BD9-81ED-4DB2-BD59-A6C34878D82A}">
                    <a16:rowId xmlns:a16="http://schemas.microsoft.com/office/drawing/2014/main" val="676607764"/>
                  </a:ext>
                </a:extLst>
              </a:tr>
              <a:tr h="803767">
                <a:tc vMerge="1">
                  <a:txBody>
                    <a:bodyPr/>
                    <a:lstStyle/>
                    <a:p>
                      <a:endParaRPr lang="fr-F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Ouvriers</a:t>
                      </a:r>
                    </a:p>
                  </a:txBody>
                  <a:tcPr anchor="c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Tous les ouvriers </a:t>
                      </a:r>
                    </a:p>
                  </a:txBody>
                  <a:tcPr anchor="c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600" dirty="0">
                          <a:latin typeface="WORK SANS LIGHT ROMAN" pitchFamily="2" charset="0"/>
                        </a:rPr>
                        <a:t>RNPO</a:t>
                      </a:r>
                    </a:p>
                  </a:txBody>
                  <a:tcPr anchor="ctr">
                    <a:solidFill>
                      <a:schemeClr val="accent1">
                        <a:lumMod val="20000"/>
                        <a:lumOff val="80000"/>
                      </a:schemeClr>
                    </a:solidFill>
                  </a:tcPr>
                </a:tc>
                <a:tc vMerge="1">
                  <a:txBody>
                    <a:bodyPr/>
                    <a:lstStyle/>
                    <a:p>
                      <a:endParaRPr lang="fr-FR"/>
                    </a:p>
                  </a:txBody>
                  <a:tcPr/>
                </a:tc>
                <a:extLst>
                  <a:ext uri="{0D108BD9-81ED-4DB2-BD59-A6C34878D82A}">
                    <a16:rowId xmlns:a16="http://schemas.microsoft.com/office/drawing/2014/main" val="711058376"/>
                  </a:ext>
                </a:extLst>
              </a:tr>
            </a:tbl>
          </a:graphicData>
        </a:graphic>
      </p:graphicFrame>
    </p:spTree>
    <p:extLst>
      <p:ext uri="{BB962C8B-B14F-4D97-AF65-F5344CB8AC3E}">
        <p14:creationId xmlns:p14="http://schemas.microsoft.com/office/powerpoint/2010/main" val="416973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457473-877C-634B-3A1A-1DF639E60E0E}"/>
              </a:ext>
            </a:extLst>
          </p:cNvPr>
          <p:cNvSpPr>
            <a:spLocks noGrp="1"/>
          </p:cNvSpPr>
          <p:nvPr>
            <p:ph type="body" sz="quarter" idx="11"/>
          </p:nvPr>
        </p:nvSpPr>
        <p:spPr/>
        <p:txBody>
          <a:bodyPr/>
          <a:lstStyle/>
          <a:p>
            <a:pPr algn="ctr"/>
            <a:r>
              <a:rPr lang="fr-FR" dirty="0">
                <a:latin typeface="WORK SANS LIGHT ROMAN" pitchFamily="2" charset="0"/>
              </a:rPr>
              <a:t>SIGNATURE D’UN ACCORD TP // 14 NOVEMBRE 2023</a:t>
            </a:r>
          </a:p>
        </p:txBody>
      </p:sp>
      <p:sp>
        <p:nvSpPr>
          <p:cNvPr id="6" name="Espace réservé du texte 1">
            <a:extLst>
              <a:ext uri="{FF2B5EF4-FFF2-40B4-BE49-F238E27FC236}">
                <a16:creationId xmlns:a16="http://schemas.microsoft.com/office/drawing/2014/main" id="{7E7A830D-AEB6-84FE-E37D-95B4490F903C}"/>
              </a:ext>
            </a:extLst>
          </p:cNvPr>
          <p:cNvSpPr txBox="1">
            <a:spLocks/>
          </p:cNvSpPr>
          <p:nvPr/>
        </p:nvSpPr>
        <p:spPr>
          <a:xfrm>
            <a:off x="1971795" y="1499880"/>
            <a:ext cx="11223566" cy="58070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600" b="1" dirty="0">
                <a:latin typeface="WORK SANS LIGHT ROMAN" pitchFamily="2" charset="0"/>
              </a:rPr>
              <a:t>Accord signé par 4 organisations syndicales : CFE-CGC, CFDT, FO et CGT. Contenu de l’accord :</a:t>
            </a:r>
          </a:p>
        </p:txBody>
      </p:sp>
      <p:graphicFrame>
        <p:nvGraphicFramePr>
          <p:cNvPr id="7" name="Diagramme 6">
            <a:extLst>
              <a:ext uri="{FF2B5EF4-FFF2-40B4-BE49-F238E27FC236}">
                <a16:creationId xmlns:a16="http://schemas.microsoft.com/office/drawing/2014/main" id="{022C2668-94A3-4220-118F-82C3D6A0D509}"/>
              </a:ext>
            </a:extLst>
          </p:cNvPr>
          <p:cNvGraphicFramePr/>
          <p:nvPr>
            <p:extLst>
              <p:ext uri="{D42A27DB-BD31-4B8C-83A1-F6EECF244321}">
                <p14:modId xmlns:p14="http://schemas.microsoft.com/office/powerpoint/2010/main" val="1643989430"/>
              </p:ext>
            </p:extLst>
          </p:nvPr>
        </p:nvGraphicFramePr>
        <p:xfrm>
          <a:off x="1898415" y="1847580"/>
          <a:ext cx="9975154" cy="492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49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627FB67-AEB5-C5F5-49B4-6D76AAE105DF}"/>
              </a:ext>
            </a:extLst>
          </p:cNvPr>
          <p:cNvSpPr>
            <a:spLocks noGrp="1"/>
          </p:cNvSpPr>
          <p:nvPr>
            <p:ph type="body" sz="quarter" idx="11"/>
          </p:nvPr>
        </p:nvSpPr>
        <p:spPr/>
        <p:txBody>
          <a:bodyPr/>
          <a:lstStyle/>
          <a:p>
            <a:pPr algn="ctr"/>
            <a:r>
              <a:rPr lang="fr-FR" dirty="0">
                <a:latin typeface="WORK SANS LIGHT ROMAN" pitchFamily="2" charset="0"/>
              </a:rPr>
              <a:t>ADHÉSION FACULTATIVE EN « TOUT OU PARTIE »</a:t>
            </a:r>
          </a:p>
        </p:txBody>
      </p:sp>
      <p:sp>
        <p:nvSpPr>
          <p:cNvPr id="6" name="Espace réservé du texte 1">
            <a:extLst>
              <a:ext uri="{FF2B5EF4-FFF2-40B4-BE49-F238E27FC236}">
                <a16:creationId xmlns:a16="http://schemas.microsoft.com/office/drawing/2014/main" id="{5A21A836-732A-36D0-BD60-52452043D3CA}"/>
              </a:ext>
            </a:extLst>
          </p:cNvPr>
          <p:cNvSpPr txBox="1">
            <a:spLocks/>
          </p:cNvSpPr>
          <p:nvPr/>
        </p:nvSpPr>
        <p:spPr>
          <a:xfrm>
            <a:off x="1994983" y="1516911"/>
            <a:ext cx="9523413" cy="52045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900" dirty="0">
                <a:solidFill>
                  <a:schemeClr val="accent2"/>
                </a:solidFill>
                <a:latin typeface="WORK SANS SEMIBOLD ROMAN" pitchFamily="2" charset="77"/>
              </a:rPr>
              <a:t>Possibilité d’adhérer en tout ou partie au dispositif   </a:t>
            </a:r>
            <a:endParaRPr lang="fr-FR" sz="1600" dirty="0">
              <a:latin typeface="WORK SANS LIGHT ROMAN" pitchFamily="2" charset="0"/>
            </a:endParaRPr>
          </a:p>
          <a:p>
            <a:pPr lvl="1" algn="just">
              <a:buFont typeface="Wingdings" panose="05000000000000000000" pitchFamily="2" charset="2"/>
              <a:buChar char="§"/>
            </a:pPr>
            <a:endParaRPr lang="fr-FR" sz="1600" dirty="0">
              <a:latin typeface="WORK SANS LIGHT ROMAN" pitchFamily="2" charset="0"/>
            </a:endParaRPr>
          </a:p>
          <a:p>
            <a:pPr marL="0" indent="0" algn="just">
              <a:buFont typeface="Arial" panose="020B0604020202020204" pitchFamily="34" charset="0"/>
              <a:buNone/>
            </a:pPr>
            <a:r>
              <a:rPr lang="fr-FR" sz="1600" i="1" u="sng" dirty="0">
                <a:latin typeface="WORK SANS LIGHT ROMAN" pitchFamily="2" charset="0"/>
              </a:rPr>
              <a:t>Extrait du mail de la DSS (8 décembre 2023)</a:t>
            </a:r>
          </a:p>
          <a:p>
            <a:pPr marL="0" indent="0" algn="just">
              <a:buNone/>
            </a:pPr>
            <a:r>
              <a:rPr lang="fr-FR" sz="1600" dirty="0">
                <a:latin typeface="WORK SANS LIGHT ROMAN" pitchFamily="2" charset="0"/>
              </a:rPr>
              <a:t>« […] je vous confirme que notre analyse est que votre accord prévoyant le caractère facultatif de l’intégration des salariés non-cadres au bénéfice des garanties des cadres, les entreprises seront libres de n’intégrer qu’une partie d’entre eux.</a:t>
            </a:r>
          </a:p>
          <a:p>
            <a:pPr marL="0" indent="0" algn="just">
              <a:buNone/>
            </a:pPr>
            <a:r>
              <a:rPr lang="fr-FR" sz="1600" dirty="0">
                <a:latin typeface="WORK SANS LIGHT ROMAN" pitchFamily="2" charset="0"/>
              </a:rPr>
              <a:t>J’attire néanmoins à nouveau votre attention sur le fait que dans cette hypothèse, les salariés bénéficiant des garanties des cadres devront former un ensemble cohérent de sorte qu’il n’est pas possible d’intégrer des positions inférieures et de ne pas intégrer les positions supérieures de cette catégorie. »</a:t>
            </a:r>
          </a:p>
          <a:p>
            <a:pPr marL="0" indent="0" algn="just">
              <a:spcBef>
                <a:spcPts val="0"/>
              </a:spcBef>
              <a:buFont typeface="Arial" panose="020B0604020202020204" pitchFamily="34" charset="0"/>
              <a:buNone/>
            </a:pPr>
            <a:endParaRPr lang="fr-FR" sz="1600" dirty="0"/>
          </a:p>
        </p:txBody>
      </p:sp>
      <p:sp>
        <p:nvSpPr>
          <p:cNvPr id="7" name="Rectangle 6">
            <a:extLst>
              <a:ext uri="{FF2B5EF4-FFF2-40B4-BE49-F238E27FC236}">
                <a16:creationId xmlns:a16="http://schemas.microsoft.com/office/drawing/2014/main" id="{89CD21F2-29DA-80B1-A2A4-3D232E3126D2}"/>
              </a:ext>
            </a:extLst>
          </p:cNvPr>
          <p:cNvSpPr/>
          <p:nvPr/>
        </p:nvSpPr>
        <p:spPr>
          <a:xfrm>
            <a:off x="2070099" y="2122167"/>
            <a:ext cx="9523413" cy="2189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Diagramme 7">
            <a:extLst>
              <a:ext uri="{FF2B5EF4-FFF2-40B4-BE49-F238E27FC236}">
                <a16:creationId xmlns:a16="http://schemas.microsoft.com/office/drawing/2014/main" id="{76E15307-69B4-06C9-6E3A-D7CD6E207147}"/>
              </a:ext>
            </a:extLst>
          </p:cNvPr>
          <p:cNvGraphicFramePr/>
          <p:nvPr>
            <p:extLst>
              <p:ext uri="{D42A27DB-BD31-4B8C-83A1-F6EECF244321}">
                <p14:modId xmlns:p14="http://schemas.microsoft.com/office/powerpoint/2010/main" val="2053762284"/>
              </p:ext>
            </p:extLst>
          </p:nvPr>
        </p:nvGraphicFramePr>
        <p:xfrm>
          <a:off x="1848983" y="4690904"/>
          <a:ext cx="9708617" cy="1945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t égal à 8">
            <a:extLst>
              <a:ext uri="{FF2B5EF4-FFF2-40B4-BE49-F238E27FC236}">
                <a16:creationId xmlns:a16="http://schemas.microsoft.com/office/drawing/2014/main" id="{026FA92B-DA72-AFF3-9022-0B0DFF2256C5}"/>
              </a:ext>
            </a:extLst>
          </p:cNvPr>
          <p:cNvSpPr/>
          <p:nvPr/>
        </p:nvSpPr>
        <p:spPr>
          <a:xfrm>
            <a:off x="6021310" y="4349127"/>
            <a:ext cx="893459" cy="41177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B84D905A-8BCB-45AB-B270-B40F4C5194DE}"/>
              </a:ext>
            </a:extLst>
          </p:cNvPr>
          <p:cNvSpPr txBox="1"/>
          <p:nvPr/>
        </p:nvSpPr>
        <p:spPr>
          <a:xfrm>
            <a:off x="3898257" y="4764122"/>
            <a:ext cx="6170454" cy="338554"/>
          </a:xfrm>
          <a:prstGeom prst="rect">
            <a:avLst/>
          </a:prstGeom>
          <a:noFill/>
        </p:spPr>
        <p:txBody>
          <a:bodyPr wrap="square" rtlCol="0">
            <a:spAutoFit/>
          </a:bodyPr>
          <a:lstStyle/>
          <a:p>
            <a:r>
              <a:rPr lang="fr-FR" sz="1600" dirty="0">
                <a:latin typeface="WORK SANS LIGHT ROMAN" pitchFamily="2" charset="0"/>
              </a:rPr>
              <a:t>Il est possible de faire des catégories objectives : </a:t>
            </a:r>
          </a:p>
        </p:txBody>
      </p:sp>
    </p:spTree>
    <p:extLst>
      <p:ext uri="{BB962C8B-B14F-4D97-AF65-F5344CB8AC3E}">
        <p14:creationId xmlns:p14="http://schemas.microsoft.com/office/powerpoint/2010/main" val="86266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8EFC02-3ACD-3C71-12A5-3A7AE62A4F64}"/>
              </a:ext>
            </a:extLst>
          </p:cNvPr>
          <p:cNvSpPr>
            <a:spLocks noGrp="1"/>
          </p:cNvSpPr>
          <p:nvPr>
            <p:ph type="body" sz="quarter" idx="11"/>
          </p:nvPr>
        </p:nvSpPr>
        <p:spPr/>
        <p:txBody>
          <a:bodyPr/>
          <a:lstStyle/>
          <a:p>
            <a:pPr algn="ctr"/>
            <a:r>
              <a:rPr lang="fr-FR" dirty="0">
                <a:latin typeface="WORK SANS LIGHT ROMAN" pitchFamily="2" charset="0"/>
              </a:rPr>
              <a:t>MISE À JOUR DES DUE/ACCORDS D’ICI LE 1ER JANVIER 2025 (1/3)</a:t>
            </a:r>
          </a:p>
        </p:txBody>
      </p:sp>
      <p:sp>
        <p:nvSpPr>
          <p:cNvPr id="4" name="ZoneTexte 3">
            <a:extLst>
              <a:ext uri="{FF2B5EF4-FFF2-40B4-BE49-F238E27FC236}">
                <a16:creationId xmlns:a16="http://schemas.microsoft.com/office/drawing/2014/main" id="{E4BFE012-1C48-1A96-6BD6-B9FAEDF742E7}"/>
              </a:ext>
            </a:extLst>
          </p:cNvPr>
          <p:cNvSpPr txBox="1"/>
          <p:nvPr/>
        </p:nvSpPr>
        <p:spPr>
          <a:xfrm>
            <a:off x="2070099" y="1585048"/>
            <a:ext cx="9523413" cy="646331"/>
          </a:xfrm>
          <a:prstGeom prst="rect">
            <a:avLst/>
          </a:prstGeom>
          <a:solidFill>
            <a:srgbClr val="C00000"/>
          </a:solidFill>
        </p:spPr>
        <p:txBody>
          <a:bodyPr wrap="square" rtlCol="0">
            <a:spAutoFit/>
          </a:bodyPr>
          <a:lstStyle/>
          <a:p>
            <a:pPr algn="ctr"/>
            <a:r>
              <a:rPr lang="fr-FR" b="1" dirty="0">
                <a:solidFill>
                  <a:schemeClr val="bg1"/>
                </a:solidFill>
                <a:latin typeface="WORK SANS LIGHT ROMAN" pitchFamily="2" charset="0"/>
              </a:rPr>
              <a:t>Vous devez vérifier la conformité de votre acte fondateur (DUE / accord collectif / accord référendaire) et le mettre à jour, au besoin, avec les nouvelles dispositions.</a:t>
            </a:r>
          </a:p>
        </p:txBody>
      </p:sp>
      <p:sp>
        <p:nvSpPr>
          <p:cNvPr id="5" name="ZoneTexte 4">
            <a:extLst>
              <a:ext uri="{FF2B5EF4-FFF2-40B4-BE49-F238E27FC236}">
                <a16:creationId xmlns:a16="http://schemas.microsoft.com/office/drawing/2014/main" id="{0597899F-FD72-DAC2-C06E-43E9D1892F45}"/>
              </a:ext>
            </a:extLst>
          </p:cNvPr>
          <p:cNvSpPr txBox="1"/>
          <p:nvPr/>
        </p:nvSpPr>
        <p:spPr>
          <a:xfrm>
            <a:off x="2070099" y="2306914"/>
            <a:ext cx="9523413" cy="4029821"/>
          </a:xfrm>
          <a:prstGeom prst="rect">
            <a:avLst/>
          </a:prstGeom>
          <a:noFill/>
        </p:spPr>
        <p:txBody>
          <a:bodyPr wrap="square" rtlCol="0">
            <a:spAutoFit/>
          </a:bodyPr>
          <a:lstStyle/>
          <a:p>
            <a:pPr algn="just">
              <a:lnSpc>
                <a:spcPct val="115000"/>
              </a:lnSpc>
              <a:spcAft>
                <a:spcPts val="1000"/>
              </a:spcAft>
            </a:pPr>
            <a:r>
              <a:rPr lang="fr-FR" sz="1800" b="1" dirty="0">
                <a:solidFill>
                  <a:schemeClr val="accent1"/>
                </a:solidFill>
                <a:effectLst/>
                <a:latin typeface="WORK SANS LIGHT ROMAN" pitchFamily="2" charset="0"/>
                <a:ea typeface="Calibri" panose="020F0502020204030204" pitchFamily="34" charset="0"/>
                <a:cs typeface="Times New Roman" panose="02020603050405020304" pitchFamily="18" charset="0"/>
              </a:rPr>
              <a:t>Quels dispositifs de protection sociale complémentaire sont concernés ?</a:t>
            </a:r>
            <a:endParaRPr lang="fr-FR" sz="1800" dirty="0">
              <a:solidFill>
                <a:schemeClr val="accent1"/>
              </a:solidFill>
              <a:effectLst/>
              <a:latin typeface="WORK SANS LIGHT ROMAN"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dirty="0">
                <a:effectLst/>
                <a:latin typeface="WORK SANS LIGHT ROMAN" pitchFamily="2" charset="0"/>
                <a:ea typeface="Calibri" panose="020F0502020204030204" pitchFamily="34" charset="0"/>
                <a:cs typeface="Calibri" panose="020F0502020204030204" pitchFamily="34" charset="0"/>
              </a:rPr>
              <a:t>frais de santé (appelés également « mutuelle »), </a:t>
            </a:r>
            <a:endParaRPr lang="fr-FR" sz="1800" dirty="0">
              <a:effectLst/>
              <a:latin typeface="WORK SANS LIGHT ROMAN"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dirty="0">
                <a:effectLst/>
                <a:latin typeface="WORK SANS LIGHT ROMAN" pitchFamily="2" charset="0"/>
                <a:ea typeface="Calibri" panose="020F0502020204030204" pitchFamily="34" charset="0"/>
                <a:cs typeface="Calibri" panose="020F0502020204030204" pitchFamily="34" charset="0"/>
              </a:rPr>
              <a:t>prévoyance, </a:t>
            </a:r>
            <a:endParaRPr lang="fr-FR" sz="1800" dirty="0">
              <a:effectLst/>
              <a:latin typeface="WORK SANS LIGHT ROMAN" pitchFamily="2" charset="0"/>
              <a:ea typeface="Calibri" panose="020F0502020204030204" pitchFamily="34" charset="0"/>
              <a:cs typeface="Times New Roman" panose="02020603050405020304" pitchFamily="18" charset="0"/>
            </a:endParaRPr>
          </a:p>
          <a:p>
            <a:pPr marL="342900" lvl="0" indent="-342900" algn="just">
              <a:spcAft>
                <a:spcPts val="1000"/>
              </a:spcAft>
              <a:buFont typeface="Calibri" panose="020F0502020204030204" pitchFamily="34" charset="0"/>
              <a:buChar char="-"/>
            </a:pPr>
            <a:r>
              <a:rPr lang="fr-FR" sz="1800" dirty="0">
                <a:effectLst/>
                <a:latin typeface="WORK SANS LIGHT ROMAN" pitchFamily="2" charset="0"/>
                <a:ea typeface="Calibri" panose="020F0502020204030204" pitchFamily="34" charset="0"/>
                <a:cs typeface="Calibri" panose="020F0502020204030204" pitchFamily="34" charset="0"/>
              </a:rPr>
              <a:t>retraite supplémentaire.</a:t>
            </a:r>
            <a:endParaRPr lang="fr-FR" sz="1800" dirty="0">
              <a:effectLst/>
              <a:latin typeface="WORK SANS LIGHT ROMAN" pitchFamily="2" charset="0"/>
              <a:ea typeface="Calibri" panose="020F0502020204030204" pitchFamily="34" charset="0"/>
              <a:cs typeface="Times New Roman" panose="02020603050405020304" pitchFamily="18" charset="0"/>
            </a:endParaRPr>
          </a:p>
          <a:p>
            <a:pPr algn="just">
              <a:lnSpc>
                <a:spcPct val="115000"/>
              </a:lnSpc>
              <a:spcAft>
                <a:spcPts val="1000"/>
              </a:spcAft>
            </a:pPr>
            <a:r>
              <a:rPr lang="fr-FR" sz="1800" b="1" dirty="0">
                <a:solidFill>
                  <a:schemeClr val="accent1"/>
                </a:solidFill>
                <a:effectLst/>
                <a:latin typeface="WORK SANS LIGHT ROMAN" pitchFamily="2" charset="0"/>
                <a:ea typeface="Calibri" panose="020F0502020204030204" pitchFamily="34" charset="0"/>
                <a:cs typeface="Times New Roman" panose="02020603050405020304" pitchFamily="18" charset="0"/>
              </a:rPr>
              <a:t>Qui est concerné ?  </a:t>
            </a:r>
            <a:endParaRPr lang="fr-FR" sz="1800" dirty="0">
              <a:solidFill>
                <a:schemeClr val="accent1"/>
              </a:solidFill>
              <a:effectLst/>
              <a:latin typeface="WORK SANS LIGHT ROMAN" pitchFamily="2" charset="0"/>
              <a:ea typeface="Calibri" panose="020F0502020204030204" pitchFamily="34" charset="0"/>
              <a:cs typeface="Times New Roman" panose="02020603050405020304" pitchFamily="18" charset="0"/>
            </a:endParaRPr>
          </a:p>
          <a:p>
            <a:pPr algn="just">
              <a:lnSpc>
                <a:spcPct val="115000"/>
              </a:lnSpc>
              <a:spcAft>
                <a:spcPts val="1000"/>
              </a:spcAft>
            </a:pPr>
            <a:r>
              <a:rPr lang="fr-FR" sz="1800" dirty="0">
                <a:effectLst/>
                <a:latin typeface="WORK SANS LIGHT ROMAN" pitchFamily="2" charset="0"/>
                <a:ea typeface="Calibri" panose="020F0502020204030204" pitchFamily="34" charset="0"/>
                <a:cs typeface="Calibri" panose="020F0502020204030204" pitchFamily="34" charset="0"/>
              </a:rPr>
              <a:t>Les entreprises ayant mis en place l’un des dispositifs précités - de façon catégorielle en se référant au critère n°1 (Cadres/non-Cadres) - et ceci, sur la base des anciennes références, à savoir articles 4, 4 bis et 36 de la CCN du 17 mars 1947. </a:t>
            </a:r>
          </a:p>
          <a:p>
            <a:pPr algn="just">
              <a:lnSpc>
                <a:spcPct val="115000"/>
              </a:lnSpc>
              <a:spcAft>
                <a:spcPts val="1000"/>
              </a:spcAft>
            </a:pPr>
            <a:endParaRPr lang="fr-FR" sz="1800" dirty="0">
              <a:effectLst/>
              <a:latin typeface="Cambria" panose="02040503050406030204" pitchFamily="18" charset="0"/>
              <a:ea typeface="Calibri" panose="020F0502020204030204" pitchFamily="34" charset="0"/>
              <a:cs typeface="Times New Roman" panose="02020603050405020304" pitchFamily="18" charset="0"/>
            </a:endParaRPr>
          </a:p>
          <a:p>
            <a:pPr algn="just"/>
            <a:r>
              <a:rPr lang="fr-FR" sz="1800" b="1" dirty="0">
                <a:effectLst/>
                <a:latin typeface="Cambria" panose="020405030504060302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71225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8EFC02-3ACD-3C71-12A5-3A7AE62A4F64}"/>
              </a:ext>
            </a:extLst>
          </p:cNvPr>
          <p:cNvSpPr>
            <a:spLocks noGrp="1"/>
          </p:cNvSpPr>
          <p:nvPr>
            <p:ph type="body" sz="quarter" idx="11"/>
          </p:nvPr>
        </p:nvSpPr>
        <p:spPr/>
        <p:txBody>
          <a:bodyPr/>
          <a:lstStyle/>
          <a:p>
            <a:pPr algn="ctr"/>
            <a:r>
              <a:rPr lang="fr-FR" dirty="0">
                <a:latin typeface="WORK SANS LIGHT ROMAN" pitchFamily="2" charset="0"/>
              </a:rPr>
              <a:t>MISE À JOUR DES DUE/ACCORDS D’ICI LE 1ER JANVIER 2025 (3/3)</a:t>
            </a:r>
          </a:p>
        </p:txBody>
      </p:sp>
      <p:sp>
        <p:nvSpPr>
          <p:cNvPr id="4" name="ZoneTexte 3">
            <a:extLst>
              <a:ext uri="{FF2B5EF4-FFF2-40B4-BE49-F238E27FC236}">
                <a16:creationId xmlns:a16="http://schemas.microsoft.com/office/drawing/2014/main" id="{A6EFB5CE-FDD0-78DD-0B07-D034462F875B}"/>
              </a:ext>
            </a:extLst>
          </p:cNvPr>
          <p:cNvSpPr txBox="1"/>
          <p:nvPr/>
        </p:nvSpPr>
        <p:spPr>
          <a:xfrm>
            <a:off x="2070097" y="4487925"/>
            <a:ext cx="9523413" cy="646331"/>
          </a:xfrm>
          <a:prstGeom prst="rect">
            <a:avLst/>
          </a:prstGeom>
          <a:solidFill>
            <a:srgbClr val="C00000"/>
          </a:solidFill>
        </p:spPr>
        <p:txBody>
          <a:bodyPr wrap="square" rtlCol="0">
            <a:spAutoFit/>
          </a:bodyPr>
          <a:lstStyle/>
          <a:p>
            <a:pPr algn="ctr"/>
            <a:r>
              <a:rPr lang="fr-FR" b="1" dirty="0">
                <a:solidFill>
                  <a:schemeClr val="bg1"/>
                </a:solidFill>
                <a:latin typeface="WORK SANS LIGHT ROMAN" pitchFamily="2" charset="0"/>
              </a:rPr>
              <a:t>En parallèle, pensez à vérifier votre contrat qui vous lie à votre organisme assureur et à lui demander un avenant au besoin afin de modifier la catégorie assurée. </a:t>
            </a:r>
          </a:p>
        </p:txBody>
      </p:sp>
      <p:sp>
        <p:nvSpPr>
          <p:cNvPr id="5" name="ZoneTexte 4">
            <a:extLst>
              <a:ext uri="{FF2B5EF4-FFF2-40B4-BE49-F238E27FC236}">
                <a16:creationId xmlns:a16="http://schemas.microsoft.com/office/drawing/2014/main" id="{3FC783B6-F26A-BBCF-F415-257B02ED2A1B}"/>
              </a:ext>
            </a:extLst>
          </p:cNvPr>
          <p:cNvSpPr txBox="1"/>
          <p:nvPr/>
        </p:nvSpPr>
        <p:spPr>
          <a:xfrm>
            <a:off x="2070097" y="4811091"/>
            <a:ext cx="9523413" cy="1918346"/>
          </a:xfrm>
          <a:prstGeom prst="rect">
            <a:avLst/>
          </a:prstGeom>
          <a:noFill/>
        </p:spPr>
        <p:txBody>
          <a:bodyPr wrap="square" rtlCol="0">
            <a:spAutoFit/>
          </a:bodyPr>
          <a:lstStyle/>
          <a:p>
            <a:pPr algn="just">
              <a:lnSpc>
                <a:spcPct val="115000"/>
              </a:lnSpc>
              <a:spcAft>
                <a:spcPts val="1000"/>
              </a:spcAft>
            </a:pPr>
            <a:endParaRPr lang="fr-FR" b="1" dirty="0">
              <a:solidFill>
                <a:schemeClr val="accent1"/>
              </a:solidFill>
              <a:latin typeface="WORK SANS LIGHT ROMAN" pitchFamily="2" charset="0"/>
              <a:cs typeface="Times New Roman" panose="02020603050405020304" pitchFamily="18" charset="0"/>
            </a:endParaRPr>
          </a:p>
          <a:p>
            <a:pPr algn="just">
              <a:lnSpc>
                <a:spcPct val="115000"/>
              </a:lnSpc>
              <a:spcAft>
                <a:spcPts val="1000"/>
              </a:spcAft>
            </a:pPr>
            <a:r>
              <a:rPr lang="fr-FR" b="1" dirty="0">
                <a:solidFill>
                  <a:schemeClr val="accent1"/>
                </a:solidFill>
                <a:latin typeface="WORK SANS LIGHT ROMAN" pitchFamily="2" charset="0"/>
                <a:cs typeface="Times New Roman" panose="02020603050405020304" pitchFamily="18" charset="0"/>
              </a:rPr>
              <a:t>Que risquez-vous en cas de non mise en conformité de vos actes juridiques ? </a:t>
            </a:r>
          </a:p>
          <a:p>
            <a:pPr algn="just">
              <a:lnSpc>
                <a:spcPct val="115000"/>
              </a:lnSpc>
              <a:spcAft>
                <a:spcPts val="1000"/>
              </a:spcAft>
            </a:pPr>
            <a:r>
              <a:rPr lang="fr-FR" dirty="0">
                <a:latin typeface="WORK SANS LIGHT ROMAN" pitchFamily="2" charset="0"/>
                <a:cs typeface="Calibri" panose="020F0502020204030204" pitchFamily="34" charset="0"/>
              </a:rPr>
              <a:t>Vous ne pourrez plus prétendre au régime social faveur. En conséquence, les cotisations patronales du régime ainsi redressées seraient réintégrées en tout ou partie dans l’assiette des cotisations de sécurité sociale.</a:t>
            </a:r>
            <a:endParaRPr lang="fr-FR" dirty="0"/>
          </a:p>
        </p:txBody>
      </p:sp>
      <p:graphicFrame>
        <p:nvGraphicFramePr>
          <p:cNvPr id="7" name="Diagramme 6">
            <a:extLst>
              <a:ext uri="{FF2B5EF4-FFF2-40B4-BE49-F238E27FC236}">
                <a16:creationId xmlns:a16="http://schemas.microsoft.com/office/drawing/2014/main" id="{DC77D80A-337B-3697-2914-5F66430A18DA}"/>
              </a:ext>
            </a:extLst>
          </p:cNvPr>
          <p:cNvGraphicFramePr/>
          <p:nvPr>
            <p:extLst>
              <p:ext uri="{D42A27DB-BD31-4B8C-83A1-F6EECF244321}">
                <p14:modId xmlns:p14="http://schemas.microsoft.com/office/powerpoint/2010/main" val="868503606"/>
              </p:ext>
            </p:extLst>
          </p:nvPr>
        </p:nvGraphicFramePr>
        <p:xfrm>
          <a:off x="2528109" y="2740554"/>
          <a:ext cx="9473963" cy="155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18F3B0B2-D923-0BDB-4060-6118644E31E8}"/>
              </a:ext>
            </a:extLst>
          </p:cNvPr>
          <p:cNvSpPr txBox="1"/>
          <p:nvPr/>
        </p:nvSpPr>
        <p:spPr>
          <a:xfrm>
            <a:off x="2070096" y="1540225"/>
            <a:ext cx="9523413" cy="1200329"/>
          </a:xfrm>
          <a:prstGeom prst="rect">
            <a:avLst/>
          </a:prstGeom>
          <a:noFill/>
        </p:spPr>
        <p:txBody>
          <a:bodyPr wrap="square">
            <a:spAutoFit/>
          </a:bodyPr>
          <a:lstStyle/>
          <a:p>
            <a:pPr algn="just"/>
            <a:r>
              <a:rPr lang="fr-FR" sz="1800" b="1" dirty="0">
                <a:solidFill>
                  <a:schemeClr val="accent1"/>
                </a:solidFill>
                <a:effectLst/>
                <a:latin typeface="WORK SANS LIGHT ROMAN" pitchFamily="2" charset="0"/>
                <a:ea typeface="Calibri" panose="020F0502020204030204" pitchFamily="34" charset="0"/>
              </a:rPr>
              <a:t>Que devez-vous vérifier ? </a:t>
            </a:r>
          </a:p>
          <a:p>
            <a:pPr algn="just"/>
            <a:endParaRPr lang="fr-FR" sz="1800" dirty="0">
              <a:solidFill>
                <a:schemeClr val="accent2"/>
              </a:solidFill>
              <a:effectLst/>
              <a:latin typeface="WORK SANS LIGHT ROMAN" pitchFamily="2" charset="0"/>
              <a:ea typeface="Calibri" panose="020F0502020204030204" pitchFamily="34" charset="0"/>
            </a:endParaRPr>
          </a:p>
          <a:p>
            <a:pPr algn="just"/>
            <a:r>
              <a:rPr lang="fr-FR" sz="1800" dirty="0">
                <a:effectLst/>
                <a:latin typeface="WORK SANS LIGHT ROMAN" pitchFamily="2" charset="0"/>
                <a:ea typeface="Calibri" panose="020F0502020204030204" pitchFamily="34" charset="0"/>
              </a:rPr>
              <a:t>Il convient de vérifier les libellés de votre DUE/accord (cf. slide suivante) et de les modifier au besoin (nouvel(le) DUE/accord ou avenant). </a:t>
            </a:r>
          </a:p>
        </p:txBody>
      </p:sp>
    </p:spTree>
    <p:extLst>
      <p:ext uri="{BB962C8B-B14F-4D97-AF65-F5344CB8AC3E}">
        <p14:creationId xmlns:p14="http://schemas.microsoft.com/office/powerpoint/2010/main" val="142329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p:txBody>
          <a:bodyPr>
            <a:normAutofit fontScale="92500"/>
          </a:bodyPr>
          <a:lstStyle/>
          <a:p>
            <a:r>
              <a:rPr lang="fr-FR" sz="2600" dirty="0">
                <a:latin typeface="WORK SANS LIGHT ROMAN"/>
              </a:rPr>
              <a:t>2</a:t>
            </a:r>
          </a:p>
          <a:p>
            <a:pPr algn="ctr"/>
            <a:r>
              <a:rPr lang="fr-FR" sz="2600" dirty="0">
                <a:latin typeface="WORK SANS LIGHT ROMAN"/>
              </a:rPr>
              <a:t>Actualités réglementaires </a:t>
            </a:r>
          </a:p>
          <a:p>
            <a:r>
              <a:rPr lang="fr-FR" sz="2600" dirty="0">
                <a:latin typeface="WORK SANS LIGHT ROMAN"/>
              </a:rPr>
              <a:t>–</a:t>
            </a:r>
          </a:p>
          <a:p>
            <a:r>
              <a:rPr lang="fr-FR" sz="2600" dirty="0">
                <a:latin typeface="WORK SANS LIGHT ROMAN"/>
              </a:rPr>
              <a:t>Décret du 31 juillet 2024 relatif au régime d’assurance chômage.</a:t>
            </a:r>
          </a:p>
        </p:txBody>
      </p:sp>
    </p:spTree>
    <p:extLst>
      <p:ext uri="{BB962C8B-B14F-4D97-AF65-F5344CB8AC3E}">
        <p14:creationId xmlns:p14="http://schemas.microsoft.com/office/powerpoint/2010/main" val="385471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2103350" y="318039"/>
            <a:ext cx="9523413" cy="839787"/>
          </a:xfrm>
        </p:spPr>
        <p:txBody>
          <a:bodyPr/>
          <a:lstStyle/>
          <a:p>
            <a:pPr algn="ctr"/>
            <a:r>
              <a:rPr lang="fr-FR" dirty="0">
                <a:latin typeface="WORK SANS LIGHT ROMAN" pitchFamily="2" charset="0"/>
              </a:rPr>
              <a:t>UNE NOUVELLE CONVENTION DE L’ASSURANCE CHÔMAGE POUR 2024</a:t>
            </a:r>
          </a:p>
        </p:txBody>
      </p:sp>
      <p:sp>
        <p:nvSpPr>
          <p:cNvPr id="21" name="Rectangle : coins arrondis 20">
            <a:extLst>
              <a:ext uri="{FF2B5EF4-FFF2-40B4-BE49-F238E27FC236}">
                <a16:creationId xmlns:a16="http://schemas.microsoft.com/office/drawing/2014/main" id="{FE99135C-D514-A6CB-8057-E901A8CFBE93}"/>
              </a:ext>
            </a:extLst>
          </p:cNvPr>
          <p:cNvSpPr/>
          <p:nvPr/>
        </p:nvSpPr>
        <p:spPr>
          <a:xfrm>
            <a:off x="2301470" y="1506072"/>
            <a:ext cx="6046465" cy="49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panose="020F0502020204030204" pitchFamily="34" charset="0"/>
                <a:ea typeface="Calibri" panose="020F0502020204030204" pitchFamily="34" charset="0"/>
                <a:cs typeface="Calibri" panose="020F0502020204030204" pitchFamily="34" charset="0"/>
              </a:rPr>
              <a:t>ENTRÉE EN VIGUEUR ATTENDUE AU 1</a:t>
            </a:r>
            <a:r>
              <a:rPr lang="fr-FR" baseline="30000" dirty="0">
                <a:latin typeface="Calibri" panose="020F0502020204030204" pitchFamily="34" charset="0"/>
                <a:ea typeface="Calibri" panose="020F0502020204030204" pitchFamily="34" charset="0"/>
                <a:cs typeface="Calibri" panose="020F0502020204030204" pitchFamily="34" charset="0"/>
              </a:rPr>
              <a:t>er</a:t>
            </a:r>
            <a:r>
              <a:rPr lang="fr-FR" dirty="0">
                <a:latin typeface="Calibri" panose="020F0502020204030204" pitchFamily="34" charset="0"/>
                <a:ea typeface="Calibri" panose="020F0502020204030204" pitchFamily="34" charset="0"/>
                <a:cs typeface="Calibri" panose="020F0502020204030204" pitchFamily="34" charset="0"/>
              </a:rPr>
              <a:t> janvier 2024</a:t>
            </a:r>
          </a:p>
        </p:txBody>
      </p:sp>
      <p:graphicFrame>
        <p:nvGraphicFramePr>
          <p:cNvPr id="6" name="Diagramme 5">
            <a:extLst>
              <a:ext uri="{FF2B5EF4-FFF2-40B4-BE49-F238E27FC236}">
                <a16:creationId xmlns:a16="http://schemas.microsoft.com/office/drawing/2014/main" id="{803AF914-F292-486C-AF13-56429C5B48A1}"/>
              </a:ext>
            </a:extLst>
          </p:cNvPr>
          <p:cNvGraphicFramePr/>
          <p:nvPr>
            <p:extLst>
              <p:ext uri="{D42A27DB-BD31-4B8C-83A1-F6EECF244321}">
                <p14:modId xmlns:p14="http://schemas.microsoft.com/office/powerpoint/2010/main" val="643996311"/>
              </p:ext>
            </p:extLst>
          </p:nvPr>
        </p:nvGraphicFramePr>
        <p:xfrm>
          <a:off x="2301470" y="253999"/>
          <a:ext cx="96298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 coins arrondis 6">
            <a:extLst>
              <a:ext uri="{FF2B5EF4-FFF2-40B4-BE49-F238E27FC236}">
                <a16:creationId xmlns:a16="http://schemas.microsoft.com/office/drawing/2014/main" id="{038978C1-93F8-41B0-9008-BAAF330B9F87}"/>
              </a:ext>
            </a:extLst>
          </p:cNvPr>
          <p:cNvSpPr/>
          <p:nvPr/>
        </p:nvSpPr>
        <p:spPr>
          <a:xfrm>
            <a:off x="2301469" y="3809005"/>
            <a:ext cx="6046465" cy="49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panose="020F0502020204030204" pitchFamily="34" charset="0"/>
                <a:ea typeface="Calibri" panose="020F0502020204030204" pitchFamily="34" charset="0"/>
                <a:cs typeface="Calibri" panose="020F0502020204030204" pitchFamily="34" charset="0"/>
              </a:rPr>
              <a:t>RAPPEL DES GRANDES LIGNES DU PROJET DE RÉFORME</a:t>
            </a:r>
          </a:p>
        </p:txBody>
      </p:sp>
      <p:sp>
        <p:nvSpPr>
          <p:cNvPr id="9" name="ZoneTexte 8">
            <a:extLst>
              <a:ext uri="{FF2B5EF4-FFF2-40B4-BE49-F238E27FC236}">
                <a16:creationId xmlns:a16="http://schemas.microsoft.com/office/drawing/2014/main" id="{1CEC75E0-3E12-D8B3-66E9-19F6BE8E6516}"/>
              </a:ext>
            </a:extLst>
          </p:cNvPr>
          <p:cNvSpPr txBox="1"/>
          <p:nvPr/>
        </p:nvSpPr>
        <p:spPr>
          <a:xfrm>
            <a:off x="2301469" y="4589751"/>
            <a:ext cx="8673353" cy="2862322"/>
          </a:xfrm>
          <a:prstGeom prst="rect">
            <a:avLst/>
          </a:prstGeom>
          <a:noFill/>
        </p:spPr>
        <p:txBody>
          <a:bodyPr wrap="square" rtlCol="0">
            <a:spAutoFit/>
          </a:bodyPr>
          <a:lstStyle/>
          <a:p>
            <a:pPr marL="285750" indent="-285750">
              <a:buFont typeface="Wingdings" panose="05000000000000000000" pitchFamily="2" charset="2"/>
              <a:buChar char="q"/>
            </a:pPr>
            <a:r>
              <a:rPr lang="fr-FR" sz="2000" dirty="0">
                <a:solidFill>
                  <a:srgbClr val="001B73"/>
                </a:solidFill>
                <a:latin typeface="WORK SANS LIGHT ROMAN"/>
              </a:rPr>
              <a:t>Durcissement des règles d’indemnisation des séniors ;</a:t>
            </a:r>
          </a:p>
          <a:p>
            <a:pPr marL="285750" indent="-285750">
              <a:buFont typeface="Wingdings" panose="05000000000000000000" pitchFamily="2" charset="2"/>
              <a:buChar char="q"/>
            </a:pPr>
            <a:r>
              <a:rPr lang="fr-FR" sz="2000" dirty="0">
                <a:solidFill>
                  <a:srgbClr val="001B73"/>
                </a:solidFill>
                <a:latin typeface="WORK SANS LIGHT ROMAN"/>
              </a:rPr>
              <a:t>Réduction durée d’indemnisation des séniors ;</a:t>
            </a:r>
          </a:p>
          <a:p>
            <a:pPr marL="285750" indent="-285750">
              <a:buFont typeface="Wingdings" panose="05000000000000000000" pitchFamily="2" charset="2"/>
              <a:buChar char="q"/>
            </a:pPr>
            <a:r>
              <a:rPr lang="fr-FR" sz="2000" dirty="0">
                <a:solidFill>
                  <a:srgbClr val="001B73"/>
                </a:solidFill>
                <a:latin typeface="WORK SANS LIGHT ROMAN"/>
              </a:rPr>
              <a:t>Modification du temps de cotisation (avoir travaillé 8 mois sur les 20 derniers) ;</a:t>
            </a:r>
          </a:p>
          <a:p>
            <a:pPr marL="285750" indent="-285750">
              <a:buFont typeface="Wingdings" panose="05000000000000000000" pitchFamily="2" charset="2"/>
              <a:buChar char="q"/>
            </a:pPr>
            <a:r>
              <a:rPr lang="fr-FR" sz="2000" dirty="0">
                <a:solidFill>
                  <a:srgbClr val="001B73"/>
                </a:solidFill>
                <a:latin typeface="WORK SANS LIGHT ROMAN"/>
              </a:rPr>
              <a:t>Mensualisation du paiement de l’allocation ;</a:t>
            </a:r>
          </a:p>
          <a:p>
            <a:pPr marL="285750" indent="-285750">
              <a:buFont typeface="Wingdings" panose="05000000000000000000" pitchFamily="2" charset="2"/>
              <a:buChar char="q"/>
            </a:pPr>
            <a:r>
              <a:rPr lang="fr-FR" sz="2000" dirty="0">
                <a:solidFill>
                  <a:srgbClr val="001B73"/>
                </a:solidFill>
                <a:latin typeface="WORK SANS LIGHT ROMAN"/>
              </a:rPr>
              <a:t>Extension du bonus-malus ?</a:t>
            </a:r>
          </a:p>
          <a:p>
            <a:pPr marL="285750" indent="-285750">
              <a:buFont typeface="Wingdings" panose="05000000000000000000" pitchFamily="2" charset="2"/>
              <a:buChar char="q"/>
            </a:pPr>
            <a:endParaRPr lang="fr-FR" sz="2000" dirty="0">
              <a:solidFill>
                <a:srgbClr val="001B73"/>
              </a:solidFill>
              <a:latin typeface="WORK SANS LIGHT ROMAN"/>
            </a:endParaRPr>
          </a:p>
          <a:p>
            <a:pPr marL="285750" indent="-285750">
              <a:buFont typeface="Wingdings" panose="05000000000000000000" pitchFamily="2" charset="2"/>
              <a:buChar char="q"/>
            </a:pPr>
            <a:endParaRPr lang="fr-FR" sz="2000" dirty="0">
              <a:solidFill>
                <a:srgbClr val="001B73"/>
              </a:solidFill>
              <a:latin typeface="WORK SANS LIGHT ROMAN"/>
            </a:endParaRPr>
          </a:p>
          <a:p>
            <a:pPr marL="285750" indent="-285750">
              <a:buFont typeface="Wingdings" panose="05000000000000000000" pitchFamily="2" charset="2"/>
              <a:buChar char="q"/>
            </a:pPr>
            <a:endParaRPr lang="fr-FR" sz="2000" dirty="0">
              <a:solidFill>
                <a:srgbClr val="001B73"/>
              </a:solidFill>
              <a:latin typeface="WORK SANS LIGHT ROMAN"/>
            </a:endParaRPr>
          </a:p>
        </p:txBody>
      </p:sp>
    </p:spTree>
    <p:extLst>
      <p:ext uri="{BB962C8B-B14F-4D97-AF65-F5344CB8AC3E}">
        <p14:creationId xmlns:p14="http://schemas.microsoft.com/office/powerpoint/2010/main" val="181364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2103350" y="318039"/>
            <a:ext cx="9523413" cy="828000"/>
          </a:xfrm>
        </p:spPr>
        <p:txBody>
          <a:bodyPr/>
          <a:lstStyle/>
          <a:p>
            <a:pPr algn="ctr"/>
            <a:r>
              <a:rPr lang="fr-FR" dirty="0">
                <a:latin typeface="WORK SANS LIGHT ROMAN" pitchFamily="2" charset="0"/>
              </a:rPr>
              <a:t>PROLONGATION DES RÈGLES D’INDEMNISATION DE L’ASSURANCE CHÔMAGE</a:t>
            </a:r>
          </a:p>
        </p:txBody>
      </p:sp>
      <p:sp>
        <p:nvSpPr>
          <p:cNvPr id="8" name="Rectangle : coins arrondis 7">
            <a:extLst>
              <a:ext uri="{FF2B5EF4-FFF2-40B4-BE49-F238E27FC236}">
                <a16:creationId xmlns:a16="http://schemas.microsoft.com/office/drawing/2014/main" id="{092D2EA1-0DB7-63C1-B176-3FF17EC2C854}"/>
              </a:ext>
            </a:extLst>
          </p:cNvPr>
          <p:cNvSpPr/>
          <p:nvPr/>
        </p:nvSpPr>
        <p:spPr>
          <a:xfrm>
            <a:off x="2373865" y="1530272"/>
            <a:ext cx="8136356" cy="49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panose="020F0502020204030204" pitchFamily="34" charset="0"/>
                <a:ea typeface="Calibri" panose="020F0502020204030204" pitchFamily="34" charset="0"/>
                <a:cs typeface="Calibri" panose="020F0502020204030204" pitchFamily="34" charset="0"/>
              </a:rPr>
              <a:t>ENTRÉE EN VIGUEUR DE LA RÉFORME ATTENDUE AU 1</a:t>
            </a:r>
            <a:r>
              <a:rPr lang="fr-FR" baseline="30000" dirty="0">
                <a:latin typeface="Calibri" panose="020F0502020204030204" pitchFamily="34" charset="0"/>
                <a:ea typeface="Calibri" panose="020F0502020204030204" pitchFamily="34" charset="0"/>
                <a:cs typeface="Calibri" panose="020F0502020204030204" pitchFamily="34" charset="0"/>
              </a:rPr>
              <a:t>ER</a:t>
            </a:r>
            <a:r>
              <a:rPr lang="fr-FR" dirty="0">
                <a:latin typeface="Calibri" panose="020F0502020204030204" pitchFamily="34" charset="0"/>
                <a:ea typeface="Calibri" panose="020F0502020204030204" pitchFamily="34" charset="0"/>
                <a:cs typeface="Calibri" panose="020F0502020204030204" pitchFamily="34" charset="0"/>
              </a:rPr>
              <a:t> DÉCEMBRE 2024</a:t>
            </a:r>
          </a:p>
        </p:txBody>
      </p:sp>
      <p:graphicFrame>
        <p:nvGraphicFramePr>
          <p:cNvPr id="3" name="Diagramme 2">
            <a:extLst>
              <a:ext uri="{FF2B5EF4-FFF2-40B4-BE49-F238E27FC236}">
                <a16:creationId xmlns:a16="http://schemas.microsoft.com/office/drawing/2014/main" id="{6030206D-29D8-9988-0996-5B8448F295D3}"/>
              </a:ext>
            </a:extLst>
          </p:cNvPr>
          <p:cNvGraphicFramePr/>
          <p:nvPr>
            <p:extLst>
              <p:ext uri="{D42A27DB-BD31-4B8C-83A1-F6EECF244321}">
                <p14:modId xmlns:p14="http://schemas.microsoft.com/office/powerpoint/2010/main" val="2667988774"/>
              </p:ext>
            </p:extLst>
          </p:nvPr>
        </p:nvGraphicFramePr>
        <p:xfrm>
          <a:off x="2268764" y="2293457"/>
          <a:ext cx="9523413" cy="4246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6342928-F14E-3277-5493-1F2E30DECC0D}"/>
              </a:ext>
            </a:extLst>
          </p:cNvPr>
          <p:cNvSpPr/>
          <p:nvPr/>
        </p:nvSpPr>
        <p:spPr>
          <a:xfrm>
            <a:off x="4276121" y="4442087"/>
            <a:ext cx="2465205" cy="873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Prolongation des règles d’indemnisation </a:t>
            </a:r>
            <a:r>
              <a:rPr lang="fr-FR" sz="1600" u="sng" dirty="0">
                <a:latin typeface="Calibri" panose="020F0502020204030204" pitchFamily="34" charset="0"/>
                <a:ea typeface="Calibri" panose="020F0502020204030204" pitchFamily="34" charset="0"/>
                <a:cs typeface="Calibri" panose="020F0502020204030204" pitchFamily="34" charset="0"/>
              </a:rPr>
              <a:t>jusqu’au 31 juillet 2024.</a:t>
            </a:r>
          </a:p>
        </p:txBody>
      </p:sp>
      <p:sp>
        <p:nvSpPr>
          <p:cNvPr id="6" name="Rectangle 5">
            <a:extLst>
              <a:ext uri="{FF2B5EF4-FFF2-40B4-BE49-F238E27FC236}">
                <a16:creationId xmlns:a16="http://schemas.microsoft.com/office/drawing/2014/main" id="{24BE036F-B75E-8E39-D8EE-A05598D28748}"/>
              </a:ext>
            </a:extLst>
          </p:cNvPr>
          <p:cNvSpPr/>
          <p:nvPr/>
        </p:nvSpPr>
        <p:spPr>
          <a:xfrm>
            <a:off x="9233515" y="4433404"/>
            <a:ext cx="2316744" cy="87301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Prolongation des règles d’indemnisation </a:t>
            </a:r>
            <a:r>
              <a:rPr lang="fr-FR" sz="1600" u="sng" dirty="0">
                <a:latin typeface="Calibri" panose="020F0502020204030204" pitchFamily="34" charset="0"/>
                <a:ea typeface="Calibri" panose="020F0502020204030204" pitchFamily="34" charset="0"/>
                <a:cs typeface="Calibri" panose="020F0502020204030204" pitchFamily="34" charset="0"/>
              </a:rPr>
              <a:t>jusqu’au 31 octobre 2024.</a:t>
            </a:r>
          </a:p>
        </p:txBody>
      </p:sp>
      <p:cxnSp>
        <p:nvCxnSpPr>
          <p:cNvPr id="9" name="Connecteur droit avec flèche 8">
            <a:extLst>
              <a:ext uri="{FF2B5EF4-FFF2-40B4-BE49-F238E27FC236}">
                <a16:creationId xmlns:a16="http://schemas.microsoft.com/office/drawing/2014/main" id="{DD5308DA-0009-8B96-EA99-AA51D5CE149D}"/>
              </a:ext>
            </a:extLst>
          </p:cNvPr>
          <p:cNvCxnSpPr>
            <a:cxnSpLocks/>
          </p:cNvCxnSpPr>
          <p:nvPr/>
        </p:nvCxnSpPr>
        <p:spPr>
          <a:xfrm>
            <a:off x="5508724" y="3691467"/>
            <a:ext cx="0" cy="601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D2E7EE2F-1A68-37CF-D43C-B8F6C248C6F4}"/>
              </a:ext>
            </a:extLst>
          </p:cNvPr>
          <p:cNvCxnSpPr>
            <a:cxnSpLocks/>
          </p:cNvCxnSpPr>
          <p:nvPr/>
        </p:nvCxnSpPr>
        <p:spPr>
          <a:xfrm>
            <a:off x="10391887" y="3600520"/>
            <a:ext cx="0" cy="783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FD0B1B-0158-5698-75CE-B70B358724F4}"/>
              </a:ext>
            </a:extLst>
          </p:cNvPr>
          <p:cNvSpPr/>
          <p:nvPr/>
        </p:nvSpPr>
        <p:spPr>
          <a:xfrm>
            <a:off x="2373865" y="5630864"/>
            <a:ext cx="5766098" cy="7100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Les règles relatives au bonus-malus sont, elles aussi, prolongées jusqu’à cette date </a:t>
            </a:r>
            <a:r>
              <a:rPr lang="fr-FR" sz="160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(Travaux Publics non concernés)</a:t>
            </a:r>
            <a:r>
              <a:rPr lang="fr-FR"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fr-FR"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332B2C3-40EF-2F50-47B6-EC76B6EA716A}"/>
              </a:ext>
            </a:extLst>
          </p:cNvPr>
          <p:cNvSpPr/>
          <p:nvPr/>
        </p:nvSpPr>
        <p:spPr>
          <a:xfrm>
            <a:off x="112658" y="1462612"/>
            <a:ext cx="1427907" cy="1836735"/>
          </a:xfrm>
          <a:prstGeom prst="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r>
              <a:rPr lang="fr-FR" sz="1200" dirty="0"/>
              <a:t>Voir notre article sur la prolongation des règles d’indemnisation de l’assurance chômage </a:t>
            </a:r>
            <a:r>
              <a:rPr lang="fr-FR" sz="1200" dirty="0">
                <a:hlinkClick r:id="rId8"/>
              </a:rPr>
              <a:t>sur le site fntp.fr</a:t>
            </a:r>
            <a:endParaRPr lang="fr-FR" sz="1200" dirty="0"/>
          </a:p>
        </p:txBody>
      </p:sp>
    </p:spTree>
    <p:extLst>
      <p:ext uri="{BB962C8B-B14F-4D97-AF65-F5344CB8AC3E}">
        <p14:creationId xmlns:p14="http://schemas.microsoft.com/office/powerpoint/2010/main" val="303649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72138" y="1926771"/>
            <a:ext cx="5010150" cy="2461079"/>
          </a:xfrm>
        </p:spPr>
        <p:txBody>
          <a:bodyPr>
            <a:normAutofit fontScale="70000" lnSpcReduction="20000"/>
          </a:bodyPr>
          <a:lstStyle/>
          <a:p>
            <a:pPr>
              <a:lnSpc>
                <a:spcPct val="100000"/>
              </a:lnSpc>
            </a:pPr>
            <a:r>
              <a:rPr lang="fr-FR" sz="2400" dirty="0">
                <a:latin typeface="WORK SANS LIGHT ROMAN"/>
              </a:rPr>
              <a:t>2</a:t>
            </a:r>
          </a:p>
          <a:p>
            <a:pPr>
              <a:lnSpc>
                <a:spcPct val="100000"/>
              </a:lnSpc>
            </a:pPr>
            <a:r>
              <a:rPr lang="fr-FR" sz="2400" dirty="0">
                <a:latin typeface="WORK SANS LIGHT ROMAN"/>
              </a:rPr>
              <a:t>Actualités réglementaires </a:t>
            </a:r>
          </a:p>
          <a:p>
            <a:pPr>
              <a:lnSpc>
                <a:spcPct val="100000"/>
              </a:lnSpc>
            </a:pPr>
            <a:r>
              <a:rPr lang="fr-FR" sz="2400" dirty="0">
                <a:latin typeface="WORK SANS LIGHT ROMAN"/>
              </a:rPr>
              <a:t>–</a:t>
            </a:r>
          </a:p>
          <a:p>
            <a:pPr>
              <a:lnSpc>
                <a:spcPct val="100000"/>
              </a:lnSpc>
            </a:pPr>
            <a:r>
              <a:rPr lang="fr-FR" sz="2400" dirty="0">
                <a:latin typeface="WORK SANS LIGHT ROMAN"/>
              </a:rPr>
              <a:t>Décret n°2024-814 du 9 juillet 2024 relatif à l’amende administrative sanctionnant l’emploi de ressortissants étrangers non autorisés à travailler et modifiant les conditions de délivrance des autorisations de travail</a:t>
            </a:r>
          </a:p>
        </p:txBody>
      </p:sp>
    </p:spTree>
    <p:extLst>
      <p:ext uri="{BB962C8B-B14F-4D97-AF65-F5344CB8AC3E}">
        <p14:creationId xmlns:p14="http://schemas.microsoft.com/office/powerpoint/2010/main" val="356990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506CD0-4F42-4AF1-A31A-0E1D7E5265A2}"/>
              </a:ext>
            </a:extLst>
          </p:cNvPr>
          <p:cNvSpPr/>
          <p:nvPr/>
        </p:nvSpPr>
        <p:spPr>
          <a:xfrm>
            <a:off x="7762628" y="2508739"/>
            <a:ext cx="2608288" cy="281354"/>
          </a:xfrm>
          <a:prstGeom prst="rect">
            <a:avLst/>
          </a:prstGeom>
          <a:solidFill>
            <a:srgbClr val="001B73"/>
          </a:solidFill>
          <a:ln>
            <a:solidFill>
              <a:srgbClr val="001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27 septembre 2024</a:t>
            </a:r>
          </a:p>
        </p:txBody>
      </p:sp>
      <p:sp>
        <p:nvSpPr>
          <p:cNvPr id="6" name="Espace réservé du texte 2">
            <a:extLst>
              <a:ext uri="{FF2B5EF4-FFF2-40B4-BE49-F238E27FC236}">
                <a16:creationId xmlns:a16="http://schemas.microsoft.com/office/drawing/2014/main" id="{365C8A98-59B4-4944-BDD2-4BB05E2693CC}"/>
              </a:ext>
            </a:extLst>
          </p:cNvPr>
          <p:cNvSpPr>
            <a:spLocks noGrp="1"/>
          </p:cNvSpPr>
          <p:nvPr>
            <p:ph type="body" sz="quarter" idx="10"/>
          </p:nvPr>
        </p:nvSpPr>
        <p:spPr>
          <a:xfrm>
            <a:off x="889080" y="2244725"/>
            <a:ext cx="5010150" cy="2368550"/>
          </a:xfrm>
          <a:ln w="19050">
            <a:solidFill>
              <a:srgbClr val="001B73"/>
            </a:solidFill>
          </a:ln>
        </p:spPr>
        <p:txBody>
          <a:bodyPr>
            <a:normAutofit/>
          </a:bodyPr>
          <a:lstStyle/>
          <a:p>
            <a:pPr algn="ctr"/>
            <a:r>
              <a:rPr lang="fr-FR" sz="3800" dirty="0"/>
              <a:t>Bienvenue au 12</a:t>
            </a:r>
            <a:r>
              <a:rPr lang="fr-FR" sz="3800" baseline="30000" dirty="0"/>
              <a:t>ème</a:t>
            </a:r>
            <a:r>
              <a:rPr lang="fr-FR" sz="3800" dirty="0"/>
              <a:t>  Webinaire </a:t>
            </a:r>
          </a:p>
        </p:txBody>
      </p:sp>
      <p:sp>
        <p:nvSpPr>
          <p:cNvPr id="7" name="Espace réservé du texte 2">
            <a:extLst>
              <a:ext uri="{FF2B5EF4-FFF2-40B4-BE49-F238E27FC236}">
                <a16:creationId xmlns:a16="http://schemas.microsoft.com/office/drawing/2014/main" id="{75D22971-62E4-4817-96D6-681C0DBF78EA}"/>
              </a:ext>
            </a:extLst>
          </p:cNvPr>
          <p:cNvSpPr txBox="1">
            <a:spLocks/>
          </p:cNvSpPr>
          <p:nvPr/>
        </p:nvSpPr>
        <p:spPr>
          <a:xfrm>
            <a:off x="441767" y="5332368"/>
            <a:ext cx="11308466" cy="821803"/>
          </a:xfrm>
          <a:prstGeom prst="rect">
            <a:avLst/>
          </a:prstGeom>
          <a:noFill/>
          <a:ln w="28575">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Futura Condensed Medium" panose="020B0602020204020303"/>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dirty="0">
                <a:solidFill>
                  <a:schemeClr val="accent5"/>
                </a:solidFill>
              </a:rPr>
              <a:t>Intervenants : Aurélie CEA, Maud CURIE et Sophie SENELAR</a:t>
            </a:r>
          </a:p>
        </p:txBody>
      </p:sp>
    </p:spTree>
    <p:extLst>
      <p:ext uri="{BB962C8B-B14F-4D97-AF65-F5344CB8AC3E}">
        <p14:creationId xmlns:p14="http://schemas.microsoft.com/office/powerpoint/2010/main" val="1857818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E803F3F-0287-4F08-8DC0-575199731C15}"/>
              </a:ext>
            </a:extLst>
          </p:cNvPr>
          <p:cNvSpPr>
            <a:spLocks noGrp="1"/>
          </p:cNvSpPr>
          <p:nvPr>
            <p:ph type="body" sz="quarter" idx="10"/>
          </p:nvPr>
        </p:nvSpPr>
        <p:spPr/>
        <p:txBody>
          <a:bodyPr/>
          <a:lstStyle/>
          <a:p>
            <a:pPr algn="ctr"/>
            <a:r>
              <a:rPr lang="fr-FR" dirty="0">
                <a:latin typeface="WORK SANS LIGHT ROMAN" pitchFamily="2" charset="0"/>
              </a:rPr>
              <a:t>RAPPEL &amp; INCIDENCES LOI IMMIGRATION</a:t>
            </a:r>
          </a:p>
        </p:txBody>
      </p:sp>
      <p:sp>
        <p:nvSpPr>
          <p:cNvPr id="4" name="ZoneTexte 3">
            <a:extLst>
              <a:ext uri="{FF2B5EF4-FFF2-40B4-BE49-F238E27FC236}">
                <a16:creationId xmlns:a16="http://schemas.microsoft.com/office/drawing/2014/main" id="{30BA8473-0FFA-A56B-639E-C0DDC1CD96E1}"/>
              </a:ext>
            </a:extLst>
          </p:cNvPr>
          <p:cNvSpPr txBox="1"/>
          <p:nvPr/>
        </p:nvSpPr>
        <p:spPr>
          <a:xfrm>
            <a:off x="2069950" y="1403713"/>
            <a:ext cx="9523413" cy="4182683"/>
          </a:xfrm>
          <a:prstGeom prst="rect">
            <a:avLst/>
          </a:prstGeom>
          <a:noFill/>
        </p:spPr>
        <p:txBody>
          <a:bodyPr wrap="square">
            <a:spAutoFit/>
          </a:bodyPr>
          <a:lstStyle/>
          <a:p>
            <a:pPr marR="0" lvl="0" algn="just" defTabSz="914400" rtl="0" eaLnBrk="1" fontAlgn="auto" latinLnBrk="0" hangingPunct="1">
              <a:lnSpc>
                <a:spcPct val="90000"/>
              </a:lnSpc>
              <a:spcBef>
                <a:spcPts val="1000"/>
              </a:spcBef>
              <a:spcAft>
                <a:spcPts val="0"/>
              </a:spcAft>
              <a:buClrTx/>
              <a:buSzTx/>
              <a:defRPr/>
            </a:pPr>
            <a:r>
              <a:rPr lang="fr-FR" dirty="0">
                <a:latin typeface="WORK SANS LIGHT ROMAN" pitchFamily="2" charset="0"/>
              </a:rPr>
              <a:t>Jusqu’au 16 juillet 2024, 2 amendes administratives étaient susceptibles de sanctionner l’employeur d’un étranger non muni d’un titre l’autorisant à exercer une activité salariée en France : </a:t>
            </a:r>
          </a:p>
          <a:p>
            <a:pPr marR="0" lvl="0" algn="just" defTabSz="914400" rtl="0" eaLnBrk="1" fontAlgn="auto" latinLnBrk="0" hangingPunct="1">
              <a:lnSpc>
                <a:spcPct val="90000"/>
              </a:lnSpc>
              <a:spcBef>
                <a:spcPts val="1000"/>
              </a:spcBef>
              <a:spcAft>
                <a:spcPts val="0"/>
              </a:spcAft>
              <a:buClrTx/>
              <a:buSzTx/>
              <a:defRPr/>
            </a:pPr>
            <a:endParaRPr lang="fr-FR" dirty="0">
              <a:solidFill>
                <a:srgbClr val="004288"/>
              </a:solidFill>
              <a:latin typeface="WORK SANS LIGHT ROMAN" pitchFamily="2" charset="0"/>
            </a:endParaRPr>
          </a:p>
          <a:p>
            <a:pPr marR="0" lvl="0" algn="just" defTabSz="914400" rtl="0" eaLnBrk="1" fontAlgn="auto" latinLnBrk="0" hangingPunct="1">
              <a:lnSpc>
                <a:spcPct val="90000"/>
              </a:lnSpc>
              <a:spcBef>
                <a:spcPts val="1000"/>
              </a:spcBef>
              <a:spcAft>
                <a:spcPts val="0"/>
              </a:spcAft>
              <a:buClrTx/>
              <a:buSzTx/>
              <a:defRPr/>
            </a:pPr>
            <a:endParaRPr lang="fr-FR" dirty="0">
              <a:solidFill>
                <a:srgbClr val="004288"/>
              </a:solidFill>
              <a:latin typeface="WORK SANS LIGHT ROMAN" pitchFamily="2" charset="0"/>
            </a:endParaRPr>
          </a:p>
          <a:p>
            <a:pPr marL="638175" lvl="1" indent="-638175" algn="just">
              <a:lnSpc>
                <a:spcPct val="90000"/>
              </a:lnSpc>
              <a:spcBef>
                <a:spcPts val="1000"/>
              </a:spcBef>
              <a:defRPr/>
            </a:pPr>
            <a:endParaRPr lang="fr-FR" dirty="0">
              <a:solidFill>
                <a:srgbClr val="004288"/>
              </a:solidFill>
              <a:latin typeface="WORK SANS LIGHT ROMAN" pitchFamily="2" charset="0"/>
            </a:endParaRPr>
          </a:p>
          <a:p>
            <a:pPr marL="638175" lvl="1" indent="-638175" algn="just">
              <a:lnSpc>
                <a:spcPct val="90000"/>
              </a:lnSpc>
              <a:spcBef>
                <a:spcPts val="1000"/>
              </a:spcBef>
              <a:defRPr/>
            </a:pPr>
            <a:endParaRPr lang="fr-FR" dirty="0">
              <a:solidFill>
                <a:srgbClr val="004288"/>
              </a:solidFill>
              <a:latin typeface="WORK SANS LIGHT ROMAN" pitchFamily="2" charset="0"/>
            </a:endParaRPr>
          </a:p>
          <a:p>
            <a:pPr marL="182562" algn="just">
              <a:lnSpc>
                <a:spcPct val="90000"/>
              </a:lnSpc>
              <a:spcBef>
                <a:spcPts val="1000"/>
              </a:spcBef>
              <a:defRPr/>
            </a:pPr>
            <a:endParaRPr lang="fr-FR" dirty="0">
              <a:solidFill>
                <a:srgbClr val="004288"/>
              </a:solidFill>
              <a:latin typeface="WORK SANS LIGHT ROMAN" pitchFamily="2" charset="0"/>
            </a:endParaRPr>
          </a:p>
          <a:p>
            <a:pPr marL="182562" algn="just">
              <a:lnSpc>
                <a:spcPct val="90000"/>
              </a:lnSpc>
              <a:spcBef>
                <a:spcPts val="1000"/>
              </a:spcBef>
              <a:defRPr/>
            </a:pPr>
            <a:endParaRPr lang="fr-FR" sz="1600" b="1" u="sng" cap="all" dirty="0">
              <a:solidFill>
                <a:srgbClr val="004288"/>
              </a:solidFill>
              <a:latin typeface="WORK SANS LIGHT ROMAN" pitchFamily="2" charset="0"/>
              <a:cs typeface="Times New Roman" panose="02020603050405020304" pitchFamily="18" charset="0"/>
            </a:endParaRPr>
          </a:p>
          <a:p>
            <a:pPr marL="182562" algn="just">
              <a:lnSpc>
                <a:spcPct val="90000"/>
              </a:lnSpc>
              <a:spcBef>
                <a:spcPts val="1000"/>
              </a:spcBef>
              <a:defRPr/>
            </a:pPr>
            <a:r>
              <a:rPr lang="fr-FR" sz="1600" b="1" u="sng" cap="all" dirty="0">
                <a:latin typeface="WORK SANS LIGHT ROMAN" pitchFamily="2" charset="0"/>
                <a:cs typeface="Times New Roman" panose="02020603050405020304" pitchFamily="18" charset="0"/>
              </a:rPr>
              <a:t>Incidences de la loi dite « Immigration » et du décret d’application ?</a:t>
            </a:r>
          </a:p>
          <a:p>
            <a:pPr marL="552450" indent="-285750" algn="just">
              <a:lnSpc>
                <a:spcPct val="90000"/>
              </a:lnSpc>
              <a:spcBef>
                <a:spcPts val="1000"/>
              </a:spcBef>
              <a:buFont typeface="Arial" panose="020B0604020202020204" pitchFamily="34" charset="0"/>
              <a:buChar char="•"/>
              <a:defRPr/>
            </a:pPr>
            <a:r>
              <a:rPr lang="fr-FR" dirty="0">
                <a:latin typeface="WORK SANS LIGHT ROMAN" pitchFamily="2" charset="0"/>
              </a:rPr>
              <a:t>Fusion de ces deux contributions en une </a:t>
            </a:r>
            <a:r>
              <a:rPr lang="fr-FR" b="1" dirty="0">
                <a:latin typeface="WORK SANS LIGHT ROMAN" pitchFamily="2" charset="0"/>
              </a:rPr>
              <a:t>amende administrative unique</a:t>
            </a:r>
          </a:p>
          <a:p>
            <a:pPr marL="552450" indent="-285750" algn="just">
              <a:lnSpc>
                <a:spcPct val="90000"/>
              </a:lnSpc>
              <a:spcBef>
                <a:spcPts val="1000"/>
              </a:spcBef>
              <a:buFont typeface="Arial" panose="020B0604020202020204" pitchFamily="34" charset="0"/>
              <a:buChar char="•"/>
              <a:defRPr/>
            </a:pPr>
            <a:r>
              <a:rPr lang="fr-FR" dirty="0">
                <a:latin typeface="WORK SANS LIGHT ROMAN" pitchFamily="2" charset="0"/>
              </a:rPr>
              <a:t>Transfert de compétences de l’</a:t>
            </a:r>
            <a:r>
              <a:rPr lang="fr-FR" dirty="0" err="1">
                <a:latin typeface="WORK SANS LIGHT ROMAN" pitchFamily="2" charset="0"/>
              </a:rPr>
              <a:t>Ofii</a:t>
            </a:r>
            <a:r>
              <a:rPr lang="fr-FR" dirty="0">
                <a:latin typeface="WORK SANS LIGHT ROMAN" pitchFamily="2" charset="0"/>
              </a:rPr>
              <a:t> au Ministère de l’intérieur </a:t>
            </a:r>
          </a:p>
        </p:txBody>
      </p:sp>
      <p:sp>
        <p:nvSpPr>
          <p:cNvPr id="5" name="Organigramme : Connecteur 4">
            <a:extLst>
              <a:ext uri="{FF2B5EF4-FFF2-40B4-BE49-F238E27FC236}">
                <a16:creationId xmlns:a16="http://schemas.microsoft.com/office/drawing/2014/main" id="{DB6D676B-8143-8EBE-1EFF-4A5C1DE66E3B}"/>
              </a:ext>
            </a:extLst>
          </p:cNvPr>
          <p:cNvSpPr/>
          <p:nvPr/>
        </p:nvSpPr>
        <p:spPr>
          <a:xfrm>
            <a:off x="260752" y="1234656"/>
            <a:ext cx="1157591" cy="9193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WORK SANS LIGHT ROMAN" pitchFamily="2" charset="0"/>
                <a:hlinkClick r:id="rId2"/>
              </a:rPr>
              <a:t>BI FNTP</a:t>
            </a:r>
            <a:endParaRPr lang="fr-FR" dirty="0">
              <a:solidFill>
                <a:schemeClr val="tx1"/>
              </a:solidFill>
              <a:latin typeface="WORK SANS LIGHT ROMAN" pitchFamily="2" charset="0"/>
            </a:endParaRPr>
          </a:p>
        </p:txBody>
      </p:sp>
      <p:graphicFrame>
        <p:nvGraphicFramePr>
          <p:cNvPr id="6" name="Diagramme 5">
            <a:extLst>
              <a:ext uri="{FF2B5EF4-FFF2-40B4-BE49-F238E27FC236}">
                <a16:creationId xmlns:a16="http://schemas.microsoft.com/office/drawing/2014/main" id="{43797A99-3BAF-D47F-A7ED-D26B4C16FD8A}"/>
              </a:ext>
            </a:extLst>
          </p:cNvPr>
          <p:cNvGraphicFramePr/>
          <p:nvPr>
            <p:extLst>
              <p:ext uri="{D42A27DB-BD31-4B8C-83A1-F6EECF244321}">
                <p14:modId xmlns:p14="http://schemas.microsoft.com/office/powerpoint/2010/main" val="552812131"/>
              </p:ext>
            </p:extLst>
          </p:nvPr>
        </p:nvGraphicFramePr>
        <p:xfrm>
          <a:off x="614651" y="2467186"/>
          <a:ext cx="9561364" cy="1634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ccolade fermante 6">
            <a:extLst>
              <a:ext uri="{FF2B5EF4-FFF2-40B4-BE49-F238E27FC236}">
                <a16:creationId xmlns:a16="http://schemas.microsoft.com/office/drawing/2014/main" id="{D5DF39C0-1741-B95A-7AA3-DD36F85CD239}"/>
              </a:ext>
            </a:extLst>
          </p:cNvPr>
          <p:cNvSpPr/>
          <p:nvPr/>
        </p:nvSpPr>
        <p:spPr>
          <a:xfrm>
            <a:off x="8278238" y="2154002"/>
            <a:ext cx="398834" cy="2126168"/>
          </a:xfrm>
          <a:prstGeom prst="rightBrace">
            <a:avLst>
              <a:gd name="adj1" fmla="val 1107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id="{69DB9DF5-8F5A-5959-48F3-BDBA587CCF17}"/>
              </a:ext>
            </a:extLst>
          </p:cNvPr>
          <p:cNvSpPr txBox="1"/>
          <p:nvPr/>
        </p:nvSpPr>
        <p:spPr>
          <a:xfrm>
            <a:off x="9046723" y="3067816"/>
            <a:ext cx="1764885" cy="646331"/>
          </a:xfrm>
          <a:prstGeom prst="rect">
            <a:avLst/>
          </a:prstGeom>
          <a:noFill/>
        </p:spPr>
        <p:txBody>
          <a:bodyPr wrap="square" rtlCol="0">
            <a:spAutoFit/>
          </a:bodyPr>
          <a:lstStyle/>
          <a:p>
            <a:r>
              <a:rPr lang="fr-FR" dirty="0">
                <a:latin typeface="WORK SANS LIGHT ROMAN" pitchFamily="2" charset="0"/>
              </a:rPr>
              <a:t>Collectées au profit de l’</a:t>
            </a:r>
            <a:r>
              <a:rPr lang="fr-FR" dirty="0" err="1">
                <a:latin typeface="WORK SANS LIGHT ROMAN" pitchFamily="2" charset="0"/>
              </a:rPr>
              <a:t>Ofii</a:t>
            </a:r>
            <a:endParaRPr lang="fr-FR" dirty="0">
              <a:latin typeface="WORK SANS LIGHT ROMAN" pitchFamily="2" charset="0"/>
            </a:endParaRPr>
          </a:p>
        </p:txBody>
      </p:sp>
      <p:sp>
        <p:nvSpPr>
          <p:cNvPr id="9" name="ZoneTexte 8">
            <a:extLst>
              <a:ext uri="{FF2B5EF4-FFF2-40B4-BE49-F238E27FC236}">
                <a16:creationId xmlns:a16="http://schemas.microsoft.com/office/drawing/2014/main" id="{11663780-83D3-FB5F-2D70-7A36EB13DA45}"/>
              </a:ext>
            </a:extLst>
          </p:cNvPr>
          <p:cNvSpPr txBox="1"/>
          <p:nvPr/>
        </p:nvSpPr>
        <p:spPr>
          <a:xfrm>
            <a:off x="2152652" y="5844843"/>
            <a:ext cx="9358008" cy="646331"/>
          </a:xfrm>
          <a:prstGeom prst="rect">
            <a:avLst/>
          </a:prstGeom>
          <a:solidFill>
            <a:srgbClr val="416FC3"/>
          </a:solidFill>
          <a:ln>
            <a:solidFill>
              <a:srgbClr val="416FC3"/>
            </a:solidFill>
          </a:ln>
        </p:spPr>
        <p:txBody>
          <a:bodyPr wrap="square" rtlCol="0">
            <a:spAutoFit/>
          </a:bodyPr>
          <a:lstStyle/>
          <a:p>
            <a:pPr algn="ctr"/>
            <a:r>
              <a:rPr lang="fr-FR" b="1" dirty="0">
                <a:solidFill>
                  <a:schemeClr val="bg1"/>
                </a:solidFill>
                <a:latin typeface="WORK SANS LIGHT ROMAN" pitchFamily="2" charset="0"/>
              </a:rPr>
              <a:t>Ces nouvelles règles sont entrées en vigueur le 17 juillet 2024 et s’appliquent aux procédures de sanction relatives à des faits commis avant le 17 juillet 2024</a:t>
            </a:r>
            <a:endParaRPr lang="fr-FR" b="1" dirty="0">
              <a:solidFill>
                <a:schemeClr val="bg1"/>
              </a:solidFill>
            </a:endParaRPr>
          </a:p>
        </p:txBody>
      </p:sp>
    </p:spTree>
    <p:extLst>
      <p:ext uri="{BB962C8B-B14F-4D97-AF65-F5344CB8AC3E}">
        <p14:creationId xmlns:p14="http://schemas.microsoft.com/office/powerpoint/2010/main" val="319295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F76D2-9A32-4D9E-A33A-EC8F08889B72}"/>
              </a:ext>
            </a:extLst>
          </p:cNvPr>
          <p:cNvSpPr>
            <a:spLocks noGrp="1"/>
          </p:cNvSpPr>
          <p:nvPr>
            <p:ph type="body" sz="quarter" idx="10"/>
          </p:nvPr>
        </p:nvSpPr>
        <p:spPr>
          <a:xfrm>
            <a:off x="1975969" y="50255"/>
            <a:ext cx="9523414" cy="4484309"/>
          </a:xfrm>
        </p:spPr>
        <p:txBody>
          <a:bodyPr>
            <a:normAutofit/>
          </a:bodyPr>
          <a:lstStyle/>
          <a:p>
            <a:pPr marL="0" indent="0">
              <a:buNone/>
            </a:pPr>
            <a:endParaRPr lang="fr-FR" sz="100" dirty="0"/>
          </a:p>
          <a:p>
            <a:pPr marL="0" indent="0" algn="just">
              <a:spcAft>
                <a:spcPts val="600"/>
              </a:spcAft>
              <a:buNone/>
            </a:pPr>
            <a:endParaRPr lang="fr-FR" sz="1800" b="0" dirty="0">
              <a:solidFill>
                <a:schemeClr val="tx1"/>
              </a:solidFill>
              <a:latin typeface="WORK SANS LIGHT ROMAN" pitchFamily="2" charset="0"/>
            </a:endParaRPr>
          </a:p>
          <a:p>
            <a:pPr algn="just">
              <a:spcAft>
                <a:spcPts val="600"/>
              </a:spcAft>
            </a:pPr>
            <a:endParaRPr lang="fr-FR" sz="1800" b="0" dirty="0">
              <a:solidFill>
                <a:schemeClr val="tx1"/>
              </a:solidFill>
              <a:latin typeface="WORK SANS LIGHT ROMAN" pitchFamily="2" charset="0"/>
            </a:endParaRPr>
          </a:p>
          <a:p>
            <a:pPr algn="just">
              <a:spcAft>
                <a:spcPts val="600"/>
              </a:spcAft>
            </a:pPr>
            <a:endParaRPr lang="fr-FR" sz="100" b="0" dirty="0">
              <a:solidFill>
                <a:srgbClr val="0A14B4"/>
              </a:solidFill>
              <a:latin typeface="WORK SANS SEMIBOLD ROMAN" pitchFamily="2" charset="77"/>
            </a:endParaRPr>
          </a:p>
        </p:txBody>
      </p:sp>
      <p:sp>
        <p:nvSpPr>
          <p:cNvPr id="3" name="Espace réservé du texte 2">
            <a:extLst>
              <a:ext uri="{FF2B5EF4-FFF2-40B4-BE49-F238E27FC236}">
                <a16:creationId xmlns:a16="http://schemas.microsoft.com/office/drawing/2014/main" id="{DB70B6EA-F680-43C8-92D3-CADB3AA0D327}"/>
              </a:ext>
            </a:extLst>
          </p:cNvPr>
          <p:cNvSpPr>
            <a:spLocks noGrp="1"/>
          </p:cNvSpPr>
          <p:nvPr>
            <p:ph type="body" sz="quarter" idx="11"/>
          </p:nvPr>
        </p:nvSpPr>
        <p:spPr>
          <a:xfrm>
            <a:off x="1975968" y="377906"/>
            <a:ext cx="9523413" cy="83880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000" cap="all" dirty="0">
                <a:solidFill>
                  <a:srgbClr val="FE7C22"/>
                </a:solidFill>
                <a:latin typeface="WORK SANS LIGHT ROMAN" pitchFamily="2" charset="0"/>
              </a:rPr>
              <a:t>ELARGISSEMENT DU Périmètre D’APPLICATION de l’amende administrative</a:t>
            </a:r>
          </a:p>
        </p:txBody>
      </p:sp>
      <p:graphicFrame>
        <p:nvGraphicFramePr>
          <p:cNvPr id="4" name="Tableau 5">
            <a:extLst>
              <a:ext uri="{FF2B5EF4-FFF2-40B4-BE49-F238E27FC236}">
                <a16:creationId xmlns:a16="http://schemas.microsoft.com/office/drawing/2014/main" id="{0760B4FD-8554-3624-3E5E-E8A6ABD29769}"/>
              </a:ext>
            </a:extLst>
          </p:cNvPr>
          <p:cNvGraphicFramePr>
            <a:graphicFrameLocks noGrp="1"/>
          </p:cNvGraphicFramePr>
          <p:nvPr>
            <p:extLst>
              <p:ext uri="{D42A27DB-BD31-4B8C-83A1-F6EECF244321}">
                <p14:modId xmlns:p14="http://schemas.microsoft.com/office/powerpoint/2010/main" val="3945814990"/>
              </p:ext>
            </p:extLst>
          </p:nvPr>
        </p:nvGraphicFramePr>
        <p:xfrm>
          <a:off x="1975968" y="1531800"/>
          <a:ext cx="9523413" cy="4217247"/>
        </p:xfrm>
        <a:graphic>
          <a:graphicData uri="http://schemas.openxmlformats.org/drawingml/2006/table">
            <a:tbl>
              <a:tblPr firstRow="1" bandRow="1">
                <a:tableStyleId>{7DF18680-E054-41AD-8BC1-D1AEF772440D}</a:tableStyleId>
              </a:tblPr>
              <a:tblGrid>
                <a:gridCol w="4734322">
                  <a:extLst>
                    <a:ext uri="{9D8B030D-6E8A-4147-A177-3AD203B41FA5}">
                      <a16:colId xmlns:a16="http://schemas.microsoft.com/office/drawing/2014/main" val="1475477984"/>
                    </a:ext>
                  </a:extLst>
                </a:gridCol>
                <a:gridCol w="4789091">
                  <a:extLst>
                    <a:ext uri="{9D8B030D-6E8A-4147-A177-3AD203B41FA5}">
                      <a16:colId xmlns:a16="http://schemas.microsoft.com/office/drawing/2014/main" val="2663350984"/>
                    </a:ext>
                  </a:extLst>
                </a:gridCol>
              </a:tblGrid>
              <a:tr h="373108">
                <a:tc>
                  <a:txBody>
                    <a:bodyPr/>
                    <a:lstStyle/>
                    <a:p>
                      <a:pPr algn="ctr"/>
                      <a:r>
                        <a:rPr lang="fr-FR" sz="1800" dirty="0">
                          <a:latin typeface="WORK SANS LIGHT ROMAN" pitchFamily="2" charset="0"/>
                        </a:rPr>
                        <a:t>Avant le 17 juillet 2024</a:t>
                      </a:r>
                    </a:p>
                  </a:txBody>
                  <a:tcPr anchor="ctr"/>
                </a:tc>
                <a:tc>
                  <a:txBody>
                    <a:bodyPr/>
                    <a:lstStyle/>
                    <a:p>
                      <a:pPr algn="ctr"/>
                      <a:r>
                        <a:rPr lang="fr-FR" sz="1800" dirty="0">
                          <a:latin typeface="WORK SANS LIGHT ROMAN" pitchFamily="2" charset="0"/>
                        </a:rPr>
                        <a:t>Depuis le 17 juillet 2024</a:t>
                      </a:r>
                    </a:p>
                  </a:txBody>
                  <a:tcPr anchor="ctr"/>
                </a:tc>
                <a:extLst>
                  <a:ext uri="{0D108BD9-81ED-4DB2-BD59-A6C34878D82A}">
                    <a16:rowId xmlns:a16="http://schemas.microsoft.com/office/drawing/2014/main" val="1164536449"/>
                  </a:ext>
                </a:extLst>
              </a:tr>
              <a:tr h="3844139">
                <a:tc>
                  <a:txBody>
                    <a:bodyPr/>
                    <a:lstStyle/>
                    <a:p>
                      <a:pPr marL="285750" indent="-285750" algn="just">
                        <a:buFont typeface="Arial" panose="020B0604020202020204" pitchFamily="34" charset="0"/>
                        <a:buChar char="•"/>
                      </a:pPr>
                      <a:endParaRPr lang="fr-FR" sz="1400" dirty="0">
                        <a:latin typeface="WORK SANS LIGHT ROMAN" pitchFamily="2" charset="0"/>
                      </a:endParaRPr>
                    </a:p>
                    <a:p>
                      <a:pPr marL="285750" indent="-285750" algn="just">
                        <a:buFont typeface="Arial" panose="020B0604020202020204" pitchFamily="34" charset="0"/>
                        <a:buChar char="•"/>
                      </a:pPr>
                      <a:r>
                        <a:rPr lang="fr-FR" sz="1400" dirty="0">
                          <a:latin typeface="WORK SANS LIGHT ROMAN" pitchFamily="2" charset="0"/>
                        </a:rPr>
                        <a:t>Employeur qui, directement ou indirectement, embauche, conserve à son service ou emploie pour quelque durée que ce soit un étranger non muni du titre l’autorisant à exercer une activité salariée en France. </a:t>
                      </a:r>
                    </a:p>
                  </a:txBody>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kern="1200" dirty="0">
                        <a:solidFill>
                          <a:schemeClr val="dk1"/>
                        </a:solidFill>
                        <a:latin typeface="WORK SANS LIGHT ROMAN"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latin typeface="WORK SANS LIGHT ROMAN" pitchFamily="2" charset="0"/>
                        </a:rPr>
                        <a:t>Employeur qui, directement ou indirectement, embauche, conserve à son service ou emploie pour quelque durée que ce soit un étranger non muni du titre l’autorisant à exercer une activité salariée en France </a:t>
                      </a:r>
                      <a:r>
                        <a:rPr lang="fr-FR" sz="1400" b="1" kern="1200" dirty="0">
                          <a:solidFill>
                            <a:schemeClr val="dk1"/>
                          </a:solidFill>
                          <a:latin typeface="WORK SANS LIGHT ROMAN" pitchFamily="2" charset="0"/>
                        </a:rPr>
                        <a:t>(sans changement)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400" kern="1200" dirty="0">
                        <a:solidFill>
                          <a:schemeClr val="dk1"/>
                        </a:solidFill>
                        <a:latin typeface="WORK SANS LIGHT ROMAN"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latin typeface="WORK SANS LIGHT ROMAN" pitchFamily="2" charset="0"/>
                        </a:rPr>
                        <a:t>Employeur qui engage ou conserve à son service un étranger dans une catégorie professionnelle, une profession ou une zone géographique autres que celles qui sont mentionnées, le cas échéant, sur le titre l’autorisant à exercer une activité salariée en France </a:t>
                      </a:r>
                      <a:r>
                        <a:rPr lang="fr-FR" sz="1400" b="1" kern="1200" dirty="0">
                          <a:solidFill>
                            <a:schemeClr val="accent5">
                              <a:lumMod val="60000"/>
                              <a:lumOff val="40000"/>
                            </a:schemeClr>
                          </a:solidFill>
                          <a:latin typeface="WORK SANS LIGHT ROMAN" pitchFamily="2" charset="0"/>
                        </a:rPr>
                        <a:t>(nouveauté)</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400" kern="1200" dirty="0">
                        <a:solidFill>
                          <a:schemeClr val="dk1"/>
                        </a:solidFill>
                        <a:latin typeface="WORK SANS LIGHT ROMAN" pitchFamily="2" charset="0"/>
                      </a:endParaRPr>
                    </a:p>
                    <a:p>
                      <a:pPr marL="171450" indent="-171450" algn="just" defTabSz="914400" rtl="0" eaLnBrk="1" latinLnBrk="0" hangingPunct="1">
                        <a:buFont typeface="Arial" panose="020B0604020202020204" pitchFamily="34" charset="0"/>
                        <a:buChar char="•"/>
                      </a:pPr>
                      <a:r>
                        <a:rPr lang="fr-FR" sz="1400" kern="1200" dirty="0">
                          <a:solidFill>
                            <a:schemeClr val="dk1"/>
                          </a:solidFill>
                          <a:latin typeface="WORK SANS LIGHT ROMAN" pitchFamily="2" charset="0"/>
                        </a:rPr>
                        <a:t>Personne qui, directement ou indirectement, recourt sciemment aux services d’un employeur d’un étranger non autorisé à travailler </a:t>
                      </a:r>
                      <a:r>
                        <a:rPr lang="fr-FR" sz="1400" b="1" kern="1200" dirty="0">
                          <a:solidFill>
                            <a:schemeClr val="accent5">
                              <a:lumMod val="60000"/>
                              <a:lumOff val="40000"/>
                            </a:schemeClr>
                          </a:solidFill>
                          <a:latin typeface="WORK SANS LIGHT ROMAN" pitchFamily="2" charset="0"/>
                        </a:rPr>
                        <a:t>(nouveauté)</a:t>
                      </a:r>
                      <a:endParaRPr lang="fr-FR" sz="1400" b="1" kern="1200" dirty="0">
                        <a:solidFill>
                          <a:schemeClr val="accent5">
                            <a:lumMod val="60000"/>
                            <a:lumOff val="40000"/>
                          </a:schemeClr>
                        </a:solidFill>
                        <a:latin typeface="WORK SANS LIGHT ROMAN" pitchFamily="2" charset="0"/>
                        <a:ea typeface="+mn-ea"/>
                        <a:cs typeface="+mn-cs"/>
                      </a:endParaRPr>
                    </a:p>
                  </a:txBody>
                  <a:tcPr/>
                </a:tc>
                <a:extLst>
                  <a:ext uri="{0D108BD9-81ED-4DB2-BD59-A6C34878D82A}">
                    <a16:rowId xmlns:a16="http://schemas.microsoft.com/office/drawing/2014/main" val="3183874619"/>
                  </a:ext>
                </a:extLst>
              </a:tr>
            </a:tbl>
          </a:graphicData>
        </a:graphic>
      </p:graphicFrame>
      <p:sp>
        <p:nvSpPr>
          <p:cNvPr id="8" name="Rectangle 7">
            <a:extLst>
              <a:ext uri="{FF2B5EF4-FFF2-40B4-BE49-F238E27FC236}">
                <a16:creationId xmlns:a16="http://schemas.microsoft.com/office/drawing/2014/main" id="{EF3D42B3-7B43-A913-080A-DFA7781815CD}"/>
              </a:ext>
            </a:extLst>
          </p:cNvPr>
          <p:cNvSpPr/>
          <p:nvPr/>
        </p:nvSpPr>
        <p:spPr>
          <a:xfrm>
            <a:off x="2957207" y="5939246"/>
            <a:ext cx="8542173" cy="71000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sz="1600" dirty="0">
                <a:latin typeface="WORK SANS LIGHT ROMAN" pitchFamily="2" charset="0"/>
              </a:rPr>
              <a:t>Les maîtres d’ouvrages et donneurs d’ordre qui recourent sciemment aux services d’un employeur d’un étranger non autorisé à travailler peuvent donc être directement sanctionnés sur le plan administratif. </a:t>
            </a:r>
            <a:endParaRPr lang="fr-FR" sz="1400" dirty="0">
              <a:latin typeface="WORK SANS LIGHT ROMAN" pitchFamily="2" charset="0"/>
            </a:endParaRPr>
          </a:p>
        </p:txBody>
      </p:sp>
      <p:sp>
        <p:nvSpPr>
          <p:cNvPr id="6" name="Flèche : droite 5">
            <a:extLst>
              <a:ext uri="{FF2B5EF4-FFF2-40B4-BE49-F238E27FC236}">
                <a16:creationId xmlns:a16="http://schemas.microsoft.com/office/drawing/2014/main" id="{AD81058B-8B78-487A-2539-B3583C7845A4}"/>
              </a:ext>
            </a:extLst>
          </p:cNvPr>
          <p:cNvSpPr/>
          <p:nvPr/>
        </p:nvSpPr>
        <p:spPr>
          <a:xfrm>
            <a:off x="2225741" y="5939246"/>
            <a:ext cx="643919" cy="314851"/>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solidFill>
                <a:schemeClr val="accent5"/>
              </a:solidFill>
              <a:highlight>
                <a:srgbClr val="001975"/>
              </a:highlight>
            </a:endParaRPr>
          </a:p>
        </p:txBody>
      </p:sp>
    </p:spTree>
    <p:extLst>
      <p:ext uri="{BB962C8B-B14F-4D97-AF65-F5344CB8AC3E}">
        <p14:creationId xmlns:p14="http://schemas.microsoft.com/office/powerpoint/2010/main" val="2084234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F76D2-9A32-4D9E-A33A-EC8F08889B72}"/>
              </a:ext>
            </a:extLst>
          </p:cNvPr>
          <p:cNvSpPr>
            <a:spLocks noGrp="1"/>
          </p:cNvSpPr>
          <p:nvPr>
            <p:ph type="body" sz="quarter" idx="10"/>
          </p:nvPr>
        </p:nvSpPr>
        <p:spPr>
          <a:xfrm>
            <a:off x="2070099" y="1551480"/>
            <a:ext cx="9523414" cy="4484309"/>
          </a:xfrm>
        </p:spPr>
        <p:txBody>
          <a:bodyPr>
            <a:normAutofit/>
          </a:bodyPr>
          <a:lstStyle/>
          <a:p>
            <a:pPr marL="0" indent="0">
              <a:buNone/>
            </a:pPr>
            <a:endParaRPr lang="fr-FR" sz="100" dirty="0"/>
          </a:p>
          <a:p>
            <a:pPr marL="0" indent="0" algn="just">
              <a:spcAft>
                <a:spcPts val="600"/>
              </a:spcAft>
              <a:buNone/>
            </a:pPr>
            <a:endParaRPr lang="fr-FR" sz="1800" b="0" dirty="0">
              <a:solidFill>
                <a:schemeClr val="tx1"/>
              </a:solidFill>
              <a:latin typeface="WORK SANS LIGHT ROMAN" pitchFamily="2" charset="0"/>
            </a:endParaRPr>
          </a:p>
          <a:p>
            <a:pPr algn="just">
              <a:spcAft>
                <a:spcPts val="600"/>
              </a:spcAft>
            </a:pPr>
            <a:endParaRPr lang="fr-FR" sz="1800" b="0" dirty="0">
              <a:solidFill>
                <a:schemeClr val="tx1"/>
              </a:solidFill>
              <a:latin typeface="WORK SANS LIGHT ROMAN" pitchFamily="2" charset="0"/>
            </a:endParaRPr>
          </a:p>
          <a:p>
            <a:pPr algn="just">
              <a:spcAft>
                <a:spcPts val="600"/>
              </a:spcAft>
            </a:pPr>
            <a:endParaRPr lang="fr-FR" sz="100" b="0" dirty="0">
              <a:solidFill>
                <a:srgbClr val="0A14B4"/>
              </a:solidFill>
              <a:latin typeface="WORK SANS SEMIBOLD ROMAN" pitchFamily="2" charset="77"/>
            </a:endParaRPr>
          </a:p>
        </p:txBody>
      </p:sp>
      <p:sp>
        <p:nvSpPr>
          <p:cNvPr id="3" name="Espace réservé du texte 2">
            <a:extLst>
              <a:ext uri="{FF2B5EF4-FFF2-40B4-BE49-F238E27FC236}">
                <a16:creationId xmlns:a16="http://schemas.microsoft.com/office/drawing/2014/main" id="{DB70B6EA-F680-43C8-92D3-CADB3AA0D327}"/>
              </a:ext>
            </a:extLst>
          </p:cNvPr>
          <p:cNvSpPr>
            <a:spLocks noGrp="1"/>
          </p:cNvSpPr>
          <p:nvPr>
            <p:ph type="body" sz="quarter" idx="11"/>
          </p:nvPr>
        </p:nvSpPr>
        <p:spPr>
          <a:xfrm>
            <a:off x="2112532" y="245097"/>
            <a:ext cx="9523413" cy="82800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all" spc="0" normalizeH="0" baseline="0" noProof="0" dirty="0">
              <a:ln>
                <a:noFill/>
              </a:ln>
              <a:solidFill>
                <a:srgbClr val="FE7C22"/>
              </a:solidFill>
              <a:effectLst/>
              <a:uLnTx/>
              <a:uFillTx/>
              <a:latin typeface="WORK SANS LIGHT ROMAN" pitchFamily="2"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000" cap="all" dirty="0">
                <a:solidFill>
                  <a:srgbClr val="FE7C22"/>
                </a:solidFill>
                <a:latin typeface="WORK SANS LIGHT ROMAN" pitchFamily="2" charset="0"/>
              </a:rPr>
              <a:t>Principales caractéristiques de la nouvelle amende administrative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srgbClr val="FE7C22"/>
              </a:solidFill>
              <a:effectLst/>
              <a:uLnTx/>
              <a:uFillTx/>
              <a:latin typeface="WORK SANS LIGHT ROMAN" pitchFamily="2" charset="0"/>
              <a:ea typeface="+mn-ea"/>
              <a:cs typeface="+mn-cs"/>
            </a:endParaRPr>
          </a:p>
        </p:txBody>
      </p:sp>
      <p:graphicFrame>
        <p:nvGraphicFramePr>
          <p:cNvPr id="4" name="Diagramme 3">
            <a:extLst>
              <a:ext uri="{FF2B5EF4-FFF2-40B4-BE49-F238E27FC236}">
                <a16:creationId xmlns:a16="http://schemas.microsoft.com/office/drawing/2014/main" id="{4989DB42-A64D-E558-F79C-84A9683C0641}"/>
              </a:ext>
            </a:extLst>
          </p:cNvPr>
          <p:cNvGraphicFramePr/>
          <p:nvPr>
            <p:extLst>
              <p:ext uri="{D42A27DB-BD31-4B8C-83A1-F6EECF244321}">
                <p14:modId xmlns:p14="http://schemas.microsoft.com/office/powerpoint/2010/main" val="4292201392"/>
              </p:ext>
            </p:extLst>
          </p:nvPr>
        </p:nvGraphicFramePr>
        <p:xfrm>
          <a:off x="2112532" y="1196502"/>
          <a:ext cx="9523413" cy="553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20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F76D2-9A32-4D9E-A33A-EC8F08889B72}"/>
              </a:ext>
            </a:extLst>
          </p:cNvPr>
          <p:cNvSpPr>
            <a:spLocks noGrp="1"/>
          </p:cNvSpPr>
          <p:nvPr>
            <p:ph type="body" sz="quarter" idx="10"/>
          </p:nvPr>
        </p:nvSpPr>
        <p:spPr>
          <a:xfrm>
            <a:off x="2070099" y="1551480"/>
            <a:ext cx="9523414" cy="4484309"/>
          </a:xfrm>
        </p:spPr>
        <p:txBody>
          <a:bodyPr>
            <a:normAutofit/>
          </a:bodyPr>
          <a:lstStyle/>
          <a:p>
            <a:pPr marL="0" indent="0">
              <a:buNone/>
            </a:pPr>
            <a:endParaRPr lang="fr-FR" sz="100" dirty="0"/>
          </a:p>
          <a:p>
            <a:pPr marL="0" indent="0" algn="just">
              <a:spcAft>
                <a:spcPts val="600"/>
              </a:spcAft>
              <a:buNone/>
            </a:pPr>
            <a:endParaRPr lang="fr-FR" sz="1800" b="0" dirty="0">
              <a:solidFill>
                <a:schemeClr val="tx1"/>
              </a:solidFill>
              <a:latin typeface="WORK SANS LIGHT ROMAN" pitchFamily="2" charset="0"/>
            </a:endParaRPr>
          </a:p>
          <a:p>
            <a:pPr algn="just">
              <a:spcAft>
                <a:spcPts val="600"/>
              </a:spcAft>
            </a:pPr>
            <a:endParaRPr lang="fr-FR" sz="1800" b="0" dirty="0">
              <a:solidFill>
                <a:schemeClr val="tx1"/>
              </a:solidFill>
              <a:latin typeface="WORK SANS LIGHT ROMAN" pitchFamily="2" charset="0"/>
            </a:endParaRPr>
          </a:p>
          <a:p>
            <a:pPr algn="just">
              <a:spcAft>
                <a:spcPts val="600"/>
              </a:spcAft>
            </a:pPr>
            <a:endParaRPr lang="fr-FR" sz="100" b="0" dirty="0">
              <a:solidFill>
                <a:srgbClr val="0A14B4"/>
              </a:solidFill>
              <a:latin typeface="WORK SANS SEMIBOLD ROMAN" pitchFamily="2" charset="77"/>
            </a:endParaRPr>
          </a:p>
        </p:txBody>
      </p:sp>
      <p:sp>
        <p:nvSpPr>
          <p:cNvPr id="3" name="Espace réservé du texte 2">
            <a:extLst>
              <a:ext uri="{FF2B5EF4-FFF2-40B4-BE49-F238E27FC236}">
                <a16:creationId xmlns:a16="http://schemas.microsoft.com/office/drawing/2014/main" id="{DB70B6EA-F680-43C8-92D3-CADB3AA0D327}"/>
              </a:ext>
            </a:extLst>
          </p:cNvPr>
          <p:cNvSpPr>
            <a:spLocks noGrp="1"/>
          </p:cNvSpPr>
          <p:nvPr>
            <p:ph type="body" sz="quarter" idx="11"/>
          </p:nvPr>
        </p:nvSpPr>
        <p:spPr>
          <a:xfrm>
            <a:off x="2070099" y="611170"/>
            <a:ext cx="9523413" cy="838800"/>
          </a:xfrm>
        </p:spPr>
        <p:txBody>
          <a:bodyPr/>
          <a:lstStyle/>
          <a:p>
            <a:pPr algn="ctr">
              <a:defRPr/>
            </a:pPr>
            <a:endParaRPr lang="fr-FR" sz="2000" b="1" u="sng" cap="all" dirty="0">
              <a:solidFill>
                <a:srgbClr val="004288"/>
              </a:solidFill>
              <a:latin typeface="WORK SANS LIGHT ROMAN" pitchFamily="2" charset="0"/>
            </a:endParaRPr>
          </a:p>
          <a:p>
            <a:pPr algn="ctr">
              <a:defRPr/>
            </a:pPr>
            <a:r>
              <a:rPr lang="fr-FR" sz="2000" cap="all" dirty="0">
                <a:solidFill>
                  <a:srgbClr val="FE7C22"/>
                </a:solidFill>
                <a:latin typeface="WORK SANS LIGHT ROMAN" pitchFamily="2" charset="0"/>
              </a:rPr>
              <a:t>Critères pris en compte pour fixer le montant de l’amende</a:t>
            </a:r>
            <a:endParaRPr kumimoji="0" lang="fr-FR" sz="2000" b="0" i="0" u="none" strike="noStrike" kern="1200" cap="all" spc="0" normalizeH="0" baseline="0" noProof="0" dirty="0">
              <a:ln>
                <a:noFill/>
              </a:ln>
              <a:solidFill>
                <a:srgbClr val="FE7C22"/>
              </a:solidFill>
              <a:effectLst/>
              <a:uLnTx/>
              <a:uFillTx/>
              <a:latin typeface="WORK SANS LIGHT ROMAN" pitchFamily="2"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srgbClr val="FE7C22"/>
              </a:solidFill>
              <a:effectLst/>
              <a:uLnTx/>
              <a:uFillTx/>
              <a:latin typeface="WORK SANS LIGHT ROMAN" pitchFamily="2" charset="0"/>
              <a:ea typeface="+mn-ea"/>
              <a:cs typeface="+mn-cs"/>
            </a:endParaRPr>
          </a:p>
        </p:txBody>
      </p:sp>
      <p:sp>
        <p:nvSpPr>
          <p:cNvPr id="5" name="ZoneTexte 4">
            <a:extLst>
              <a:ext uri="{FF2B5EF4-FFF2-40B4-BE49-F238E27FC236}">
                <a16:creationId xmlns:a16="http://schemas.microsoft.com/office/drawing/2014/main" id="{429C6E41-8113-09BC-9CD5-B9477E92A161}"/>
              </a:ext>
            </a:extLst>
          </p:cNvPr>
          <p:cNvSpPr txBox="1"/>
          <p:nvPr/>
        </p:nvSpPr>
        <p:spPr>
          <a:xfrm>
            <a:off x="1973821" y="1336743"/>
            <a:ext cx="9800837" cy="3971344"/>
          </a:xfrm>
          <a:prstGeom prst="rect">
            <a:avLst/>
          </a:prstGeom>
          <a:noFill/>
        </p:spPr>
        <p:txBody>
          <a:bodyPr wrap="square">
            <a:spAutoFit/>
          </a:bodyPr>
          <a:lstStyle/>
          <a:p>
            <a:pPr marL="703263" marR="0" lvl="0" algn="just" defTabSz="914400" rtl="0" eaLnBrk="1" fontAlgn="auto" latinLnBrk="0" hangingPunct="1">
              <a:lnSpc>
                <a:spcPct val="90000"/>
              </a:lnSpc>
              <a:spcBef>
                <a:spcPts val="1000"/>
              </a:spcBef>
              <a:spcAft>
                <a:spcPts val="0"/>
              </a:spcAft>
              <a:buClrTx/>
              <a:buSzTx/>
              <a:tabLst/>
              <a:defRPr/>
            </a:pPr>
            <a:endParaRPr kumimoji="0" lang="fr-FR" sz="1800" b="0" i="1" u="none" strike="noStrike" kern="1200" cap="none" spc="0" normalizeH="0" baseline="0" noProof="0" dirty="0">
              <a:ln>
                <a:noFill/>
              </a:ln>
              <a:solidFill>
                <a:srgbClr val="004288"/>
              </a:solidFill>
              <a:effectLst/>
              <a:highlight>
                <a:srgbClr val="FFFF00"/>
              </a:highlight>
              <a:uLnTx/>
              <a:uFillTx/>
              <a:latin typeface="WORK SANS LIGHT ROMAN" pitchFamily="2" charset="0"/>
              <a:ea typeface="+mn-ea"/>
              <a:cs typeface="+mn-cs"/>
            </a:endParaRPr>
          </a:p>
          <a:p>
            <a:pPr marL="182562" algn="just">
              <a:lnSpc>
                <a:spcPct val="90000"/>
              </a:lnSpc>
              <a:spcBef>
                <a:spcPts val="1000"/>
              </a:spcBef>
              <a:defRPr/>
            </a:pPr>
            <a:endParaRPr lang="fr-FR" sz="1600" b="1" u="sng" cap="all" dirty="0">
              <a:solidFill>
                <a:srgbClr val="004288"/>
              </a:solidFill>
              <a:latin typeface="WORK SANS LIGHT ROMAN" pitchFamily="2" charset="0"/>
            </a:endParaRPr>
          </a:p>
          <a:p>
            <a:pPr marL="182562" algn="just">
              <a:lnSpc>
                <a:spcPct val="90000"/>
              </a:lnSpc>
              <a:spcBef>
                <a:spcPts val="1000"/>
              </a:spcBef>
              <a:defRPr/>
            </a:pPr>
            <a:endParaRPr lang="fr-FR" sz="1600" b="1" u="sng" cap="all" dirty="0">
              <a:solidFill>
                <a:srgbClr val="004288"/>
              </a:solidFill>
              <a:latin typeface="WORK SANS LIGHT ROMAN" pitchFamily="2" charset="0"/>
            </a:endParaRPr>
          </a:p>
          <a:p>
            <a:pPr marL="182562" algn="just">
              <a:lnSpc>
                <a:spcPct val="90000"/>
              </a:lnSpc>
              <a:spcBef>
                <a:spcPts val="1000"/>
              </a:spcBef>
              <a:defRPr/>
            </a:pPr>
            <a:endParaRPr lang="fr-FR" sz="1600" b="1" u="sng" cap="all" dirty="0">
              <a:solidFill>
                <a:srgbClr val="004288"/>
              </a:solidFill>
              <a:latin typeface="WORK SANS LIGHT ROMAN" pitchFamily="2" charset="0"/>
            </a:endParaRPr>
          </a:p>
          <a:p>
            <a:pPr marL="182562" algn="just">
              <a:lnSpc>
                <a:spcPct val="90000"/>
              </a:lnSpc>
              <a:spcBef>
                <a:spcPts val="1000"/>
              </a:spcBef>
              <a:defRPr/>
            </a:pPr>
            <a:endParaRPr lang="fr-FR" sz="1600" b="1" u="sng" cap="all" dirty="0">
              <a:solidFill>
                <a:srgbClr val="004288"/>
              </a:solidFill>
              <a:latin typeface="WORK SANS LIGHT ROMAN" pitchFamily="2" charset="0"/>
            </a:endParaRPr>
          </a:p>
          <a:p>
            <a:pPr marL="182562" marR="0" lvl="0" algn="just" defTabSz="914400" rtl="0" eaLnBrk="1" fontAlgn="auto" latinLnBrk="0" hangingPunct="1">
              <a:lnSpc>
                <a:spcPct val="90000"/>
              </a:lnSpc>
              <a:spcBef>
                <a:spcPts val="1000"/>
              </a:spcBef>
              <a:spcAft>
                <a:spcPts val="0"/>
              </a:spcAft>
              <a:buClrTx/>
              <a:buSzTx/>
              <a:tabLst/>
              <a:defRPr/>
            </a:pPr>
            <a:endParaRPr lang="fr-FR" dirty="0">
              <a:latin typeface="WORK SANS LIGHT ROMAN" pitchFamily="2" charset="0"/>
            </a:endParaRPr>
          </a:p>
          <a:p>
            <a:pPr marL="182562" marR="0" lvl="0" algn="just" defTabSz="914400" rtl="0" eaLnBrk="1" fontAlgn="auto" latinLnBrk="0" hangingPunct="1">
              <a:lnSpc>
                <a:spcPct val="90000"/>
              </a:lnSpc>
              <a:spcBef>
                <a:spcPts val="1000"/>
              </a:spcBef>
              <a:spcAft>
                <a:spcPts val="0"/>
              </a:spcAft>
              <a:buClrTx/>
              <a:buSzTx/>
              <a:tabLst/>
              <a:defRPr/>
            </a:pPr>
            <a:r>
              <a:rPr lang="fr-FR" dirty="0">
                <a:latin typeface="WORK SANS LIGHT ROMAN" pitchFamily="2" charset="0"/>
              </a:rPr>
              <a:t>Le montant de ces frais est, comme antérieurement, fixé par arrêté du ministre chargé de l’immigration et du ministre chargé du budget, en fonction du coût moyen des opérations d’éloignement suivant les zones géographiques à destination desquelles les étrangers peuvent être éloignés (art. R. 8253-2 C. trav. , anc. Art. L.822-3 Ceseda).</a:t>
            </a:r>
          </a:p>
          <a:p>
            <a:pPr marL="468312"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fr-FR" dirty="0">
              <a:solidFill>
                <a:srgbClr val="004288"/>
              </a:solidFill>
              <a:latin typeface="WORK SANS LIGHT ROMAN" pitchFamily="2" charset="0"/>
            </a:endParaRPr>
          </a:p>
          <a:p>
            <a:pPr marL="703263" marR="0" lvl="0" algn="just" defTabSz="914400" rtl="0" eaLnBrk="1" fontAlgn="auto" latinLnBrk="0" hangingPunct="1">
              <a:lnSpc>
                <a:spcPct val="90000"/>
              </a:lnSpc>
              <a:spcBef>
                <a:spcPts val="1000"/>
              </a:spcBef>
              <a:spcAft>
                <a:spcPts val="0"/>
              </a:spcAft>
              <a:buClrTx/>
              <a:buSzTx/>
              <a:tabLst/>
              <a:defRPr/>
            </a:pPr>
            <a:endParaRPr lang="fr-FR" sz="1600" dirty="0">
              <a:solidFill>
                <a:srgbClr val="004288"/>
              </a:solidFill>
              <a:latin typeface="WORK SANS LIGHT ROMAN" pitchFamily="2" charset="0"/>
            </a:endParaRPr>
          </a:p>
        </p:txBody>
      </p:sp>
      <p:graphicFrame>
        <p:nvGraphicFramePr>
          <p:cNvPr id="8" name="Diagramme 7">
            <a:extLst>
              <a:ext uri="{FF2B5EF4-FFF2-40B4-BE49-F238E27FC236}">
                <a16:creationId xmlns:a16="http://schemas.microsoft.com/office/drawing/2014/main" id="{C7A9EF8B-F86F-0A85-90CD-B12B93779A2E}"/>
              </a:ext>
            </a:extLst>
          </p:cNvPr>
          <p:cNvGraphicFramePr/>
          <p:nvPr>
            <p:extLst>
              <p:ext uri="{D42A27DB-BD31-4B8C-83A1-F6EECF244321}">
                <p14:modId xmlns:p14="http://schemas.microsoft.com/office/powerpoint/2010/main" val="2758131769"/>
              </p:ext>
            </p:extLst>
          </p:nvPr>
        </p:nvGraphicFramePr>
        <p:xfrm>
          <a:off x="1973821" y="251246"/>
          <a:ext cx="9906947" cy="4534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963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F76D2-9A32-4D9E-A33A-EC8F08889B72}"/>
              </a:ext>
            </a:extLst>
          </p:cNvPr>
          <p:cNvSpPr>
            <a:spLocks noGrp="1"/>
          </p:cNvSpPr>
          <p:nvPr>
            <p:ph type="body" sz="quarter" idx="10"/>
          </p:nvPr>
        </p:nvSpPr>
        <p:spPr>
          <a:xfrm>
            <a:off x="2070099" y="1551480"/>
            <a:ext cx="9523414" cy="4484309"/>
          </a:xfrm>
        </p:spPr>
        <p:txBody>
          <a:bodyPr>
            <a:normAutofit/>
          </a:bodyPr>
          <a:lstStyle/>
          <a:p>
            <a:pPr marL="0" indent="0">
              <a:buNone/>
            </a:pPr>
            <a:endParaRPr lang="fr-FR" sz="100" dirty="0"/>
          </a:p>
          <a:p>
            <a:pPr marL="0" indent="0" algn="just">
              <a:spcAft>
                <a:spcPts val="600"/>
              </a:spcAft>
              <a:buNone/>
            </a:pPr>
            <a:endParaRPr lang="fr-FR" sz="1800" b="0" dirty="0">
              <a:solidFill>
                <a:schemeClr val="tx1"/>
              </a:solidFill>
              <a:latin typeface="WORK SANS LIGHT ROMAN" pitchFamily="2" charset="0"/>
            </a:endParaRPr>
          </a:p>
          <a:p>
            <a:pPr algn="just">
              <a:spcAft>
                <a:spcPts val="600"/>
              </a:spcAft>
            </a:pPr>
            <a:endParaRPr lang="fr-FR" sz="1800" b="0" dirty="0">
              <a:solidFill>
                <a:schemeClr val="tx1"/>
              </a:solidFill>
              <a:latin typeface="WORK SANS LIGHT ROMAN" pitchFamily="2" charset="0"/>
            </a:endParaRPr>
          </a:p>
          <a:p>
            <a:pPr algn="just">
              <a:spcAft>
                <a:spcPts val="600"/>
              </a:spcAft>
            </a:pPr>
            <a:endParaRPr lang="fr-FR" sz="100" b="0" dirty="0">
              <a:solidFill>
                <a:srgbClr val="0A14B4"/>
              </a:solidFill>
              <a:latin typeface="WORK SANS SEMIBOLD ROMAN" pitchFamily="2" charset="77"/>
            </a:endParaRPr>
          </a:p>
        </p:txBody>
      </p:sp>
      <p:sp>
        <p:nvSpPr>
          <p:cNvPr id="3" name="Espace réservé du texte 2">
            <a:extLst>
              <a:ext uri="{FF2B5EF4-FFF2-40B4-BE49-F238E27FC236}">
                <a16:creationId xmlns:a16="http://schemas.microsoft.com/office/drawing/2014/main" id="{DB70B6EA-F680-43C8-92D3-CADB3AA0D327}"/>
              </a:ext>
            </a:extLst>
          </p:cNvPr>
          <p:cNvSpPr>
            <a:spLocks noGrp="1"/>
          </p:cNvSpPr>
          <p:nvPr>
            <p:ph type="body" sz="quarter" idx="11"/>
          </p:nvPr>
        </p:nvSpPr>
        <p:spPr>
          <a:xfrm>
            <a:off x="2070099" y="611171"/>
            <a:ext cx="9523413" cy="94031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all" spc="0" normalizeH="0" baseline="0" noProof="0" dirty="0">
                <a:ln>
                  <a:noFill/>
                </a:ln>
                <a:solidFill>
                  <a:srgbClr val="FE7C22"/>
                </a:solidFill>
                <a:effectLst/>
                <a:uLnTx/>
                <a:uFillTx/>
                <a:latin typeface="WORK SANS LIGHT ROMAN" pitchFamily="2" charset="0"/>
                <a:ea typeface="+mn-ea"/>
                <a:cs typeface="+mn-cs"/>
              </a:rPr>
              <a:t>Ajustements apportés par le décret du 9 juillet 2024 à la Procédure de notification de l’amende administrative</a:t>
            </a:r>
            <a:endParaRPr kumimoji="0" lang="fr-FR" sz="2400" b="0" i="0" u="none" strike="noStrike" kern="1200" cap="none" spc="0" normalizeH="0" baseline="0" noProof="0" dirty="0">
              <a:ln>
                <a:noFill/>
              </a:ln>
              <a:solidFill>
                <a:srgbClr val="FE7C22"/>
              </a:solidFill>
              <a:effectLst/>
              <a:uLnTx/>
              <a:uFillTx/>
              <a:latin typeface="WORK SANS LIGHT ROMAN" pitchFamily="2" charset="0"/>
              <a:ea typeface="+mn-ea"/>
              <a:cs typeface="+mn-cs"/>
            </a:endParaRPr>
          </a:p>
        </p:txBody>
      </p:sp>
      <p:graphicFrame>
        <p:nvGraphicFramePr>
          <p:cNvPr id="4" name="Diagramme 3">
            <a:extLst>
              <a:ext uri="{FF2B5EF4-FFF2-40B4-BE49-F238E27FC236}">
                <a16:creationId xmlns:a16="http://schemas.microsoft.com/office/drawing/2014/main" id="{C5907EAC-B559-2B8F-3DB0-49E6A92B687E}"/>
              </a:ext>
            </a:extLst>
          </p:cNvPr>
          <p:cNvGraphicFramePr/>
          <p:nvPr>
            <p:extLst>
              <p:ext uri="{D42A27DB-BD31-4B8C-83A1-F6EECF244321}">
                <p14:modId xmlns:p14="http://schemas.microsoft.com/office/powerpoint/2010/main" val="2160875149"/>
              </p:ext>
            </p:extLst>
          </p:nvPr>
        </p:nvGraphicFramePr>
        <p:xfrm>
          <a:off x="2070098" y="-184827"/>
          <a:ext cx="9523414" cy="7402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06ACE08F-EE40-6A1E-0BFA-08522C6FADE7}"/>
              </a:ext>
            </a:extLst>
          </p:cNvPr>
          <p:cNvSpPr/>
          <p:nvPr/>
        </p:nvSpPr>
        <p:spPr>
          <a:xfrm>
            <a:off x="1992277" y="6035789"/>
            <a:ext cx="9523414" cy="740651"/>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FR" sz="1400" b="1" dirty="0">
                <a:solidFill>
                  <a:srgbClr val="F7F9FB"/>
                </a:solidFill>
                <a:latin typeface="WORK SANS LIGHT ROMAN" pitchFamily="2" charset="0"/>
              </a:rPr>
              <a:t>Ces modifications sont entrées en vigueur le 17 juillet 2024. </a:t>
            </a:r>
          </a:p>
          <a:p>
            <a:pPr lvl="0" algn="ctr"/>
            <a:r>
              <a:rPr lang="fr-FR" sz="1400" b="1" dirty="0">
                <a:solidFill>
                  <a:srgbClr val="F7F9FB"/>
                </a:solidFill>
                <a:latin typeface="WORK SANS LIGHT ROMAN" pitchFamily="2" charset="0"/>
                <a:sym typeface="Wingdings" panose="05000000000000000000" pitchFamily="2" charset="2"/>
              </a:rPr>
              <a:t> </a:t>
            </a:r>
            <a:r>
              <a:rPr lang="fr-FR" sz="1400" b="1" dirty="0">
                <a:solidFill>
                  <a:srgbClr val="F7F9FB"/>
                </a:solidFill>
                <a:latin typeface="WORK SANS LIGHT ROMAN" pitchFamily="2" charset="0"/>
              </a:rPr>
              <a:t>Vis-à-vis du donneur d’ordre à l’encontre duquel le ministre chargé de l’immigration entend faire jouer la solidarité financière, elles s’appliquent pour des faits constatés à compter du 17 juillet 2024 .  </a:t>
            </a:r>
          </a:p>
        </p:txBody>
      </p:sp>
      <p:sp>
        <p:nvSpPr>
          <p:cNvPr id="5" name="Organigramme : Connecteur 4">
            <a:extLst>
              <a:ext uri="{FF2B5EF4-FFF2-40B4-BE49-F238E27FC236}">
                <a16:creationId xmlns:a16="http://schemas.microsoft.com/office/drawing/2014/main" id="{E495E46C-A292-41D7-C27A-75221E00D79B}"/>
              </a:ext>
            </a:extLst>
          </p:cNvPr>
          <p:cNvSpPr/>
          <p:nvPr/>
        </p:nvSpPr>
        <p:spPr>
          <a:xfrm>
            <a:off x="2733472" y="4519338"/>
            <a:ext cx="1809345" cy="1314254"/>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b="1" u="sng" kern="1200" dirty="0">
                <a:solidFill>
                  <a:schemeClr val="tx1"/>
                </a:solidFill>
                <a:latin typeface="WORK SANS LIGHT ROMAN" pitchFamily="2" charset="0"/>
                <a:ea typeface="+mn-ea"/>
                <a:cs typeface="+mn-cs"/>
              </a:rPr>
              <a:t>Nouveauté</a:t>
            </a:r>
            <a:r>
              <a:rPr lang="fr-FR" sz="1050" b="1" kern="1200" dirty="0">
                <a:solidFill>
                  <a:schemeClr val="tx1"/>
                </a:solidFill>
                <a:latin typeface="WORK SANS LIGHT ROMAN" pitchFamily="2" charset="0"/>
                <a:ea typeface="+mn-ea"/>
                <a:cs typeface="+mn-cs"/>
              </a:rPr>
              <a:t> </a:t>
            </a:r>
          </a:p>
          <a:p>
            <a:pPr lvl="0" algn="ctr"/>
            <a:r>
              <a:rPr lang="fr-FR" sz="1050" b="1" kern="1200" dirty="0">
                <a:solidFill>
                  <a:schemeClr val="tx1"/>
                </a:solidFill>
                <a:latin typeface="WORK SANS LIGHT ROMAN" pitchFamily="2" charset="0"/>
                <a:ea typeface="+mn-ea"/>
                <a:cs typeface="+mn-cs"/>
              </a:rPr>
              <a:t>Ajout des « rapports » comme faits déclencheurs de la procédure. </a:t>
            </a:r>
            <a:endParaRPr lang="fr-FR" sz="1050" dirty="0">
              <a:solidFill>
                <a:schemeClr val="tx1"/>
              </a:solidFill>
            </a:endParaRPr>
          </a:p>
        </p:txBody>
      </p:sp>
      <p:sp>
        <p:nvSpPr>
          <p:cNvPr id="6" name="Ellipse 5">
            <a:extLst>
              <a:ext uri="{FF2B5EF4-FFF2-40B4-BE49-F238E27FC236}">
                <a16:creationId xmlns:a16="http://schemas.microsoft.com/office/drawing/2014/main" id="{9E86D7A1-F08B-45E9-513E-AC5BC585837C}"/>
              </a:ext>
            </a:extLst>
          </p:cNvPr>
          <p:cNvSpPr/>
          <p:nvPr/>
        </p:nvSpPr>
        <p:spPr>
          <a:xfrm>
            <a:off x="5314308" y="4085617"/>
            <a:ext cx="4250987" cy="1747975"/>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533400">
              <a:lnSpc>
                <a:spcPct val="90000"/>
              </a:lnSpc>
              <a:spcBef>
                <a:spcPct val="0"/>
              </a:spcBef>
              <a:spcAft>
                <a:spcPct val="35000"/>
              </a:spcAft>
              <a:buNone/>
            </a:pPr>
            <a:r>
              <a:rPr lang="fr-FR" sz="1000" b="1" u="sng" kern="1200" dirty="0">
                <a:solidFill>
                  <a:schemeClr val="tx1"/>
                </a:solidFill>
                <a:latin typeface="WORK SANS LIGHT ROMAN" pitchFamily="2" charset="0"/>
                <a:ea typeface="+mn-ea"/>
                <a:cs typeface="+mn-cs"/>
              </a:rPr>
              <a:t>Nouveauté</a:t>
            </a:r>
            <a:r>
              <a:rPr lang="fr-FR" sz="1000" b="1" kern="1200" dirty="0">
                <a:solidFill>
                  <a:schemeClr val="tx1"/>
                </a:solidFill>
                <a:latin typeface="WORK SANS LIGHT ROMAN" pitchFamily="2" charset="0"/>
                <a:ea typeface="+mn-ea"/>
                <a:cs typeface="+mn-cs"/>
              </a:rPr>
              <a:t> </a:t>
            </a:r>
          </a:p>
          <a:p>
            <a:pPr marL="0" lvl="0" indent="0" algn="ctr" defTabSz="533400">
              <a:lnSpc>
                <a:spcPct val="90000"/>
              </a:lnSpc>
              <a:spcBef>
                <a:spcPct val="0"/>
              </a:spcBef>
              <a:spcAft>
                <a:spcPct val="35000"/>
              </a:spcAft>
              <a:buNone/>
            </a:pPr>
            <a:r>
              <a:rPr lang="fr-FR" sz="1000" b="1" dirty="0">
                <a:solidFill>
                  <a:schemeClr val="tx1"/>
                </a:solidFill>
                <a:latin typeface="WORK SANS LIGHT ROMAN" pitchFamily="2" charset="0"/>
              </a:rPr>
              <a:t>L</a:t>
            </a:r>
            <a:r>
              <a:rPr lang="fr-FR" sz="1000" b="1" kern="1200" dirty="0">
                <a:solidFill>
                  <a:schemeClr val="tx1"/>
                </a:solidFill>
                <a:latin typeface="WORK SANS LIGHT ROMAN" pitchFamily="2" charset="0"/>
                <a:ea typeface="+mn-ea"/>
                <a:cs typeface="+mn-cs"/>
              </a:rPr>
              <a:t>’information doit également porter sur le droit de l’auteur du manquement de demander une copie du PV d’infraction ou du rapport sur la base duquel ont été établis les manquements reprochés. </a:t>
            </a:r>
          </a:p>
          <a:p>
            <a:pPr marL="0" lvl="0" indent="0" algn="ctr" defTabSz="533400">
              <a:lnSpc>
                <a:spcPct val="90000"/>
              </a:lnSpc>
              <a:spcBef>
                <a:spcPct val="0"/>
              </a:spcBef>
              <a:spcAft>
                <a:spcPct val="35000"/>
              </a:spcAft>
              <a:buNone/>
            </a:pPr>
            <a:r>
              <a:rPr lang="fr-FR" sz="1000" b="1" kern="1200" dirty="0">
                <a:solidFill>
                  <a:schemeClr val="tx1"/>
                </a:solidFill>
                <a:latin typeface="WORK SANS LIGHT ROMAN" pitchFamily="2" charset="0"/>
                <a:ea typeface="+mn-ea"/>
                <a:cs typeface="+mn-cs"/>
              </a:rPr>
              <a:t>Si l’auteur du manquement fait usage de ce droit, c’est la réception du PV qui fait courir le délai 15 jours qui lui est imparti pour présenter ses observations. </a:t>
            </a:r>
          </a:p>
        </p:txBody>
      </p:sp>
    </p:spTree>
    <p:extLst>
      <p:ext uri="{BB962C8B-B14F-4D97-AF65-F5344CB8AC3E}">
        <p14:creationId xmlns:p14="http://schemas.microsoft.com/office/powerpoint/2010/main" val="164626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F76D2-9A32-4D9E-A33A-EC8F08889B72}"/>
              </a:ext>
            </a:extLst>
          </p:cNvPr>
          <p:cNvSpPr>
            <a:spLocks noGrp="1"/>
          </p:cNvSpPr>
          <p:nvPr>
            <p:ph type="body" sz="quarter" idx="10"/>
          </p:nvPr>
        </p:nvSpPr>
        <p:spPr>
          <a:xfrm>
            <a:off x="2070099" y="1551480"/>
            <a:ext cx="9523414" cy="4484309"/>
          </a:xfrm>
        </p:spPr>
        <p:txBody>
          <a:bodyPr>
            <a:normAutofit/>
          </a:bodyPr>
          <a:lstStyle/>
          <a:p>
            <a:pPr marL="0" indent="0">
              <a:buNone/>
            </a:pPr>
            <a:endParaRPr lang="fr-FR" sz="100" dirty="0"/>
          </a:p>
          <a:p>
            <a:pPr marL="0" indent="0" algn="just">
              <a:spcAft>
                <a:spcPts val="600"/>
              </a:spcAft>
              <a:buNone/>
            </a:pPr>
            <a:endParaRPr lang="fr-FR" sz="1800" b="0" dirty="0">
              <a:solidFill>
                <a:schemeClr val="tx1"/>
              </a:solidFill>
              <a:latin typeface="WORK SANS LIGHT ROMAN" pitchFamily="2" charset="0"/>
            </a:endParaRPr>
          </a:p>
          <a:p>
            <a:pPr algn="just">
              <a:spcAft>
                <a:spcPts val="600"/>
              </a:spcAft>
            </a:pPr>
            <a:endParaRPr lang="fr-FR" sz="1800" b="0" dirty="0">
              <a:solidFill>
                <a:schemeClr val="tx1"/>
              </a:solidFill>
              <a:latin typeface="WORK SANS LIGHT ROMAN" pitchFamily="2" charset="0"/>
            </a:endParaRPr>
          </a:p>
          <a:p>
            <a:pPr algn="just">
              <a:spcAft>
                <a:spcPts val="600"/>
              </a:spcAft>
            </a:pPr>
            <a:endParaRPr lang="fr-FR" sz="100" b="0" dirty="0">
              <a:solidFill>
                <a:srgbClr val="0A14B4"/>
              </a:solidFill>
              <a:latin typeface="WORK SANS SEMIBOLD ROMAN" pitchFamily="2" charset="77"/>
            </a:endParaRPr>
          </a:p>
        </p:txBody>
      </p:sp>
      <p:sp>
        <p:nvSpPr>
          <p:cNvPr id="3" name="Espace réservé du texte 2">
            <a:extLst>
              <a:ext uri="{FF2B5EF4-FFF2-40B4-BE49-F238E27FC236}">
                <a16:creationId xmlns:a16="http://schemas.microsoft.com/office/drawing/2014/main" id="{DB70B6EA-F680-43C8-92D3-CADB3AA0D327}"/>
              </a:ext>
            </a:extLst>
          </p:cNvPr>
          <p:cNvSpPr>
            <a:spLocks noGrp="1"/>
          </p:cNvSpPr>
          <p:nvPr>
            <p:ph type="body" sz="quarter" idx="11"/>
          </p:nvPr>
        </p:nvSpPr>
        <p:spPr>
          <a:xfrm>
            <a:off x="2070099" y="611169"/>
            <a:ext cx="9523413" cy="83880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all" spc="0" normalizeH="0" baseline="0" noProof="0" dirty="0">
                <a:ln>
                  <a:noFill/>
                </a:ln>
                <a:solidFill>
                  <a:srgbClr val="FE7C22"/>
                </a:solidFill>
                <a:effectLst/>
                <a:uLnTx/>
                <a:uFillTx/>
                <a:latin typeface="WORK SANS LIGHT ROMAN" pitchFamily="2" charset="0"/>
                <a:ea typeface="+mn-ea"/>
                <a:cs typeface="+mn-cs"/>
              </a:rPr>
              <a:t>amende pénale</a:t>
            </a:r>
            <a:endParaRPr kumimoji="0" lang="fr-FR" sz="2400" b="0" i="0" u="none" strike="noStrike" kern="1200" cap="none" spc="0" normalizeH="0" baseline="0" noProof="0" dirty="0">
              <a:ln>
                <a:noFill/>
              </a:ln>
              <a:solidFill>
                <a:srgbClr val="FE7C22"/>
              </a:solidFill>
              <a:effectLst/>
              <a:uLnTx/>
              <a:uFillTx/>
              <a:latin typeface="WORK SANS LIGHT ROMAN" pitchFamily="2" charset="0"/>
              <a:ea typeface="+mn-ea"/>
              <a:cs typeface="+mn-cs"/>
            </a:endParaRPr>
          </a:p>
        </p:txBody>
      </p:sp>
      <p:sp>
        <p:nvSpPr>
          <p:cNvPr id="5" name="ZoneTexte 4">
            <a:extLst>
              <a:ext uri="{FF2B5EF4-FFF2-40B4-BE49-F238E27FC236}">
                <a16:creationId xmlns:a16="http://schemas.microsoft.com/office/drawing/2014/main" id="{429C6E41-8113-09BC-9CD5-B9477E92A161}"/>
              </a:ext>
            </a:extLst>
          </p:cNvPr>
          <p:cNvSpPr txBox="1"/>
          <p:nvPr/>
        </p:nvSpPr>
        <p:spPr>
          <a:xfrm>
            <a:off x="1973821" y="1336743"/>
            <a:ext cx="9800837" cy="4463273"/>
          </a:xfrm>
          <a:prstGeom prst="rect">
            <a:avLst/>
          </a:prstGeom>
          <a:noFill/>
        </p:spPr>
        <p:txBody>
          <a:bodyPr wrap="square">
            <a:spAutoFit/>
          </a:bodyPr>
          <a:lstStyle/>
          <a:p>
            <a:pPr marL="703263" marR="0" lvl="0" algn="just" defTabSz="914400" rtl="0" eaLnBrk="1" fontAlgn="auto" latinLnBrk="0" hangingPunct="1">
              <a:lnSpc>
                <a:spcPct val="90000"/>
              </a:lnSpc>
              <a:spcBef>
                <a:spcPts val="1000"/>
              </a:spcBef>
              <a:spcAft>
                <a:spcPts val="0"/>
              </a:spcAft>
              <a:buClrTx/>
              <a:buSzTx/>
              <a:tabLst/>
              <a:defRPr/>
            </a:pPr>
            <a:endParaRPr kumimoji="0" lang="fr-FR" sz="1800" b="0" i="1" u="none" strike="noStrike" kern="1200" cap="none" spc="0" normalizeH="0" baseline="0" noProof="0" dirty="0">
              <a:ln>
                <a:noFill/>
              </a:ln>
              <a:solidFill>
                <a:srgbClr val="004288"/>
              </a:solidFill>
              <a:effectLst/>
              <a:highlight>
                <a:srgbClr val="FFFF00"/>
              </a:highlight>
              <a:uLnTx/>
              <a:uFillTx/>
              <a:latin typeface="WORK SANS LIGHT ROMAN" pitchFamily="2" charset="0"/>
              <a:ea typeface="+mn-ea"/>
              <a:cs typeface="+mn-cs"/>
            </a:endParaRPr>
          </a:p>
          <a:p>
            <a:pPr marL="182562" marR="0" lvl="0" algn="just" defTabSz="914400" rtl="0" eaLnBrk="1" fontAlgn="auto" latinLnBrk="0" hangingPunct="1">
              <a:lnSpc>
                <a:spcPct val="90000"/>
              </a:lnSpc>
              <a:spcBef>
                <a:spcPts val="1000"/>
              </a:spcBef>
              <a:spcAft>
                <a:spcPts val="0"/>
              </a:spcAft>
              <a:buClrTx/>
              <a:buSzTx/>
              <a:tabLst/>
              <a:defRPr/>
            </a:pPr>
            <a:r>
              <a:rPr kumimoji="0" lang="fr-FR" sz="1700" b="1" i="0" u="sng" strike="noStrike" kern="1200" cap="none" spc="0" normalizeH="0" baseline="0" noProof="0" dirty="0">
                <a:ln>
                  <a:noFill/>
                </a:ln>
                <a:solidFill>
                  <a:schemeClr val="accent1"/>
                </a:solidFill>
                <a:effectLst/>
                <a:uLnTx/>
                <a:uFillTx/>
                <a:latin typeface="WORK SANS LIGHT ROMAN" pitchFamily="2" charset="0"/>
                <a:ea typeface="+mn-ea"/>
                <a:cs typeface="+mn-cs"/>
              </a:rPr>
              <a:t>Plafonnement </a:t>
            </a:r>
            <a:r>
              <a:rPr lang="fr-FR" sz="1700" b="1" u="sng" dirty="0">
                <a:solidFill>
                  <a:schemeClr val="accent1"/>
                </a:solidFill>
                <a:latin typeface="WORK SANS LIGHT ROMAN" pitchFamily="2" charset="0"/>
              </a:rPr>
              <a:t>du montant global des amendes (administrative et pénale) prononcées : </a:t>
            </a:r>
          </a:p>
          <a:p>
            <a:pPr marL="182562" marR="0" lvl="0" algn="just" defTabSz="914400" rtl="0" eaLnBrk="1" fontAlgn="auto" latinLnBrk="0" hangingPunct="1">
              <a:lnSpc>
                <a:spcPct val="90000"/>
              </a:lnSpc>
              <a:spcBef>
                <a:spcPts val="1000"/>
              </a:spcBef>
              <a:spcAft>
                <a:spcPts val="0"/>
              </a:spcAft>
              <a:buClrTx/>
              <a:buSzTx/>
              <a:tabLst/>
              <a:defRPr/>
            </a:pPr>
            <a:r>
              <a:rPr lang="fr-FR" sz="1700" dirty="0">
                <a:latin typeface="WORK SANS LIGHT ROMAN" pitchFamily="2" charset="0"/>
              </a:rPr>
              <a:t>Le montant global des amendes prononcées ne peut excéder le maximum légal le plus élevé des sanctions encourues (art. L. 8253-1 C. trav.). </a:t>
            </a:r>
          </a:p>
          <a:p>
            <a:pPr marL="182562" marR="0" lvl="0" algn="just" defTabSz="914400" rtl="0" eaLnBrk="1" fontAlgn="auto" latinLnBrk="0" hangingPunct="1">
              <a:lnSpc>
                <a:spcPct val="90000"/>
              </a:lnSpc>
              <a:spcBef>
                <a:spcPts val="1000"/>
              </a:spcBef>
              <a:spcAft>
                <a:spcPts val="0"/>
              </a:spcAft>
              <a:buClrTx/>
              <a:buSzTx/>
              <a:tabLst/>
              <a:defRPr/>
            </a:pPr>
            <a:endParaRPr lang="fr-FR" sz="1700" b="1" dirty="0">
              <a:latin typeface="WORK SANS LIGHT ROMAN" pitchFamily="2" charset="0"/>
            </a:endParaRPr>
          </a:p>
          <a:p>
            <a:pPr marL="182562" marR="0" lvl="0" algn="just" defTabSz="914400" rtl="0" eaLnBrk="1" fontAlgn="auto" latinLnBrk="0" hangingPunct="1">
              <a:lnSpc>
                <a:spcPct val="90000"/>
              </a:lnSpc>
              <a:spcBef>
                <a:spcPts val="1000"/>
              </a:spcBef>
              <a:spcAft>
                <a:spcPts val="0"/>
              </a:spcAft>
              <a:buClrTx/>
              <a:buSzTx/>
              <a:tabLst/>
              <a:defRPr/>
            </a:pPr>
            <a:r>
              <a:rPr kumimoji="0" lang="fr-FR" sz="1700" b="1" i="0" u="sng" strike="noStrike" kern="1200" cap="none" spc="0" normalizeH="0" baseline="0" noProof="0" dirty="0">
                <a:ln>
                  <a:noFill/>
                </a:ln>
                <a:solidFill>
                  <a:schemeClr val="accent1"/>
                </a:solidFill>
                <a:effectLst/>
                <a:uLnTx/>
                <a:uFillTx/>
                <a:latin typeface="WORK SANS LIGHT ROMAN" pitchFamily="2" charset="0"/>
                <a:ea typeface="+mn-ea"/>
                <a:cs typeface="+mn-cs"/>
              </a:rPr>
              <a:t>Relèvement du plafond des amendes pénales (art. L. 8256-2 C. trav. et L.131-38 Code pénal)</a:t>
            </a:r>
          </a:p>
          <a:p>
            <a:pPr marL="182562" marR="0" lvl="0" algn="just" defTabSz="914400" rtl="0" eaLnBrk="1" fontAlgn="auto" latinLnBrk="0" hangingPunct="1">
              <a:lnSpc>
                <a:spcPct val="90000"/>
              </a:lnSpc>
              <a:spcBef>
                <a:spcPts val="1000"/>
              </a:spcBef>
              <a:spcAft>
                <a:spcPts val="0"/>
              </a:spcAft>
              <a:buClrTx/>
              <a:buSzTx/>
              <a:tabLst/>
              <a:defRPr/>
            </a:pPr>
            <a:r>
              <a:rPr kumimoji="0" lang="fr-FR" sz="1700" b="0" i="0" u="none" strike="noStrike" kern="1200" cap="none" spc="0" normalizeH="0" baseline="0" noProof="0" dirty="0">
                <a:ln>
                  <a:noFill/>
                </a:ln>
                <a:effectLst/>
                <a:uLnTx/>
                <a:uFillTx/>
                <a:latin typeface="WORK SANS LIGHT ROMAN" pitchFamily="2" charset="0"/>
                <a:ea typeface="+mn-ea"/>
                <a:cs typeface="+mn-cs"/>
              </a:rPr>
              <a:t>Plafond porté à :</a:t>
            </a:r>
          </a:p>
          <a:p>
            <a:pPr marL="468312"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700" b="0" i="0" u="none" strike="noStrike" kern="1200" cap="none" spc="0" normalizeH="0" baseline="0" noProof="0" dirty="0">
                <a:ln>
                  <a:noFill/>
                </a:ln>
                <a:effectLst/>
                <a:uLnTx/>
                <a:uFillTx/>
                <a:latin typeface="WORK SANS LIGHT ROMAN" pitchFamily="2" charset="0"/>
                <a:ea typeface="+mn-ea"/>
                <a:cs typeface="+mn-cs"/>
              </a:rPr>
              <a:t>30 000 € pour les personnes physiques (15 000 € auparavant)</a:t>
            </a:r>
          </a:p>
          <a:p>
            <a:pPr marL="468312"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700" b="0" i="0" u="none" strike="noStrike" kern="1200" cap="none" spc="0" normalizeH="0" baseline="0" noProof="0" dirty="0">
                <a:ln>
                  <a:noFill/>
                </a:ln>
                <a:effectLst/>
                <a:uLnTx/>
                <a:uFillTx/>
                <a:latin typeface="WORK SANS LIGHT ROMAN" pitchFamily="2" charset="0"/>
                <a:ea typeface="+mn-ea"/>
                <a:cs typeface="+mn-cs"/>
              </a:rPr>
              <a:t>150 000 € pour les personnes morales (75 000 € auparavant). </a:t>
            </a:r>
            <a:endParaRPr lang="fr-FR" sz="1700" dirty="0">
              <a:latin typeface="WORK SANS LIGHT ROMAN" pitchFamily="2" charset="0"/>
            </a:endParaRPr>
          </a:p>
          <a:p>
            <a:pPr marL="468312"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fr-FR" sz="1700" dirty="0">
                <a:latin typeface="WORK SANS LIGHT ROMAN" pitchFamily="2" charset="0"/>
              </a:rPr>
              <a:t>Plafond relevé à 200 000 € lorsque l’infraction est commise en bande organisée (contre 100 000 € auparavant). </a:t>
            </a:r>
          </a:p>
          <a:p>
            <a:pPr marL="182562" marR="0" lvl="0" algn="just" defTabSz="914400" rtl="0" eaLnBrk="1" fontAlgn="auto" latinLnBrk="0" hangingPunct="1">
              <a:lnSpc>
                <a:spcPct val="90000"/>
              </a:lnSpc>
              <a:spcBef>
                <a:spcPts val="1000"/>
              </a:spcBef>
              <a:spcAft>
                <a:spcPts val="0"/>
              </a:spcAft>
              <a:buClrTx/>
              <a:buSzTx/>
              <a:tabLst/>
              <a:defRPr/>
            </a:pPr>
            <a:r>
              <a:rPr lang="fr-FR" sz="1700" dirty="0">
                <a:latin typeface="WORK SANS LIGHT ROMAN" pitchFamily="2" charset="0"/>
              </a:rPr>
              <a:t>L’amende est appliquée autant de fois qu’il y a d’étrangers concernés. </a:t>
            </a:r>
            <a:endParaRPr lang="fr-FR" sz="1600" dirty="0">
              <a:latin typeface="WORK SANS LIGHT ROMAN" pitchFamily="2" charset="0"/>
            </a:endParaRPr>
          </a:p>
          <a:p>
            <a:pPr marL="182562" marR="0" lvl="0" algn="just" defTabSz="914400" rtl="0" eaLnBrk="1" fontAlgn="auto" latinLnBrk="0" hangingPunct="1">
              <a:lnSpc>
                <a:spcPct val="90000"/>
              </a:lnSpc>
              <a:spcBef>
                <a:spcPts val="1000"/>
              </a:spcBef>
              <a:spcAft>
                <a:spcPts val="0"/>
              </a:spcAft>
              <a:buClrTx/>
              <a:buSzTx/>
              <a:tabLst/>
              <a:defRPr/>
            </a:pPr>
            <a:endParaRPr lang="fr-FR" dirty="0">
              <a:solidFill>
                <a:srgbClr val="004288"/>
              </a:solidFill>
              <a:latin typeface="WORK SANS LIGHT ROMAN" pitchFamily="2" charset="0"/>
            </a:endParaRPr>
          </a:p>
        </p:txBody>
      </p:sp>
    </p:spTree>
    <p:extLst>
      <p:ext uri="{BB962C8B-B14F-4D97-AF65-F5344CB8AC3E}">
        <p14:creationId xmlns:p14="http://schemas.microsoft.com/office/powerpoint/2010/main" val="187545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F76D2-9A32-4D9E-A33A-EC8F08889B72}"/>
              </a:ext>
            </a:extLst>
          </p:cNvPr>
          <p:cNvSpPr>
            <a:spLocks noGrp="1"/>
          </p:cNvSpPr>
          <p:nvPr>
            <p:ph type="body" sz="quarter" idx="10"/>
          </p:nvPr>
        </p:nvSpPr>
        <p:spPr>
          <a:xfrm>
            <a:off x="2070099" y="1551480"/>
            <a:ext cx="9523414" cy="4484309"/>
          </a:xfrm>
        </p:spPr>
        <p:txBody>
          <a:bodyPr>
            <a:normAutofit/>
          </a:bodyPr>
          <a:lstStyle/>
          <a:p>
            <a:pPr marL="0" indent="0">
              <a:buNone/>
            </a:pPr>
            <a:endParaRPr lang="fr-FR" sz="100" dirty="0"/>
          </a:p>
          <a:p>
            <a:pPr marL="0" indent="0" algn="just">
              <a:spcAft>
                <a:spcPts val="600"/>
              </a:spcAft>
              <a:buNone/>
            </a:pPr>
            <a:endParaRPr lang="fr-FR" sz="1800" b="0" dirty="0">
              <a:solidFill>
                <a:schemeClr val="tx1"/>
              </a:solidFill>
              <a:latin typeface="WORK SANS LIGHT ROMAN" pitchFamily="2" charset="0"/>
            </a:endParaRPr>
          </a:p>
        </p:txBody>
      </p:sp>
      <p:sp>
        <p:nvSpPr>
          <p:cNvPr id="3" name="Espace réservé du texte 2">
            <a:extLst>
              <a:ext uri="{FF2B5EF4-FFF2-40B4-BE49-F238E27FC236}">
                <a16:creationId xmlns:a16="http://schemas.microsoft.com/office/drawing/2014/main" id="{DB70B6EA-F680-43C8-92D3-CADB3AA0D327}"/>
              </a:ext>
            </a:extLst>
          </p:cNvPr>
          <p:cNvSpPr>
            <a:spLocks noGrp="1"/>
          </p:cNvSpPr>
          <p:nvPr>
            <p:ph type="body" sz="quarter" idx="11"/>
          </p:nvPr>
        </p:nvSpPr>
        <p:spPr>
          <a:xfrm>
            <a:off x="2070099" y="611171"/>
            <a:ext cx="9523413" cy="838800"/>
          </a:xfrm>
        </p:spPr>
        <p:txBody>
          <a:bodyPr/>
          <a:lstStyle/>
          <a:p>
            <a:pPr algn="ctr">
              <a:defRPr/>
            </a:pPr>
            <a:r>
              <a:rPr lang="fr-FR" sz="2000" cap="all" dirty="0">
                <a:solidFill>
                  <a:srgbClr val="FE7C22"/>
                </a:solidFill>
                <a:latin typeface="WORK SANS LIGHT ROMAN" pitchFamily="2" charset="0"/>
              </a:rPr>
              <a:t>Extension de certaines conditions d’octroi de l’autorisation de travail au donneur d’ordre, à l’entreprise utilisatrice et à l’entreprise d’accueil </a:t>
            </a:r>
            <a:endParaRPr kumimoji="0" lang="fr-FR" sz="1800" b="1" i="0" u="none" strike="noStrike" kern="1200" cap="none" spc="0" normalizeH="0" baseline="0" noProof="0" dirty="0">
              <a:ln>
                <a:noFill/>
              </a:ln>
              <a:solidFill>
                <a:srgbClr val="FE7C22"/>
              </a:solidFill>
              <a:effectLst/>
              <a:uLnTx/>
              <a:uFillTx/>
              <a:latin typeface="WORK SANS LIGHT ROMAN" pitchFamily="2" charset="0"/>
              <a:ea typeface="+mn-ea"/>
              <a:cs typeface="+mn-cs"/>
            </a:endParaRPr>
          </a:p>
        </p:txBody>
      </p:sp>
      <p:sp>
        <p:nvSpPr>
          <p:cNvPr id="5" name="ZoneTexte 4">
            <a:extLst>
              <a:ext uri="{FF2B5EF4-FFF2-40B4-BE49-F238E27FC236}">
                <a16:creationId xmlns:a16="http://schemas.microsoft.com/office/drawing/2014/main" id="{429C6E41-8113-09BC-9CD5-B9477E92A161}"/>
              </a:ext>
            </a:extLst>
          </p:cNvPr>
          <p:cNvSpPr txBox="1"/>
          <p:nvPr/>
        </p:nvSpPr>
        <p:spPr>
          <a:xfrm>
            <a:off x="1973821" y="1336743"/>
            <a:ext cx="9800837" cy="663771"/>
          </a:xfrm>
          <a:prstGeom prst="rect">
            <a:avLst/>
          </a:prstGeom>
          <a:noFill/>
        </p:spPr>
        <p:txBody>
          <a:bodyPr wrap="square">
            <a:spAutoFit/>
          </a:bodyPr>
          <a:lstStyle/>
          <a:p>
            <a:pPr marL="180975" marR="0" lvl="0" indent="261938" algn="just" defTabSz="914400" rtl="0" eaLnBrk="1" fontAlgn="auto" latinLnBrk="0" hangingPunct="1">
              <a:lnSpc>
                <a:spcPct val="90000"/>
              </a:lnSpc>
              <a:spcBef>
                <a:spcPts val="1000"/>
              </a:spcBef>
              <a:spcAft>
                <a:spcPts val="0"/>
              </a:spcAft>
              <a:buClrTx/>
              <a:buSzTx/>
              <a:tabLst/>
              <a:defRPr/>
            </a:pPr>
            <a:endParaRPr lang="fr-FR" sz="1600" b="1" dirty="0">
              <a:solidFill>
                <a:srgbClr val="004288"/>
              </a:solidFill>
              <a:latin typeface="WORK SANS LIGHT ROMAN" pitchFamily="2" charset="0"/>
            </a:endParaRPr>
          </a:p>
          <a:p>
            <a:pPr marL="180975" marR="0" lvl="0" indent="261938" algn="just" defTabSz="914400" rtl="0" eaLnBrk="1" fontAlgn="auto" latinLnBrk="0" hangingPunct="1">
              <a:lnSpc>
                <a:spcPct val="90000"/>
              </a:lnSpc>
              <a:spcBef>
                <a:spcPts val="1000"/>
              </a:spcBef>
              <a:spcAft>
                <a:spcPts val="0"/>
              </a:spcAft>
              <a:buClrTx/>
              <a:buSzTx/>
              <a:tabLst/>
              <a:defRPr/>
            </a:pPr>
            <a:r>
              <a:rPr lang="fr-FR" sz="1600" b="1" dirty="0">
                <a:solidFill>
                  <a:srgbClr val="004288"/>
                </a:solidFill>
                <a:latin typeface="WORK SANS LIGHT ROMAN" pitchFamily="2" charset="0"/>
              </a:rPr>
              <a:t>Entrée en vigueur : 1</a:t>
            </a:r>
            <a:r>
              <a:rPr lang="fr-FR" sz="1600" b="1" baseline="30000" dirty="0">
                <a:solidFill>
                  <a:srgbClr val="004288"/>
                </a:solidFill>
                <a:latin typeface="WORK SANS LIGHT ROMAN" pitchFamily="2" charset="0"/>
              </a:rPr>
              <a:t>er</a:t>
            </a:r>
            <a:r>
              <a:rPr lang="fr-FR" sz="1600" b="1" dirty="0">
                <a:solidFill>
                  <a:srgbClr val="004288"/>
                </a:solidFill>
                <a:latin typeface="WORK SANS LIGHT ROMAN" pitchFamily="2" charset="0"/>
              </a:rPr>
              <a:t> septembre 2024</a:t>
            </a:r>
            <a:endParaRPr lang="fr-FR" sz="1600" dirty="0">
              <a:solidFill>
                <a:srgbClr val="004288"/>
              </a:solidFill>
              <a:latin typeface="WORK SANS LIGHT ROMAN" pitchFamily="2" charset="0"/>
            </a:endParaRPr>
          </a:p>
        </p:txBody>
      </p:sp>
      <p:graphicFrame>
        <p:nvGraphicFramePr>
          <p:cNvPr id="4" name="Tableau 5">
            <a:extLst>
              <a:ext uri="{FF2B5EF4-FFF2-40B4-BE49-F238E27FC236}">
                <a16:creationId xmlns:a16="http://schemas.microsoft.com/office/drawing/2014/main" id="{F5B22586-9756-500D-F270-41AEEE5560C6}"/>
              </a:ext>
            </a:extLst>
          </p:cNvPr>
          <p:cNvGraphicFramePr>
            <a:graphicFrameLocks noGrp="1"/>
          </p:cNvGraphicFramePr>
          <p:nvPr>
            <p:extLst>
              <p:ext uri="{D42A27DB-BD31-4B8C-83A1-F6EECF244321}">
                <p14:modId xmlns:p14="http://schemas.microsoft.com/office/powerpoint/2010/main" val="1228504016"/>
              </p:ext>
            </p:extLst>
          </p:nvPr>
        </p:nvGraphicFramePr>
        <p:xfrm>
          <a:off x="1877750" y="2102023"/>
          <a:ext cx="9992978" cy="4559638"/>
        </p:xfrm>
        <a:graphic>
          <a:graphicData uri="http://schemas.openxmlformats.org/drawingml/2006/table">
            <a:tbl>
              <a:tblPr firstRow="1" bandRow="1">
                <a:tableStyleId>{5C22544A-7EE6-4342-B048-85BDC9FD1C3A}</a:tableStyleId>
              </a:tblPr>
              <a:tblGrid>
                <a:gridCol w="964645">
                  <a:extLst>
                    <a:ext uri="{9D8B030D-6E8A-4147-A177-3AD203B41FA5}">
                      <a16:colId xmlns:a16="http://schemas.microsoft.com/office/drawing/2014/main" val="1785160495"/>
                    </a:ext>
                  </a:extLst>
                </a:gridCol>
                <a:gridCol w="2768369">
                  <a:extLst>
                    <a:ext uri="{9D8B030D-6E8A-4147-A177-3AD203B41FA5}">
                      <a16:colId xmlns:a16="http://schemas.microsoft.com/office/drawing/2014/main" val="1475477984"/>
                    </a:ext>
                  </a:extLst>
                </a:gridCol>
                <a:gridCol w="6259964">
                  <a:extLst>
                    <a:ext uri="{9D8B030D-6E8A-4147-A177-3AD203B41FA5}">
                      <a16:colId xmlns:a16="http://schemas.microsoft.com/office/drawing/2014/main" val="2663350984"/>
                    </a:ext>
                  </a:extLst>
                </a:gridCol>
              </a:tblGrid>
              <a:tr h="319793">
                <a:tc>
                  <a:txBody>
                    <a:bodyPr/>
                    <a:lstStyle/>
                    <a:p>
                      <a:pPr algn="ctr"/>
                      <a:endParaRPr lang="fr-FR" sz="1100" b="1" dirty="0">
                        <a:latin typeface="Work Sans Light" pitchFamily="2" charset="0"/>
                      </a:endParaRPr>
                    </a:p>
                  </a:txBody>
                  <a:tcPr anchor="ctr">
                    <a:solidFill>
                      <a:schemeClr val="accent5"/>
                    </a:solidFill>
                  </a:tcPr>
                </a:tc>
                <a:tc>
                  <a:txBody>
                    <a:bodyPr/>
                    <a:lstStyle/>
                    <a:p>
                      <a:pPr algn="ctr"/>
                      <a:r>
                        <a:rPr lang="fr-FR" sz="1100" b="1" dirty="0">
                          <a:latin typeface="Work Sans Light" pitchFamily="2" charset="0"/>
                        </a:rPr>
                        <a:t>Avant le 1</a:t>
                      </a:r>
                      <a:r>
                        <a:rPr lang="fr-FR" sz="1100" b="1" baseline="30000" dirty="0">
                          <a:latin typeface="Work Sans Light" pitchFamily="2" charset="0"/>
                        </a:rPr>
                        <a:t>er</a:t>
                      </a:r>
                      <a:r>
                        <a:rPr lang="fr-FR" sz="1100" b="1" dirty="0">
                          <a:latin typeface="Work Sans Light" pitchFamily="2" charset="0"/>
                        </a:rPr>
                        <a:t> septembre 2024</a:t>
                      </a:r>
                    </a:p>
                  </a:txBody>
                  <a:tcPr anchor="ctr">
                    <a:solidFill>
                      <a:schemeClr val="accent5"/>
                    </a:solidFill>
                  </a:tcPr>
                </a:tc>
                <a:tc>
                  <a:txBody>
                    <a:bodyPr/>
                    <a:lstStyle/>
                    <a:p>
                      <a:pPr algn="ctr"/>
                      <a:r>
                        <a:rPr lang="fr-FR" sz="1100" b="1" dirty="0">
                          <a:latin typeface="Work Sans Light" pitchFamily="2" charset="0"/>
                        </a:rPr>
                        <a:t>Depuis le 1</a:t>
                      </a:r>
                      <a:r>
                        <a:rPr lang="fr-FR" sz="1100" b="1" baseline="30000" dirty="0">
                          <a:latin typeface="Work Sans Light" pitchFamily="2" charset="0"/>
                        </a:rPr>
                        <a:t>er</a:t>
                      </a:r>
                      <a:r>
                        <a:rPr lang="fr-FR" sz="1100" b="1" dirty="0">
                          <a:latin typeface="Work Sans Light" pitchFamily="2" charset="0"/>
                        </a:rPr>
                        <a:t> septembre 2024</a:t>
                      </a:r>
                    </a:p>
                  </a:txBody>
                  <a:tcPr anchor="ctr">
                    <a:solidFill>
                      <a:schemeClr val="accent5"/>
                    </a:solidFill>
                  </a:tcPr>
                </a:tc>
                <a:extLst>
                  <a:ext uri="{0D108BD9-81ED-4DB2-BD59-A6C34878D82A}">
                    <a16:rowId xmlns:a16="http://schemas.microsoft.com/office/drawing/2014/main" val="1164536449"/>
                  </a:ext>
                </a:extLst>
              </a:tr>
              <a:tr h="941358">
                <a:tc>
                  <a:txBody>
                    <a:bodyPr/>
                    <a:lstStyle/>
                    <a:p>
                      <a:pPr algn="ctr"/>
                      <a:r>
                        <a:rPr lang="fr-FR" sz="1000" b="1" i="1" dirty="0">
                          <a:solidFill>
                            <a:schemeClr val="bg1"/>
                          </a:solidFill>
                          <a:latin typeface="Work Sans Light" pitchFamily="2" charset="0"/>
                        </a:rPr>
                        <a:t>Périmètre du contrôle </a:t>
                      </a:r>
                    </a:p>
                  </a:txBody>
                  <a:tcPr anchor="ctr">
                    <a:solidFill>
                      <a:schemeClr val="accent5"/>
                    </a:solidFill>
                  </a:tcPr>
                </a:tc>
                <a:tc>
                  <a:txBody>
                    <a:bodyPr/>
                    <a:lstStyle/>
                    <a:p>
                      <a:pPr algn="ctr"/>
                      <a:r>
                        <a:rPr lang="fr-FR" sz="1200" dirty="0">
                          <a:latin typeface="WORK SANS LIGHT ROMAN" pitchFamily="2" charset="0"/>
                        </a:rPr>
                        <a:t>Employeur</a:t>
                      </a:r>
                    </a:p>
                    <a:p>
                      <a:endParaRPr lang="fr-FR" sz="1200" dirty="0">
                        <a:latin typeface="WORK SANS LIGHT ROMAN" pitchFamily="2" charset="0"/>
                      </a:endParaRPr>
                    </a:p>
                    <a:p>
                      <a:endParaRPr lang="fr-FR" sz="1200" dirty="0">
                        <a:latin typeface="WORK SANS LIGHT ROMAN" pitchFamily="2" charset="0"/>
                      </a:endParaRPr>
                    </a:p>
                    <a:p>
                      <a:endParaRPr lang="fr-FR" sz="1200" dirty="0">
                        <a:latin typeface="WORK SANS LIGHT ROMAN" pitchFamily="2" charset="0"/>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WORK SANS LIGHT ROMAN" pitchFamily="2" charset="0"/>
                          <a:ea typeface="+mn-ea"/>
                          <a:cs typeface="+mn-cs"/>
                        </a:rPr>
                        <a:t>Employeur,</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latin typeface="WORK SANS LIGHT ROMAN" pitchFamily="2" charset="0"/>
                          <a:ea typeface="+mn-ea"/>
                          <a:cs typeface="+mn-cs"/>
                        </a:rPr>
                        <a:t>Donneur d’ordre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latin typeface="WORK SANS LIGHT ROMAN" pitchFamily="2" charset="0"/>
                          <a:ea typeface="+mn-ea"/>
                          <a:cs typeface="+mn-cs"/>
                        </a:rPr>
                        <a:t>Entreprise utilisatrice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latin typeface="WORK SANS LIGHT ROMAN" pitchFamily="2" charset="0"/>
                          <a:ea typeface="+mn-ea"/>
                          <a:cs typeface="+mn-cs"/>
                        </a:rPr>
                        <a:t>Entreprise d’accueil </a:t>
                      </a:r>
                    </a:p>
                  </a:txBody>
                  <a:tcPr>
                    <a:solidFill>
                      <a:schemeClr val="accent5">
                        <a:lumMod val="20000"/>
                        <a:lumOff val="80000"/>
                      </a:schemeClr>
                    </a:solidFill>
                  </a:tcPr>
                </a:tc>
                <a:extLst>
                  <a:ext uri="{0D108BD9-81ED-4DB2-BD59-A6C34878D82A}">
                    <a16:rowId xmlns:a16="http://schemas.microsoft.com/office/drawing/2014/main" val="3183874619"/>
                  </a:ext>
                </a:extLst>
              </a:tr>
              <a:tr h="3298487">
                <a:tc>
                  <a:txBody>
                    <a:bodyPr/>
                    <a:lstStyle/>
                    <a:p>
                      <a:pPr marL="0" indent="0" algn="ctr" defTabSz="914400" rtl="0" eaLnBrk="1" latinLnBrk="0" hangingPunct="1">
                        <a:buFont typeface="Arial" panose="020B0604020202020204" pitchFamily="34" charset="0"/>
                        <a:buNone/>
                      </a:pPr>
                      <a:r>
                        <a:rPr lang="fr-FR" sz="1000" b="1" i="1" kern="1200" dirty="0">
                          <a:solidFill>
                            <a:schemeClr val="bg1"/>
                          </a:solidFill>
                          <a:latin typeface="Work Sans Light" pitchFamily="2" charset="0"/>
                          <a:ea typeface="+mn-ea"/>
                          <a:cs typeface="+mn-cs"/>
                        </a:rPr>
                        <a:t>Objet du contrôle </a:t>
                      </a:r>
                    </a:p>
                  </a:txBody>
                  <a:tcPr anchor="ctr">
                    <a:solidFill>
                      <a:schemeClr val="accent5"/>
                    </a:solidFill>
                  </a:tcPr>
                </a:tc>
                <a:tc>
                  <a:txBody>
                    <a:bodyPr/>
                    <a:lstStyle/>
                    <a:p>
                      <a:pPr marL="171450" indent="-171450" algn="just">
                        <a:buFont typeface="Arial" panose="020B0604020202020204" pitchFamily="34" charset="0"/>
                        <a:buChar char="•"/>
                      </a:pPr>
                      <a:r>
                        <a:rPr lang="fr-FR" sz="1200" dirty="0">
                          <a:latin typeface="WORK SANS LIGHT ROMAN" pitchFamily="2" charset="0"/>
                        </a:rPr>
                        <a:t>Respect des obligations déclaratives sociales liées au statut ou à l’activité</a:t>
                      </a:r>
                    </a:p>
                    <a:p>
                      <a:pPr marL="0" indent="0" algn="just">
                        <a:buFont typeface="Arial" panose="020B0604020202020204" pitchFamily="34" charset="0"/>
                        <a:buNone/>
                      </a:pPr>
                      <a:endParaRPr lang="fr-FR" sz="1200" dirty="0">
                        <a:latin typeface="WORK SANS LIGHT ROMAN" pitchFamily="2" charset="0"/>
                      </a:endParaRPr>
                    </a:p>
                    <a:p>
                      <a:pPr marL="171450" indent="-171450" algn="just">
                        <a:buFont typeface="Arial" panose="020B0604020202020204" pitchFamily="34" charset="0"/>
                        <a:buChar char="•"/>
                      </a:pPr>
                      <a:r>
                        <a:rPr lang="fr-FR" sz="1200" dirty="0">
                          <a:latin typeface="WORK SANS LIGHT ROMAN" pitchFamily="2" charset="0"/>
                        </a:rPr>
                        <a:t>Absence de condamnation pénale pour le motif de travail illégal ou pour avoir méconnu des règles générales de santé et de sécurité, et absence de constat de manquement grave en ces matières par l’administration</a:t>
                      </a:r>
                    </a:p>
                    <a:p>
                      <a:pPr marL="0" indent="0" algn="just">
                        <a:buFont typeface="Arial" panose="020B0604020202020204" pitchFamily="34" charset="0"/>
                        <a:buNone/>
                      </a:pPr>
                      <a:endParaRPr lang="fr-FR" sz="1200" dirty="0">
                        <a:latin typeface="WORK SANS LIGHT ROMAN" pitchFamily="2" charset="0"/>
                      </a:endParaRPr>
                    </a:p>
                    <a:p>
                      <a:pPr marL="171450" indent="-171450" algn="just">
                        <a:buFont typeface="Arial" panose="020B0604020202020204" pitchFamily="34" charset="0"/>
                        <a:buChar char="•"/>
                      </a:pPr>
                      <a:r>
                        <a:rPr lang="fr-FR" sz="1200" dirty="0">
                          <a:latin typeface="WORK SANS LIGHT ROMAN" pitchFamily="2" charset="0"/>
                        </a:rPr>
                        <a:t>Absence de sanction administrative pour manquement aux règles sur le détachement temporaire de salariés</a:t>
                      </a:r>
                      <a:r>
                        <a:rPr kumimoji="0" lang="fr-FR" sz="1050" b="1" i="1" u="none" strike="noStrike" kern="1200" cap="none" spc="0" normalizeH="0" baseline="0" noProof="0" dirty="0">
                          <a:ln>
                            <a:noFill/>
                          </a:ln>
                          <a:solidFill>
                            <a:srgbClr val="000000"/>
                          </a:solidFill>
                          <a:effectLst/>
                          <a:uLnTx/>
                          <a:uFillTx/>
                          <a:latin typeface="WORK SANS LIGHT ROMAN" pitchFamily="2" charset="0"/>
                          <a:ea typeface="+mn-ea"/>
                          <a:cs typeface="+mn-cs"/>
                        </a:rPr>
                        <a:t> </a:t>
                      </a:r>
                      <a:endParaRPr lang="fr-FR" sz="1200" dirty="0">
                        <a:latin typeface="WORK SANS LIGHT ROMAN" pitchFamily="2" charset="0"/>
                      </a:endParaRPr>
                    </a:p>
                  </a:txBody>
                  <a:tcPr>
                    <a:solidFill>
                      <a:schemeClr val="accent5">
                        <a:lumMod val="20000"/>
                        <a:lumOff val="80000"/>
                      </a:schemeClr>
                    </a:solidFill>
                  </a:tcPr>
                </a:tc>
                <a:tc>
                  <a:txBody>
                    <a:bodyPr/>
                    <a:lstStyle/>
                    <a:p>
                      <a:pPr marL="171450" indent="-171450" algn="just">
                        <a:buFont typeface="Arial" panose="020B0604020202020204" pitchFamily="34" charset="0"/>
                        <a:buChar char="•"/>
                      </a:pPr>
                      <a:r>
                        <a:rPr lang="fr-FR" sz="1200" dirty="0">
                          <a:latin typeface="WORK SANS LIGHT ROMAN" pitchFamily="2" charset="0"/>
                        </a:rPr>
                        <a:t>Respect des obligations sociales liées au statut ou à l’activité</a:t>
                      </a:r>
                    </a:p>
                    <a:p>
                      <a:pPr marL="171450" indent="-171450" algn="just">
                        <a:buFont typeface="Arial" panose="020B0604020202020204" pitchFamily="34" charset="0"/>
                        <a:buChar char="•"/>
                      </a:pPr>
                      <a:endParaRPr lang="fr-FR" sz="1200" dirty="0">
                        <a:latin typeface="WORK SANS LIGHT ROMAN" pitchFamily="2" charset="0"/>
                      </a:endParaRPr>
                    </a:p>
                    <a:p>
                      <a:pPr marL="171450" indent="-171450" algn="just">
                        <a:buFont typeface="Arial" panose="020B0604020202020204" pitchFamily="34" charset="0"/>
                        <a:buChar char="•"/>
                      </a:pPr>
                      <a:r>
                        <a:rPr lang="fr-FR" sz="1200" dirty="0">
                          <a:latin typeface="WORK SANS LIGHT ROMAN" pitchFamily="2" charset="0"/>
                        </a:rPr>
                        <a:t>Absence de condamnation pénale ou de sanction administrative pour des infractions relevant du travail illégal, pour des infractions aux règles de santé et de sécurité au travail, </a:t>
                      </a:r>
                      <a:r>
                        <a:rPr lang="fr-FR" sz="1200" b="1" dirty="0">
                          <a:latin typeface="WORK SANS LIGHT ROMAN" pitchFamily="2" charset="0"/>
                        </a:rPr>
                        <a:t>pour aide à l’entrée et au séjour irrégulier en France</a:t>
                      </a:r>
                      <a:r>
                        <a:rPr lang="fr-FR" sz="1200" dirty="0">
                          <a:latin typeface="WORK SANS LIGHT ROMAN" pitchFamily="2" charset="0"/>
                        </a:rPr>
                        <a:t> ou pour méconnaissance des règles relatives au détachement temporaire de salariés, et l’administration n’a pas relevé de manquement grave en ces matières </a:t>
                      </a:r>
                    </a:p>
                    <a:p>
                      <a:pPr marL="0" indent="0" algn="just">
                        <a:buFont typeface="Arial" panose="020B0604020202020204" pitchFamily="34" charset="0"/>
                        <a:buNone/>
                      </a:pPr>
                      <a:endParaRPr lang="fr-FR" sz="1200" dirty="0">
                        <a:latin typeface="WORK SANS LIGHT ROMAN" pitchFamily="2" charset="0"/>
                      </a:endParaRPr>
                    </a:p>
                    <a:p>
                      <a:pPr marL="171450" indent="-171450" algn="just" defTabSz="914400" rtl="0" eaLnBrk="1" latinLnBrk="0" hangingPunct="1">
                        <a:buFont typeface="Arial" panose="020B0604020202020204" pitchFamily="34" charset="0"/>
                        <a:buChar char="•"/>
                      </a:pPr>
                      <a:r>
                        <a:rPr lang="fr-FR" sz="1200" kern="1200" dirty="0">
                          <a:solidFill>
                            <a:schemeClr val="dk1"/>
                          </a:solidFill>
                          <a:latin typeface="WORK SANS LIGHT ROMAN" pitchFamily="2" charset="0"/>
                          <a:ea typeface="+mn-ea"/>
                          <a:cs typeface="+mn-cs"/>
                        </a:rPr>
                        <a:t>L’autorisation de travail peut également être refusée en cas de condamnation pénale ou de sanction administrative pour des </a:t>
                      </a:r>
                      <a:r>
                        <a:rPr lang="fr-FR" sz="1200" b="1" kern="1200" dirty="0">
                          <a:solidFill>
                            <a:schemeClr val="dk1"/>
                          </a:solidFill>
                          <a:latin typeface="WORK SANS LIGHT ROMAN" pitchFamily="2" charset="0"/>
                          <a:ea typeface="+mn-ea"/>
                          <a:cs typeface="+mn-cs"/>
                        </a:rPr>
                        <a:t>atteintes à la personne humaine</a:t>
                      </a:r>
                      <a:r>
                        <a:rPr lang="fr-FR" sz="1200" kern="1200" dirty="0">
                          <a:solidFill>
                            <a:schemeClr val="dk1"/>
                          </a:solidFill>
                          <a:latin typeface="WORK SANS LIGHT ROMAN" pitchFamily="2" charset="0"/>
                          <a:ea typeface="+mn-ea"/>
                          <a:cs typeface="+mn-cs"/>
                        </a:rPr>
                        <a:t>, pour </a:t>
                      </a:r>
                      <a:r>
                        <a:rPr lang="fr-FR" sz="1200" b="1" kern="1200" dirty="0">
                          <a:solidFill>
                            <a:schemeClr val="dk1"/>
                          </a:solidFill>
                          <a:latin typeface="WORK SANS LIGHT ROMAN" pitchFamily="2" charset="0"/>
                          <a:ea typeface="+mn-ea"/>
                          <a:cs typeface="+mn-cs"/>
                        </a:rPr>
                        <a:t>faux et usage de faux </a:t>
                      </a:r>
                      <a:r>
                        <a:rPr lang="fr-FR" sz="1200" kern="1200" dirty="0">
                          <a:solidFill>
                            <a:schemeClr val="dk1"/>
                          </a:solidFill>
                          <a:latin typeface="WORK SANS LIGHT ROMAN" pitchFamily="2" charset="0"/>
                          <a:ea typeface="+mn-ea"/>
                          <a:cs typeface="+mn-cs"/>
                        </a:rPr>
                        <a:t>au sens du code pénal ou lorsque l’administration a relevé des manquements graves en ces matières</a:t>
                      </a:r>
                    </a:p>
                    <a:p>
                      <a:pPr marL="0" indent="0" algn="just" defTabSz="914400" rtl="0" eaLnBrk="1" latinLnBrk="0" hangingPunct="1">
                        <a:buFont typeface="Arial" panose="020B0604020202020204" pitchFamily="34" charset="0"/>
                        <a:buNone/>
                      </a:pPr>
                      <a:endParaRPr kumimoji="0" lang="fr-FR" sz="1050" b="1" i="1" u="none" strike="noStrike" kern="1200" cap="none" spc="0" normalizeH="0" baseline="0" noProof="0" dirty="0">
                        <a:ln>
                          <a:noFill/>
                        </a:ln>
                        <a:solidFill>
                          <a:srgbClr val="000000"/>
                        </a:solidFill>
                        <a:effectLst/>
                        <a:uLnTx/>
                        <a:uFillTx/>
                        <a:latin typeface="WORK SANS LIGHT ROMAN" pitchFamily="2" charset="0"/>
                        <a:ea typeface="+mn-ea"/>
                        <a:cs typeface="+mn-cs"/>
                      </a:endParaRPr>
                    </a:p>
                    <a:p>
                      <a:pPr marL="0" indent="0" algn="just" defTabSz="914400" rtl="0" eaLnBrk="1" latinLnBrk="0" hangingPunct="1">
                        <a:buFont typeface="Arial" panose="020B0604020202020204" pitchFamily="34" charset="0"/>
                        <a:buNone/>
                      </a:pPr>
                      <a:r>
                        <a:rPr kumimoji="0" lang="fr-FR" sz="1050" b="1" i="1" u="none" strike="noStrike" kern="1200" cap="none" spc="0" normalizeH="0" baseline="0" noProof="0" dirty="0">
                          <a:ln>
                            <a:noFill/>
                          </a:ln>
                          <a:solidFill>
                            <a:srgbClr val="000000"/>
                          </a:solidFill>
                          <a:effectLst/>
                          <a:uLnTx/>
                          <a:uFillTx/>
                          <a:latin typeface="WORK SANS LIGHT ROMAN" pitchFamily="2" charset="0"/>
                          <a:ea typeface="+mn-ea"/>
                          <a:cs typeface="+mn-cs"/>
                        </a:rPr>
                        <a:t> </a:t>
                      </a:r>
                      <a:endParaRPr lang="fr-FR" sz="1200" kern="1200" dirty="0">
                        <a:solidFill>
                          <a:schemeClr val="dk1"/>
                        </a:solidFill>
                        <a:latin typeface="WORK SANS LIGHT ROMAN" pitchFamily="2" charset="0"/>
                        <a:ea typeface="+mn-ea"/>
                        <a:cs typeface="+mn-cs"/>
                      </a:endParaRPr>
                    </a:p>
                    <a:p>
                      <a:pPr marL="171450" indent="-171450" algn="just" defTabSz="914400" rtl="0" eaLnBrk="1" latinLnBrk="0" hangingPunct="1">
                        <a:buFont typeface="Arial" panose="020B0604020202020204" pitchFamily="34" charset="0"/>
                        <a:buChar char="•"/>
                      </a:pPr>
                      <a:r>
                        <a:rPr lang="fr-FR" sz="1200" kern="1200" dirty="0">
                          <a:solidFill>
                            <a:schemeClr val="dk1"/>
                          </a:solidFill>
                          <a:latin typeface="WORK SANS LIGHT ROMAN" pitchFamily="2" charset="0"/>
                          <a:ea typeface="+mn-ea"/>
                          <a:cs typeface="+mn-cs"/>
                        </a:rPr>
                        <a:t>L’autorisation de travail peut être refusée </a:t>
                      </a:r>
                      <a:r>
                        <a:rPr lang="fr-FR" sz="1200" b="1" kern="1200" dirty="0">
                          <a:solidFill>
                            <a:schemeClr val="dk1"/>
                          </a:solidFill>
                          <a:latin typeface="WORK SANS LIGHT ROMAN" pitchFamily="2" charset="0"/>
                          <a:ea typeface="+mn-ea"/>
                          <a:cs typeface="+mn-cs"/>
                        </a:rPr>
                        <a:t>si le projet de recrutement est manifestement disproportionné au regard de l’activité économique de l’employeur, du donneur d’ordre, de l’entreprise utilisatrice ou de l’entreprise d’accueil</a:t>
                      </a:r>
                      <a:endParaRPr lang="fr-FR" sz="1200" kern="1200" dirty="0">
                        <a:solidFill>
                          <a:schemeClr val="dk1"/>
                        </a:solidFill>
                        <a:latin typeface="WORK SANS LIGHT ROMAN" pitchFamily="2"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4205322379"/>
                  </a:ext>
                </a:extLst>
              </a:tr>
            </a:tbl>
          </a:graphicData>
        </a:graphic>
      </p:graphicFrame>
      <p:sp>
        <p:nvSpPr>
          <p:cNvPr id="6" name="Flèche : droite 5">
            <a:extLst>
              <a:ext uri="{FF2B5EF4-FFF2-40B4-BE49-F238E27FC236}">
                <a16:creationId xmlns:a16="http://schemas.microsoft.com/office/drawing/2014/main" id="{E74D27B3-136F-4F8F-D86C-82A99D8B463A}"/>
              </a:ext>
            </a:extLst>
          </p:cNvPr>
          <p:cNvSpPr/>
          <p:nvPr/>
        </p:nvSpPr>
        <p:spPr>
          <a:xfrm>
            <a:off x="1888954" y="1608116"/>
            <a:ext cx="536526" cy="337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1834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80302" y="1965778"/>
            <a:ext cx="5010150" cy="2926443"/>
          </a:xfrm>
        </p:spPr>
        <p:txBody>
          <a:bodyPr>
            <a:normAutofit/>
          </a:bodyPr>
          <a:lstStyle/>
          <a:p>
            <a:r>
              <a:rPr lang="fr-FR" sz="2400" dirty="0">
                <a:latin typeface="WORK SANS LIGHT ROMAN"/>
              </a:rPr>
              <a:t>3</a:t>
            </a:r>
          </a:p>
          <a:p>
            <a:r>
              <a:rPr lang="fr-FR" sz="2400" dirty="0">
                <a:latin typeface="WORK SANS LIGHT ROMAN"/>
              </a:rPr>
              <a:t>-</a:t>
            </a:r>
          </a:p>
          <a:p>
            <a:pPr algn="ctr"/>
            <a:r>
              <a:rPr lang="fr-FR" sz="2400" dirty="0">
                <a:latin typeface="WORK SANS LIGHT ROMAN"/>
              </a:rPr>
              <a:t>Lancement d’une campagne d’information pour les travailleurs détachés et leurs employeurs</a:t>
            </a:r>
          </a:p>
          <a:p>
            <a:pPr algn="ctr"/>
            <a:endParaRPr lang="fr-FR" sz="2000" dirty="0">
              <a:latin typeface="WORK SANS LIGHT ROMAN"/>
            </a:endParaRPr>
          </a:p>
        </p:txBody>
      </p:sp>
    </p:spTree>
    <p:extLst>
      <p:ext uri="{BB962C8B-B14F-4D97-AF65-F5344CB8AC3E}">
        <p14:creationId xmlns:p14="http://schemas.microsoft.com/office/powerpoint/2010/main" val="2138849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F76D2-9A32-4D9E-A33A-EC8F08889B72}"/>
              </a:ext>
            </a:extLst>
          </p:cNvPr>
          <p:cNvSpPr>
            <a:spLocks noGrp="1"/>
          </p:cNvSpPr>
          <p:nvPr>
            <p:ph type="body" sz="quarter" idx="10"/>
          </p:nvPr>
        </p:nvSpPr>
        <p:spPr>
          <a:xfrm>
            <a:off x="2070099" y="1551480"/>
            <a:ext cx="9523414" cy="4484309"/>
          </a:xfrm>
        </p:spPr>
        <p:txBody>
          <a:bodyPr>
            <a:normAutofit/>
          </a:bodyPr>
          <a:lstStyle/>
          <a:p>
            <a:pPr marL="0" indent="0">
              <a:buNone/>
            </a:pPr>
            <a:endParaRPr lang="fr-FR" sz="100" dirty="0"/>
          </a:p>
          <a:p>
            <a:pPr marL="0" indent="0" algn="just">
              <a:spcAft>
                <a:spcPts val="600"/>
              </a:spcAft>
              <a:buNone/>
            </a:pPr>
            <a:endParaRPr lang="fr-FR" sz="1800" b="0" dirty="0">
              <a:solidFill>
                <a:schemeClr val="tx1"/>
              </a:solidFill>
              <a:latin typeface="WORK SANS LIGHT ROMAN" pitchFamily="2" charset="0"/>
            </a:endParaRPr>
          </a:p>
          <a:p>
            <a:pPr algn="just">
              <a:spcAft>
                <a:spcPts val="600"/>
              </a:spcAft>
            </a:pPr>
            <a:endParaRPr lang="fr-FR" sz="1800" b="0" dirty="0">
              <a:solidFill>
                <a:schemeClr val="tx1"/>
              </a:solidFill>
              <a:latin typeface="WORK SANS LIGHT ROMAN" pitchFamily="2" charset="0"/>
            </a:endParaRPr>
          </a:p>
          <a:p>
            <a:pPr algn="just">
              <a:spcAft>
                <a:spcPts val="600"/>
              </a:spcAft>
            </a:pPr>
            <a:endParaRPr lang="fr-FR" sz="100" b="0" dirty="0">
              <a:solidFill>
                <a:srgbClr val="0A14B4"/>
              </a:solidFill>
              <a:latin typeface="WORK SANS SEMIBOLD ROMAN" pitchFamily="2" charset="77"/>
            </a:endParaRPr>
          </a:p>
        </p:txBody>
      </p:sp>
      <p:sp>
        <p:nvSpPr>
          <p:cNvPr id="3" name="Espace réservé du texte 2">
            <a:extLst>
              <a:ext uri="{FF2B5EF4-FFF2-40B4-BE49-F238E27FC236}">
                <a16:creationId xmlns:a16="http://schemas.microsoft.com/office/drawing/2014/main" id="{DB70B6EA-F680-43C8-92D3-CADB3AA0D327}"/>
              </a:ext>
            </a:extLst>
          </p:cNvPr>
          <p:cNvSpPr>
            <a:spLocks noGrp="1"/>
          </p:cNvSpPr>
          <p:nvPr>
            <p:ph type="body" sz="quarter" idx="11"/>
          </p:nvPr>
        </p:nvSpPr>
        <p:spPr>
          <a:xfrm>
            <a:off x="2070099" y="611170"/>
            <a:ext cx="9523413" cy="828000"/>
          </a:xfrm>
        </p:spPr>
        <p:txBody>
          <a:bodyPr/>
          <a:lstStyle/>
          <a:p>
            <a:pPr algn="ctr"/>
            <a:r>
              <a:rPr lang="fr-FR" dirty="0">
                <a:latin typeface="WORK SANS LIGHT ROMAN" pitchFamily="2" charset="0"/>
              </a:rPr>
              <a:t>LANCEMENT D’UNE CAMPAGNE NATIONALE D’INFORMATION SUR LE DETACHEMENT INTERNATIONAL DE TRAVAILLEURS</a:t>
            </a:r>
          </a:p>
        </p:txBody>
      </p:sp>
      <p:sp>
        <p:nvSpPr>
          <p:cNvPr id="5" name="ZoneTexte 4">
            <a:extLst>
              <a:ext uri="{FF2B5EF4-FFF2-40B4-BE49-F238E27FC236}">
                <a16:creationId xmlns:a16="http://schemas.microsoft.com/office/drawing/2014/main" id="{429C6E41-8113-09BC-9CD5-B9477E92A161}"/>
              </a:ext>
            </a:extLst>
          </p:cNvPr>
          <p:cNvSpPr txBox="1"/>
          <p:nvPr/>
        </p:nvSpPr>
        <p:spPr>
          <a:xfrm>
            <a:off x="2070098" y="1869128"/>
            <a:ext cx="9523413" cy="4026743"/>
          </a:xfrm>
          <a:prstGeom prst="rect">
            <a:avLst/>
          </a:prstGeom>
          <a:noFill/>
        </p:spPr>
        <p:txBody>
          <a:bodyPr wrap="square">
            <a:spAutoFit/>
          </a:bodyPr>
          <a:lstStyle/>
          <a:p>
            <a:pPr marL="450850" marR="0" lvl="0" indent="-268288"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fr-FR" sz="2000" dirty="0">
                <a:latin typeface="WORK SANS LIGHT ROMAN" pitchFamily="2" charset="0"/>
              </a:rPr>
              <a:t>Lancement le 2 août 2024 par le Ministère du travail</a:t>
            </a:r>
          </a:p>
          <a:p>
            <a:pPr marL="450850" marR="0" lvl="0" indent="-268288" algn="just" defTabSz="914400" rtl="0" eaLnBrk="1" fontAlgn="auto" latinLnBrk="0" hangingPunct="1">
              <a:spcBef>
                <a:spcPts val="1000"/>
              </a:spcBef>
              <a:spcAft>
                <a:spcPts val="0"/>
              </a:spcAft>
              <a:buClrTx/>
              <a:buSzTx/>
              <a:buFont typeface="Arial" panose="020B0604020202020204" pitchFamily="34" charset="0"/>
              <a:buChar char="•"/>
              <a:tabLst/>
              <a:defRPr/>
            </a:pPr>
            <a:r>
              <a:rPr lang="fr-FR" sz="2000" dirty="0">
                <a:latin typeface="WORK SANS LIGHT ROMAN" pitchFamily="2" charset="0"/>
              </a:rPr>
              <a:t>Elaboration avec l’Autorité Européenne du Travail, CIBTP France, l’Acoss et le </a:t>
            </a:r>
            <a:r>
              <a:rPr lang="fr-FR" sz="2000" dirty="0" err="1">
                <a:latin typeface="WORK SANS LIGHT ROMAN" pitchFamily="2" charset="0"/>
              </a:rPr>
              <a:t>Cleiss</a:t>
            </a:r>
            <a:endParaRPr lang="fr-FR" sz="2000" dirty="0">
              <a:latin typeface="WORK SANS LIGHT ROMAN" pitchFamily="2" charset="0"/>
            </a:endParaRPr>
          </a:p>
          <a:p>
            <a:pPr marL="450850" marR="0" lvl="0" indent="-268288" algn="just" defTabSz="914400" rtl="0" eaLnBrk="1" fontAlgn="auto" latinLnBrk="0" hangingPunct="1">
              <a:spcBef>
                <a:spcPts val="10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effectLst/>
                <a:uLnTx/>
                <a:uFillTx/>
                <a:latin typeface="WORK SANS LIGHT ROMAN" pitchFamily="2" charset="0"/>
                <a:ea typeface="+mn-ea"/>
                <a:cs typeface="+mn-cs"/>
              </a:rPr>
              <a:t>Objet  : </a:t>
            </a:r>
            <a:r>
              <a:rPr kumimoji="0" lang="fr-FR" i="1" u="none" strike="noStrike" kern="1200" cap="none" spc="0" normalizeH="0" baseline="0" noProof="0" dirty="0">
                <a:ln>
                  <a:noFill/>
                </a:ln>
                <a:effectLst/>
                <a:uLnTx/>
                <a:uFillTx/>
                <a:latin typeface="WORK SANS LIGHT ROMAN" pitchFamily="2" charset="0"/>
                <a:ea typeface="+mn-ea"/>
                <a:cs typeface="+mn-cs"/>
              </a:rPr>
              <a:t>« Rappeler le cadre juridique, sanitaire et social régissant la mobilité des travailleurs détachés et des entreprises étrangères opérant en France dans le secteur du bâtiment et des travaux publics »</a:t>
            </a:r>
            <a:endParaRPr kumimoji="0" lang="fr-FR" i="1" u="none" strike="noStrike" kern="1200" cap="none" spc="0" normalizeH="0" baseline="0" noProof="0" dirty="0">
              <a:ln>
                <a:noFill/>
              </a:ln>
              <a:effectLst/>
              <a:highlight>
                <a:srgbClr val="FFFF00"/>
              </a:highlight>
              <a:uLnTx/>
              <a:uFillTx/>
              <a:latin typeface="WORK SANS LIGHT ROMAN" pitchFamily="2" charset="0"/>
              <a:ea typeface="+mn-ea"/>
              <a:cs typeface="+mn-cs"/>
            </a:endParaRPr>
          </a:p>
          <a:p>
            <a:pPr marL="450850" marR="0" lvl="0" indent="-268288" algn="just" defTabSz="914400" rtl="0" eaLnBrk="1" fontAlgn="auto" latinLnBrk="0" hangingPunct="1">
              <a:spcBef>
                <a:spcPts val="1000"/>
              </a:spcBef>
              <a:spcAft>
                <a:spcPts val="0"/>
              </a:spcAft>
              <a:buClrTx/>
              <a:buSzTx/>
              <a:buFont typeface="Arial" panose="020B0604020202020204" pitchFamily="34" charset="0"/>
              <a:buChar char="•"/>
              <a:tabLst/>
              <a:defRPr/>
            </a:pPr>
            <a:r>
              <a:rPr lang="fr-FR" sz="2000" dirty="0">
                <a:latin typeface="WORK SANS LIGHT ROMAN" pitchFamily="2" charset="0"/>
              </a:rPr>
              <a:t>Public cible : travailleurs détachés, employeurs et maîtres d’ouvrage/donneurs d’ordre</a:t>
            </a:r>
          </a:p>
          <a:p>
            <a:pPr marL="450850" marR="0" lvl="0" indent="-268288"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fr-FR" sz="2000" dirty="0">
                <a:latin typeface="WORK SANS LIGHT ROMAN" pitchFamily="2" charset="0"/>
              </a:rPr>
              <a:t>Disponible en 8 langues</a:t>
            </a:r>
          </a:p>
          <a:p>
            <a:pPr marL="450850" marR="0" lvl="0" indent="-268288"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sz="2000" dirty="0">
              <a:solidFill>
                <a:srgbClr val="004288"/>
              </a:solidFill>
              <a:latin typeface="WORK SANS LIGHT ROMAN" pitchFamily="2" charset="0"/>
            </a:endParaRPr>
          </a:p>
        </p:txBody>
      </p:sp>
      <p:sp>
        <p:nvSpPr>
          <p:cNvPr id="8" name="Organigramme : Connecteur 7">
            <a:extLst>
              <a:ext uri="{FF2B5EF4-FFF2-40B4-BE49-F238E27FC236}">
                <a16:creationId xmlns:a16="http://schemas.microsoft.com/office/drawing/2014/main" id="{FCEFF15F-D71B-5ED5-4670-B6D4B4B5AA51}"/>
              </a:ext>
            </a:extLst>
          </p:cNvPr>
          <p:cNvSpPr/>
          <p:nvPr/>
        </p:nvSpPr>
        <p:spPr>
          <a:xfrm>
            <a:off x="260752" y="1234656"/>
            <a:ext cx="1157591" cy="9193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WORK SANS LIGHT ROMAN" pitchFamily="2" charset="0"/>
                <a:hlinkClick r:id="rId3"/>
              </a:rPr>
              <a:t>BI FNTP</a:t>
            </a:r>
            <a:endParaRPr lang="fr-FR" dirty="0">
              <a:solidFill>
                <a:schemeClr val="tx1"/>
              </a:solidFill>
              <a:latin typeface="WORK SANS LIGHT ROMAN" pitchFamily="2" charset="0"/>
            </a:endParaRPr>
          </a:p>
        </p:txBody>
      </p:sp>
    </p:spTree>
    <p:extLst>
      <p:ext uri="{BB962C8B-B14F-4D97-AF65-F5344CB8AC3E}">
        <p14:creationId xmlns:p14="http://schemas.microsoft.com/office/powerpoint/2010/main" val="1327473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F76D2-9A32-4D9E-A33A-EC8F08889B72}"/>
              </a:ext>
            </a:extLst>
          </p:cNvPr>
          <p:cNvSpPr>
            <a:spLocks noGrp="1"/>
          </p:cNvSpPr>
          <p:nvPr>
            <p:ph type="body" sz="quarter" idx="10"/>
          </p:nvPr>
        </p:nvSpPr>
        <p:spPr>
          <a:xfrm>
            <a:off x="2070099" y="1551480"/>
            <a:ext cx="9523414" cy="4484309"/>
          </a:xfrm>
        </p:spPr>
        <p:txBody>
          <a:bodyPr>
            <a:normAutofit/>
          </a:bodyPr>
          <a:lstStyle/>
          <a:p>
            <a:pPr marL="0" indent="0">
              <a:buNone/>
            </a:pPr>
            <a:endParaRPr lang="fr-FR" sz="100" dirty="0"/>
          </a:p>
          <a:p>
            <a:pPr marL="0" indent="0" algn="just">
              <a:spcAft>
                <a:spcPts val="600"/>
              </a:spcAft>
              <a:buNone/>
            </a:pPr>
            <a:endParaRPr lang="fr-FR" sz="1800" b="0" dirty="0">
              <a:solidFill>
                <a:schemeClr val="tx1"/>
              </a:solidFill>
              <a:latin typeface="WORK SANS LIGHT ROMAN" pitchFamily="2" charset="0"/>
            </a:endParaRPr>
          </a:p>
          <a:p>
            <a:pPr algn="just">
              <a:spcAft>
                <a:spcPts val="600"/>
              </a:spcAft>
            </a:pPr>
            <a:endParaRPr lang="fr-FR" sz="1800" b="0" dirty="0">
              <a:solidFill>
                <a:schemeClr val="tx1"/>
              </a:solidFill>
              <a:latin typeface="WORK SANS LIGHT ROMAN" pitchFamily="2" charset="0"/>
            </a:endParaRPr>
          </a:p>
          <a:p>
            <a:pPr algn="just">
              <a:spcAft>
                <a:spcPts val="600"/>
              </a:spcAft>
            </a:pPr>
            <a:endParaRPr lang="fr-FR" sz="100" b="0" dirty="0">
              <a:solidFill>
                <a:srgbClr val="0A14B4"/>
              </a:solidFill>
              <a:latin typeface="WORK SANS SEMIBOLD ROMAN" pitchFamily="2" charset="77"/>
            </a:endParaRPr>
          </a:p>
        </p:txBody>
      </p:sp>
      <p:sp>
        <p:nvSpPr>
          <p:cNvPr id="3" name="Espace réservé du texte 2">
            <a:extLst>
              <a:ext uri="{FF2B5EF4-FFF2-40B4-BE49-F238E27FC236}">
                <a16:creationId xmlns:a16="http://schemas.microsoft.com/office/drawing/2014/main" id="{DB70B6EA-F680-43C8-92D3-CADB3AA0D327}"/>
              </a:ext>
            </a:extLst>
          </p:cNvPr>
          <p:cNvSpPr>
            <a:spLocks noGrp="1"/>
          </p:cNvSpPr>
          <p:nvPr>
            <p:ph type="body" sz="quarter" idx="11"/>
          </p:nvPr>
        </p:nvSpPr>
        <p:spPr>
          <a:xfrm>
            <a:off x="2070099" y="611170"/>
            <a:ext cx="9523413" cy="828000"/>
          </a:xfrm>
        </p:spPr>
        <p:txBody>
          <a:bodyPr/>
          <a:lstStyle/>
          <a:p>
            <a:pPr algn="ctr"/>
            <a:r>
              <a:rPr lang="fr-FR" dirty="0">
                <a:latin typeface="WORK SANS LIGHT ROMAN" pitchFamily="2" charset="0"/>
              </a:rPr>
              <a:t>LANCEMENT D’UNE CAMPAGNE NATIONALE D’INFORMATION SUR LE DETACHEMENT INTERNATIONAL </a:t>
            </a:r>
            <a:r>
              <a:rPr lang="fr-FR">
                <a:latin typeface="WORK SANS LIGHT ROMAN" pitchFamily="2" charset="0"/>
              </a:rPr>
              <a:t>DE TRAVAILLEURS</a:t>
            </a:r>
            <a:endParaRPr lang="fr-FR" dirty="0">
              <a:latin typeface="WORK SANS LIGHT ROMAN" pitchFamily="2" charset="0"/>
            </a:endParaRPr>
          </a:p>
        </p:txBody>
      </p:sp>
      <p:sp>
        <p:nvSpPr>
          <p:cNvPr id="5" name="ZoneTexte 4">
            <a:extLst>
              <a:ext uri="{FF2B5EF4-FFF2-40B4-BE49-F238E27FC236}">
                <a16:creationId xmlns:a16="http://schemas.microsoft.com/office/drawing/2014/main" id="{429C6E41-8113-09BC-9CD5-B9477E92A161}"/>
              </a:ext>
            </a:extLst>
          </p:cNvPr>
          <p:cNvSpPr txBox="1"/>
          <p:nvPr/>
        </p:nvSpPr>
        <p:spPr>
          <a:xfrm>
            <a:off x="2070098" y="1869128"/>
            <a:ext cx="9523413" cy="4975721"/>
          </a:xfrm>
          <a:prstGeom prst="rect">
            <a:avLst/>
          </a:prstGeom>
          <a:noFill/>
        </p:spPr>
        <p:txBody>
          <a:bodyPr wrap="square">
            <a:spAutoFit/>
          </a:bodyPr>
          <a:lstStyle/>
          <a:p>
            <a:pPr marL="182562" algn="just">
              <a:lnSpc>
                <a:spcPct val="90000"/>
              </a:lnSpc>
              <a:spcBef>
                <a:spcPts val="1000"/>
              </a:spcBef>
              <a:defRPr/>
            </a:pPr>
            <a:r>
              <a:rPr lang="fr-FR" sz="2000" b="1" dirty="0">
                <a:solidFill>
                  <a:srgbClr val="0070C0"/>
                </a:solidFill>
                <a:latin typeface="WORK SANS LIGHT ROMAN" pitchFamily="2" charset="0"/>
                <a:cs typeface="Times New Roman" panose="02020603050405020304" pitchFamily="18" charset="0"/>
              </a:rPr>
              <a:t>Objectifs de la campagne ?</a:t>
            </a:r>
          </a:p>
          <a:p>
            <a:pPr marL="182562" algn="just">
              <a:lnSpc>
                <a:spcPct val="90000"/>
              </a:lnSpc>
              <a:spcBef>
                <a:spcPts val="1000"/>
              </a:spcBef>
              <a:defRPr/>
            </a:pPr>
            <a:endParaRPr lang="fr-FR" sz="2000" dirty="0">
              <a:latin typeface="WORK SANS LIGHT ROMAN" pitchFamily="2" charset="0"/>
            </a:endParaRPr>
          </a:p>
          <a:p>
            <a:pPr marL="182562" algn="just">
              <a:lnSpc>
                <a:spcPct val="90000"/>
              </a:lnSpc>
              <a:spcBef>
                <a:spcPts val="1000"/>
              </a:spcBef>
              <a:defRPr/>
            </a:pPr>
            <a:endParaRPr lang="fr-FR" sz="2000" dirty="0">
              <a:latin typeface="WORK SANS LIGHT ROMAN" pitchFamily="2" charset="0"/>
            </a:endParaRPr>
          </a:p>
          <a:p>
            <a:pPr marL="182562" algn="just">
              <a:lnSpc>
                <a:spcPct val="90000"/>
              </a:lnSpc>
              <a:spcBef>
                <a:spcPts val="1000"/>
              </a:spcBef>
              <a:defRPr/>
            </a:pPr>
            <a:endParaRPr lang="fr-FR" sz="2000" dirty="0">
              <a:latin typeface="WORK SANS LIGHT ROMAN" pitchFamily="2" charset="0"/>
            </a:endParaRPr>
          </a:p>
          <a:p>
            <a:pPr marL="182562" algn="just">
              <a:lnSpc>
                <a:spcPct val="90000"/>
              </a:lnSpc>
              <a:spcBef>
                <a:spcPts val="1000"/>
              </a:spcBef>
              <a:defRPr/>
            </a:pPr>
            <a:endParaRPr lang="fr-FR" sz="2000" dirty="0">
              <a:latin typeface="WORK SANS LIGHT ROMAN" pitchFamily="2" charset="0"/>
            </a:endParaRPr>
          </a:p>
          <a:p>
            <a:pPr marL="182562" algn="just">
              <a:lnSpc>
                <a:spcPct val="90000"/>
              </a:lnSpc>
              <a:spcBef>
                <a:spcPts val="1000"/>
              </a:spcBef>
              <a:defRPr/>
            </a:pPr>
            <a:r>
              <a:rPr lang="fr-FR" sz="2000" b="1" dirty="0">
                <a:solidFill>
                  <a:srgbClr val="0070C0"/>
                </a:solidFill>
                <a:latin typeface="WORK SANS LIGHT ROMAN" pitchFamily="2" charset="0"/>
              </a:rPr>
              <a:t>Contenu ? </a:t>
            </a:r>
          </a:p>
          <a:p>
            <a:pPr marL="450850" indent="-268288" algn="just">
              <a:lnSpc>
                <a:spcPct val="90000"/>
              </a:lnSpc>
              <a:spcBef>
                <a:spcPts val="1000"/>
              </a:spcBef>
              <a:buFont typeface="Arial" panose="020B0604020202020204" pitchFamily="34" charset="0"/>
              <a:buChar char="•"/>
              <a:defRPr/>
            </a:pPr>
            <a:r>
              <a:rPr lang="fr-FR" dirty="0">
                <a:latin typeface="WORK SANS LIGHT ROMAN" pitchFamily="2" charset="0"/>
                <a:hlinkClick r:id="rId3" action="ppaction://hlinkfile"/>
              </a:rPr>
              <a:t>Vidéo</a:t>
            </a:r>
            <a:r>
              <a:rPr lang="fr-FR" dirty="0">
                <a:latin typeface="WORK SANS LIGHT ROMAN" pitchFamily="2" charset="0"/>
              </a:rPr>
              <a:t> qui présente les missions de l’Autorité Européenne du Travail</a:t>
            </a:r>
          </a:p>
          <a:p>
            <a:pPr marL="450850" indent="-268288" algn="just">
              <a:lnSpc>
                <a:spcPct val="90000"/>
              </a:lnSpc>
              <a:spcBef>
                <a:spcPts val="1000"/>
              </a:spcBef>
              <a:buFont typeface="Arial" panose="020B0604020202020204" pitchFamily="34" charset="0"/>
              <a:buChar char="•"/>
              <a:defRPr/>
            </a:pPr>
            <a:r>
              <a:rPr lang="fr-FR" dirty="0">
                <a:latin typeface="WORK SANS LIGHT ROMAN" pitchFamily="2" charset="0"/>
              </a:rPr>
              <a:t>21 fiches de questions/réponses mises à disposition sur le site du Ministère du travail et diffusées sur les réseaux sociaux sous le hashtag #Ensemble : construire et protéger</a:t>
            </a:r>
          </a:p>
          <a:p>
            <a:pPr marL="450850" indent="-268288" algn="just">
              <a:lnSpc>
                <a:spcPct val="90000"/>
              </a:lnSpc>
              <a:spcBef>
                <a:spcPts val="1000"/>
              </a:spcBef>
              <a:buFont typeface="Arial" panose="020B0604020202020204" pitchFamily="34" charset="0"/>
              <a:buChar char="•"/>
              <a:defRPr/>
            </a:pPr>
            <a:endParaRPr lang="fr-FR" sz="2000" dirty="0">
              <a:latin typeface="WORK SANS LIGHT ROMAN" pitchFamily="2" charset="0"/>
            </a:endParaRPr>
          </a:p>
          <a:p>
            <a:pPr marL="450850" indent="-268288" algn="just">
              <a:lnSpc>
                <a:spcPct val="90000"/>
              </a:lnSpc>
              <a:spcBef>
                <a:spcPts val="1000"/>
              </a:spcBef>
              <a:buFont typeface="Arial" panose="020B0604020202020204" pitchFamily="34" charset="0"/>
              <a:buChar char="•"/>
              <a:defRPr/>
            </a:pPr>
            <a:endParaRPr lang="fr-FR" sz="2000" dirty="0">
              <a:latin typeface="WORK SANS LIGHT ROMAN" pitchFamily="2" charset="0"/>
            </a:endParaRPr>
          </a:p>
          <a:p>
            <a:pPr marL="450850" marR="0" lvl="0" indent="-268288"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sz="2000" dirty="0">
              <a:solidFill>
                <a:srgbClr val="004288"/>
              </a:solidFill>
              <a:latin typeface="WORK SANS LIGHT ROMAN" pitchFamily="2" charset="0"/>
            </a:endParaRPr>
          </a:p>
        </p:txBody>
      </p:sp>
      <p:graphicFrame>
        <p:nvGraphicFramePr>
          <p:cNvPr id="9" name="Diagramme 8">
            <a:extLst>
              <a:ext uri="{FF2B5EF4-FFF2-40B4-BE49-F238E27FC236}">
                <a16:creationId xmlns:a16="http://schemas.microsoft.com/office/drawing/2014/main" id="{2092CBE7-D0AD-F244-E9DA-920A0C13A612}"/>
              </a:ext>
            </a:extLst>
          </p:cNvPr>
          <p:cNvGraphicFramePr/>
          <p:nvPr>
            <p:extLst>
              <p:ext uri="{D42A27DB-BD31-4B8C-83A1-F6EECF244321}">
                <p14:modId xmlns:p14="http://schemas.microsoft.com/office/powerpoint/2010/main" val="742035533"/>
              </p:ext>
            </p:extLst>
          </p:nvPr>
        </p:nvGraphicFramePr>
        <p:xfrm>
          <a:off x="2051048" y="2011976"/>
          <a:ext cx="9561511" cy="2209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a:extLst>
              <a:ext uri="{FF2B5EF4-FFF2-40B4-BE49-F238E27FC236}">
                <a16:creationId xmlns:a16="http://schemas.microsoft.com/office/drawing/2014/main" id="{45B5345F-E276-2D06-FECF-587D3107DC47}"/>
              </a:ext>
            </a:extLst>
          </p:cNvPr>
          <p:cNvSpPr txBox="1"/>
          <p:nvPr/>
        </p:nvSpPr>
        <p:spPr>
          <a:xfrm>
            <a:off x="2051048" y="5748923"/>
            <a:ext cx="9523415" cy="92333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800" dirty="0">
                <a:latin typeface="WORK SANS LIGHT ROMAN" pitchFamily="2" charset="0"/>
              </a:rPr>
              <a:t>Cette campagne s’ajoute, pour les aspects de droit du travail aux rubriques présentes sur le </a:t>
            </a:r>
            <a:r>
              <a:rPr lang="fr-FR" sz="1800" dirty="0">
                <a:latin typeface="WORK SANS LIGHT ROMAN" pitchFamily="2" charset="0"/>
                <a:hlinkClick r:id="rId9"/>
              </a:rPr>
              <a:t>site du ministère du travail</a:t>
            </a:r>
            <a:r>
              <a:rPr lang="fr-FR" sz="1800" dirty="0">
                <a:latin typeface="WORK SANS LIGHT ROMAN" pitchFamily="2" charset="0"/>
              </a:rPr>
              <a:t> qui reprennent l’ensemble des règles prévues par le Code du travail en matière de détachement international de salariés en France. </a:t>
            </a:r>
            <a:endParaRPr lang="fr-FR" dirty="0"/>
          </a:p>
        </p:txBody>
      </p:sp>
    </p:spTree>
    <p:extLst>
      <p:ext uri="{BB962C8B-B14F-4D97-AF65-F5344CB8AC3E}">
        <p14:creationId xmlns:p14="http://schemas.microsoft.com/office/powerpoint/2010/main" val="225910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eur : en angle 22">
            <a:extLst>
              <a:ext uri="{FF2B5EF4-FFF2-40B4-BE49-F238E27FC236}">
                <a16:creationId xmlns:a16="http://schemas.microsoft.com/office/drawing/2014/main" id="{9F91EE6A-EA3F-3759-18B6-BE1E47405E03}"/>
              </a:ext>
            </a:extLst>
          </p:cNvPr>
          <p:cNvCxnSpPr>
            <a:cxnSpLocks/>
          </p:cNvCxnSpPr>
          <p:nvPr/>
        </p:nvCxnSpPr>
        <p:spPr>
          <a:xfrm>
            <a:off x="779599" y="6128576"/>
            <a:ext cx="507317" cy="380174"/>
          </a:xfrm>
          <a:prstGeom prst="bentConnector3">
            <a:avLst>
              <a:gd name="adj1" fmla="val -555"/>
            </a:avLst>
          </a:prstGeom>
          <a:ln>
            <a:solidFill>
              <a:srgbClr val="0A14B4"/>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Diagramme 4">
            <a:extLst>
              <a:ext uri="{FF2B5EF4-FFF2-40B4-BE49-F238E27FC236}">
                <a16:creationId xmlns:a16="http://schemas.microsoft.com/office/drawing/2014/main" id="{DE499B73-19A9-7212-56FD-1F1AC3CA00B9}"/>
              </a:ext>
            </a:extLst>
          </p:cNvPr>
          <p:cNvGraphicFramePr/>
          <p:nvPr>
            <p:extLst>
              <p:ext uri="{D42A27DB-BD31-4B8C-83A1-F6EECF244321}">
                <p14:modId xmlns:p14="http://schemas.microsoft.com/office/powerpoint/2010/main" val="1393035028"/>
              </p:ext>
            </p:extLst>
          </p:nvPr>
        </p:nvGraphicFramePr>
        <p:xfrm>
          <a:off x="1940403" y="1731893"/>
          <a:ext cx="9471998" cy="4808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texte 2">
            <a:extLst>
              <a:ext uri="{FF2B5EF4-FFF2-40B4-BE49-F238E27FC236}">
                <a16:creationId xmlns:a16="http://schemas.microsoft.com/office/drawing/2014/main" id="{39F78F6B-DDDB-A31D-D81F-BB1CDF432925}"/>
              </a:ext>
            </a:extLst>
          </p:cNvPr>
          <p:cNvSpPr txBox="1">
            <a:spLocks/>
          </p:cNvSpPr>
          <p:nvPr/>
        </p:nvSpPr>
        <p:spPr>
          <a:xfrm>
            <a:off x="2849336" y="791972"/>
            <a:ext cx="7296247" cy="620449"/>
          </a:xfrm>
          <a:prstGeom prst="rect">
            <a:avLst/>
          </a:prstGeom>
          <a:solidFill>
            <a:srgbClr val="001B73"/>
          </a:solidFill>
          <a:ln>
            <a:solidFill>
              <a:srgbClr val="001B73"/>
            </a:solidFill>
          </a:ln>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rgbClr val="001B73"/>
                </a:solidFill>
                <a:latin typeface="+mn-lt"/>
                <a:ea typeface="+mn-ea"/>
                <a:cs typeface="Futura Condensed Medium" panose="020B0602020204020303"/>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FF6D22"/>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FF6D22"/>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FF6D22"/>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FF6D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Organigramme de la Direction Relations du travail et Protection Sociale</a:t>
            </a:r>
          </a:p>
        </p:txBody>
      </p:sp>
    </p:spTree>
    <p:extLst>
      <p:ext uri="{BB962C8B-B14F-4D97-AF65-F5344CB8AC3E}">
        <p14:creationId xmlns:p14="http://schemas.microsoft.com/office/powerpoint/2010/main" val="4036790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72138" y="1796142"/>
            <a:ext cx="5010150" cy="2591707"/>
          </a:xfrm>
        </p:spPr>
        <p:txBody>
          <a:bodyPr>
            <a:normAutofit fontScale="92500" lnSpcReduction="10000"/>
          </a:bodyPr>
          <a:lstStyle/>
          <a:p>
            <a:endParaRPr lang="fr-FR" dirty="0">
              <a:latin typeface="WORK SANS LIGHT ROMAN"/>
            </a:endParaRPr>
          </a:p>
          <a:p>
            <a:r>
              <a:rPr lang="fr-FR" dirty="0">
                <a:latin typeface="WORK SANS LIGHT ROMAN"/>
              </a:rPr>
              <a:t>4</a:t>
            </a:r>
          </a:p>
          <a:p>
            <a:r>
              <a:rPr lang="fr-FR" sz="4000" dirty="0">
                <a:latin typeface="WORK SANS LIGHT ROMAN"/>
              </a:rPr>
              <a:t>-</a:t>
            </a:r>
          </a:p>
          <a:p>
            <a:r>
              <a:rPr lang="fr-FR" sz="2800" dirty="0">
                <a:latin typeface="WORK SANS LIGHT ROMAN"/>
                <a:ea typeface="Times New Roman" panose="02020603050405020304" pitchFamily="18" charset="0"/>
              </a:rPr>
              <a:t>Information sur les dernières publications FNTP et celles à venir</a:t>
            </a:r>
          </a:p>
          <a:p>
            <a:endParaRPr lang="fr-FR" sz="2800" dirty="0">
              <a:latin typeface="WORK SANS LIGHT ROMAN"/>
            </a:endParaRPr>
          </a:p>
        </p:txBody>
      </p:sp>
    </p:spTree>
    <p:extLst>
      <p:ext uri="{BB962C8B-B14F-4D97-AF65-F5344CB8AC3E}">
        <p14:creationId xmlns:p14="http://schemas.microsoft.com/office/powerpoint/2010/main" val="4222704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66DD66-BBDA-6018-F06E-28465FA65BA2}"/>
              </a:ext>
            </a:extLst>
          </p:cNvPr>
          <p:cNvSpPr>
            <a:spLocks noGrp="1"/>
          </p:cNvSpPr>
          <p:nvPr>
            <p:ph type="body" sz="quarter" idx="10"/>
          </p:nvPr>
        </p:nvSpPr>
        <p:spPr>
          <a:xfrm>
            <a:off x="1690578" y="1087886"/>
            <a:ext cx="10290407" cy="5770114"/>
          </a:xfrm>
        </p:spPr>
        <p:txBody>
          <a:bodyPr>
            <a:noAutofit/>
          </a:bodyPr>
          <a:lstStyle/>
          <a:p>
            <a:pPr marL="216000" algn="just">
              <a:lnSpc>
                <a:spcPct val="160000"/>
              </a:lnSpc>
              <a:spcBef>
                <a:spcPts val="0"/>
              </a:spcBef>
            </a:pPr>
            <a:r>
              <a:rPr lang="fr-FR" sz="2000" dirty="0">
                <a:solidFill>
                  <a:schemeClr val="accent1"/>
                </a:solidFill>
                <a:latin typeface="WORK SANS LIGHT ROMAN" pitchFamily="2" charset="0"/>
              </a:rPr>
              <a:t>Publications en accès libre sur notre </a:t>
            </a:r>
            <a:r>
              <a:rPr lang="fr-FR" sz="2000" u="sng" dirty="0">
                <a:solidFill>
                  <a:schemeClr val="accent1"/>
                </a:solidFill>
                <a:latin typeface="WORK SANS LIGHT ROMAN" pitchFamily="2" charset="0"/>
              </a:rPr>
              <a:t>nouveau</a:t>
            </a:r>
            <a:r>
              <a:rPr lang="fr-FR" sz="2000" dirty="0">
                <a:solidFill>
                  <a:schemeClr val="accent1"/>
                </a:solidFill>
                <a:latin typeface="WORK SANS LIGHT ROMAN" pitchFamily="2" charset="0"/>
              </a:rPr>
              <a:t> site fntp.fr» </a:t>
            </a:r>
            <a:r>
              <a:rPr lang="fr-FR" sz="2000">
                <a:solidFill>
                  <a:schemeClr val="accent1"/>
                </a:solidFill>
                <a:latin typeface="WORK SANS LIGHT ROMAN" pitchFamily="2" charset="0"/>
              </a:rPr>
              <a:t>: </a:t>
            </a:r>
          </a:p>
          <a:p>
            <a:pPr marL="216000" algn="just">
              <a:lnSpc>
                <a:spcPct val="160000"/>
              </a:lnSpc>
              <a:spcBef>
                <a:spcPts val="0"/>
              </a:spcBef>
            </a:pPr>
            <a:r>
              <a:rPr lang="fr-FR" sz="1000">
                <a:hlinkClick r:id="rId3"/>
              </a:rPr>
              <a:t>Le </a:t>
            </a:r>
            <a:r>
              <a:rPr lang="fr-FR" sz="1000" dirty="0">
                <a:hlinkClick r:id="rId3"/>
              </a:rPr>
              <a:t>site de la FNTP fait peau neuve : découvrez le ! - YouTube</a:t>
            </a:r>
            <a:endParaRPr lang="fr-FR" sz="1000" dirty="0">
              <a:solidFill>
                <a:schemeClr val="accent1"/>
              </a:solidFill>
              <a:latin typeface="WORK SANS LIGHT ROMAN" pitchFamily="2" charset="0"/>
            </a:endParaRPr>
          </a:p>
          <a:p>
            <a:pPr marL="1435100" lvl="1" indent="-285750" algn="just">
              <a:lnSpc>
                <a:spcPct val="160000"/>
              </a:lnSpc>
              <a:buFont typeface="Arial" panose="020B0604020202020204" pitchFamily="34" charset="0"/>
              <a:buChar char="•"/>
            </a:pPr>
            <a:endParaRPr lang="fr-FR" sz="1800" i="1" dirty="0">
              <a:solidFill>
                <a:schemeClr val="tx1"/>
              </a:solidFill>
              <a:latin typeface="WORK SANS LIGHT ROMAN" pitchFamily="2" charset="0"/>
            </a:endParaRPr>
          </a:p>
          <a:p>
            <a:pPr marL="1149350" lvl="1" algn="just">
              <a:lnSpc>
                <a:spcPct val="160000"/>
              </a:lnSpc>
            </a:pPr>
            <a:endParaRPr lang="fr-FR" i="1" dirty="0">
              <a:solidFill>
                <a:schemeClr val="tx1"/>
              </a:solidFill>
              <a:latin typeface="WORK SANS LIGHT ROMAN" pitchFamily="2" charset="0"/>
            </a:endParaRPr>
          </a:p>
          <a:p>
            <a:pPr marL="1435100" lvl="1" indent="-285750" algn="just">
              <a:lnSpc>
                <a:spcPct val="160000"/>
              </a:lnSpc>
              <a:buFont typeface="Arial" panose="020B0604020202020204" pitchFamily="34" charset="0"/>
              <a:buChar char="•"/>
            </a:pPr>
            <a:endParaRPr lang="fr-FR" sz="1400" i="1" dirty="0">
              <a:solidFill>
                <a:schemeClr val="accent2"/>
              </a:solidFill>
              <a:latin typeface="WORK SANS LIGHT ROMAN" pitchFamily="2" charset="0"/>
            </a:endParaRPr>
          </a:p>
          <a:p>
            <a:pPr marL="1435100" lvl="1" indent="-285750" algn="just">
              <a:lnSpc>
                <a:spcPct val="160000"/>
              </a:lnSpc>
              <a:buFont typeface="Arial" panose="020B0604020202020204" pitchFamily="34" charset="0"/>
              <a:buChar char="•"/>
            </a:pPr>
            <a:endParaRPr lang="fr-FR" sz="1400" i="1" dirty="0">
              <a:solidFill>
                <a:schemeClr val="accent2"/>
              </a:solidFill>
              <a:latin typeface="WORK SANS LIGHT ROMAN" pitchFamily="2" charset="0"/>
            </a:endParaRPr>
          </a:p>
        </p:txBody>
      </p:sp>
      <p:sp>
        <p:nvSpPr>
          <p:cNvPr id="3" name="Espace réservé du texte 2">
            <a:extLst>
              <a:ext uri="{FF2B5EF4-FFF2-40B4-BE49-F238E27FC236}">
                <a16:creationId xmlns:a16="http://schemas.microsoft.com/office/drawing/2014/main" id="{EBC20684-6F99-87F1-1115-89CCEA4E46A8}"/>
              </a:ext>
            </a:extLst>
          </p:cNvPr>
          <p:cNvSpPr>
            <a:spLocks noGrp="1"/>
          </p:cNvSpPr>
          <p:nvPr>
            <p:ph type="body" sz="quarter" idx="11"/>
          </p:nvPr>
        </p:nvSpPr>
        <p:spPr>
          <a:xfrm>
            <a:off x="2070098" y="248099"/>
            <a:ext cx="9523413" cy="839787"/>
          </a:xfrm>
        </p:spPr>
        <p:txBody>
          <a:bodyPr/>
          <a:lstStyle/>
          <a:p>
            <a:pPr algn="ctr"/>
            <a:r>
              <a:rPr lang="fr-FR" dirty="0">
                <a:latin typeface="WORK SANS LIGHT ROMAN"/>
              </a:rPr>
              <a:t>ARTICLES</a:t>
            </a:r>
          </a:p>
        </p:txBody>
      </p:sp>
      <p:sp>
        <p:nvSpPr>
          <p:cNvPr id="4" name="Espace réservé du contenu 4">
            <a:extLst>
              <a:ext uri="{FF2B5EF4-FFF2-40B4-BE49-F238E27FC236}">
                <a16:creationId xmlns:a16="http://schemas.microsoft.com/office/drawing/2014/main" id="{EA583D8C-7AB9-E2CF-FCFA-666F2FC38949}"/>
              </a:ext>
            </a:extLst>
          </p:cNvPr>
          <p:cNvSpPr txBox="1">
            <a:spLocks/>
          </p:cNvSpPr>
          <p:nvPr/>
        </p:nvSpPr>
        <p:spPr>
          <a:xfrm>
            <a:off x="1690578" y="1989317"/>
            <a:ext cx="9523412" cy="4720337"/>
          </a:xfrm>
          <a:prstGeom prst="rect">
            <a:avLst/>
          </a:prstGeom>
        </p:spPr>
        <p:txBody>
          <a:bodyPr>
            <a:normAutofit fontScale="85000" lnSpcReduction="20000"/>
          </a:bodyPr>
          <a:lstStyle>
            <a:lvl1pPr marL="342900" marR="0" indent="-342900" algn="l" defTabSz="914400" rtl="0" eaLnBrk="1" fontAlgn="auto" latinLnBrk="0" hangingPunct="1">
              <a:lnSpc>
                <a:spcPct val="90000"/>
              </a:lnSpc>
              <a:spcBef>
                <a:spcPts val="1000"/>
              </a:spcBef>
              <a:spcAft>
                <a:spcPts val="0"/>
              </a:spcAft>
              <a:buClrTx/>
              <a:buSzPct val="110000"/>
              <a:buFontTx/>
              <a:buBlip>
                <a:blip r:embed="rId4"/>
              </a:buBlip>
              <a:tabLst/>
              <a:defRPr sz="1500" b="0" i="0" kern="1200">
                <a:solidFill>
                  <a:schemeClr val="tx1"/>
                </a:solidFill>
                <a:latin typeface="WORK SANS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WORK SANS LIGHT ROMAN" pitchFamily="2" charset="0"/>
                <a:hlinkClick r:id="rId5"/>
              </a:rPr>
              <a:t>Détachement international de travailleurs en France dans le secteur du BTP : campagne nationale d’information du ministère du Travail</a:t>
            </a:r>
            <a:endParaRPr lang="fr-FR" sz="1600" dirty="0">
              <a:latin typeface="WORK SANS LIGHT ROMAN" pitchFamily="2" charset="0"/>
            </a:endParaRPr>
          </a:p>
          <a:p>
            <a:r>
              <a:rPr lang="fr-FR" sz="1600" dirty="0">
                <a:latin typeface="WORK SANS LIGHT ROMAN" pitchFamily="2" charset="0"/>
                <a:hlinkClick r:id="rId6"/>
              </a:rPr>
              <a:t>Réorganisation de la page d’accueil du Bulletin Officiel de la sécurité social</a:t>
            </a:r>
            <a:endParaRPr lang="fr-FR" sz="1600" dirty="0">
              <a:latin typeface="WORK SANS LIGHT ROMAN" pitchFamily="2" charset="0"/>
            </a:endParaRPr>
          </a:p>
          <a:p>
            <a:r>
              <a:rPr lang="fr-FR" sz="1600" b="0" dirty="0">
                <a:solidFill>
                  <a:schemeClr val="tx1"/>
                </a:solidFill>
                <a:latin typeface="WORK SANS LIGHT ROMAN" pitchFamily="2" charset="0"/>
                <a:hlinkClick r:id="rId7"/>
              </a:rPr>
              <a:t>Loi immigration et décret d’application : principales mesures en droit du travail</a:t>
            </a:r>
            <a:endParaRPr lang="fr-FR" sz="1600" dirty="0">
              <a:latin typeface="WORK SANS LIGHT ROMAN" pitchFamily="2" charset="0"/>
            </a:endParaRPr>
          </a:p>
          <a:p>
            <a:r>
              <a:rPr lang="fr-FR" sz="1600" dirty="0">
                <a:latin typeface="WORK SANS LIGHT ROMAN" pitchFamily="2" charset="0"/>
                <a:hlinkClick r:id="rId8"/>
              </a:rPr>
              <a:t>La prolongation des règles d’indemnisation de l’assurance chômage</a:t>
            </a:r>
            <a:endParaRPr lang="fr-FR" sz="1600" dirty="0">
              <a:latin typeface="WORK SANS LIGHT ROMAN" pitchFamily="2" charset="0"/>
            </a:endParaRPr>
          </a:p>
          <a:p>
            <a:r>
              <a:rPr lang="fr-FR" sz="1600" dirty="0">
                <a:latin typeface="WORK SANS LIGHT ROMAN" pitchFamily="2" charset="0"/>
                <a:hlinkClick r:id="rId9"/>
              </a:rPr>
              <a:t>Charte du cotisant contrôlé : traitement des documents dématérialisés</a:t>
            </a:r>
            <a:endParaRPr lang="fr-FR" sz="1600" dirty="0">
              <a:latin typeface="WORK SANS LIGHT ROMAN" pitchFamily="2" charset="0"/>
            </a:endParaRPr>
          </a:p>
          <a:p>
            <a:r>
              <a:rPr lang="fr-FR" sz="1600" dirty="0">
                <a:latin typeface="WORK SANS LIGHT ROMAN" pitchFamily="2" charset="0"/>
                <a:hlinkClick r:id="rId10"/>
              </a:rPr>
              <a:t>Intégration du risque canicule dans le régime chômage intempéries BTP à partir du 1 er juin 2024.</a:t>
            </a:r>
            <a:endParaRPr lang="fr-FR" sz="1600" dirty="0">
              <a:latin typeface="WORK SANS LIGHT ROMAN" pitchFamily="2" charset="0"/>
            </a:endParaRPr>
          </a:p>
          <a:p>
            <a:r>
              <a:rPr lang="fr-FR" sz="1600" dirty="0">
                <a:latin typeface="WORK SANS LIGHT ROMAN" pitchFamily="2" charset="0"/>
                <a:hlinkClick r:id="rId11"/>
              </a:rPr>
              <a:t>CPPNI : n’oubliez pas d’envoyer vos accords collectifs ?</a:t>
            </a:r>
            <a:endParaRPr lang="fr-FR" sz="1600" dirty="0">
              <a:latin typeface="WORK SANS LIGHT ROMAN" pitchFamily="2" charset="0"/>
            </a:endParaRPr>
          </a:p>
          <a:p>
            <a:r>
              <a:rPr lang="fr-FR" sz="1600" dirty="0">
                <a:latin typeface="WORK SANS LIGHT ROMAN" pitchFamily="2" charset="0"/>
                <a:hlinkClick r:id="rId12"/>
              </a:rPr>
              <a:t>Loi du 20 novembre 2023 : nouveaux dispositifs de partage de la valeur dans les entreprises</a:t>
            </a:r>
            <a:endParaRPr lang="fr-FR" sz="1600" dirty="0">
              <a:latin typeface="WORK SANS LIGHT ROMAN" pitchFamily="2" charset="0"/>
            </a:endParaRPr>
          </a:p>
          <a:p>
            <a:r>
              <a:rPr lang="fr-FR" sz="1600" b="0" dirty="0">
                <a:solidFill>
                  <a:schemeClr val="tx1"/>
                </a:solidFill>
                <a:latin typeface="WORK SANS LIGHT ROMAN" pitchFamily="2" charset="0"/>
                <a:hlinkClick r:id="rId13"/>
              </a:rPr>
              <a:t>Prime de partage de la valeur</a:t>
            </a:r>
            <a:endParaRPr lang="fr-FR" sz="1600" dirty="0">
              <a:latin typeface="WORK SANS LIGHT ROMAN" pitchFamily="2" charset="0"/>
            </a:endParaRPr>
          </a:p>
          <a:p>
            <a:r>
              <a:rPr lang="fr-FR" sz="1600" dirty="0">
                <a:latin typeface="WORK SANS LIGHT ROMAN" pitchFamily="2" charset="0"/>
                <a:hlinkClick r:id="rId14"/>
              </a:rPr>
              <a:t>Invitation à négocier le protocole d’accord préélectoral (PAP) : nouvelles mentions obligatoires</a:t>
            </a:r>
            <a:endParaRPr lang="fr-FR" sz="1600" dirty="0">
              <a:latin typeface="WORK SANS LIGHT ROMAN" pitchFamily="2" charset="0"/>
            </a:endParaRPr>
          </a:p>
          <a:p>
            <a:r>
              <a:rPr lang="fr-FR" sz="1600" dirty="0">
                <a:latin typeface="WORK SANS LIGHT ROMAN" pitchFamily="2" charset="0"/>
                <a:hlinkClick r:id="rId15"/>
              </a:rPr>
              <a:t>Le montant net social (MAJ)</a:t>
            </a:r>
            <a:endParaRPr lang="fr-FR" sz="1600" dirty="0">
              <a:latin typeface="WORK SANS LIGHT ROMAN" pitchFamily="2" charset="0"/>
            </a:endParaRPr>
          </a:p>
          <a:p>
            <a:pPr algn="just"/>
            <a:r>
              <a:rPr lang="fr-FR" sz="1600" dirty="0">
                <a:latin typeface="WORK SANS LIGHT ROMAN" pitchFamily="2" charset="0"/>
                <a:hlinkClick r:id="rId16"/>
              </a:rPr>
              <a:t>Loi d’adaptation au droit de </a:t>
            </a:r>
            <a:r>
              <a:rPr lang="fr-FR" sz="1600" dirty="0" err="1">
                <a:latin typeface="WORK SANS LIGHT ROMAN" pitchFamily="2" charset="0"/>
                <a:hlinkClick r:id="rId16"/>
              </a:rPr>
              <a:t>l’ue</a:t>
            </a:r>
            <a:r>
              <a:rPr lang="fr-FR" sz="1600" dirty="0">
                <a:latin typeface="WORK SANS LIGHT ROMAN" pitchFamily="2" charset="0"/>
                <a:hlinkClick r:id="rId16"/>
              </a:rPr>
              <a:t> : évolution du régime de certains congés familiaux &amp; nouvelles obligations d’information à la charge de l’employeur</a:t>
            </a:r>
            <a:endParaRPr lang="fr-FR" sz="1600" dirty="0">
              <a:latin typeface="WORK SANS LIGHT ROMAN" pitchFamily="2" charset="0"/>
            </a:endParaRPr>
          </a:p>
          <a:p>
            <a:r>
              <a:rPr lang="fr-FR" sz="1600" dirty="0">
                <a:latin typeface="WORK SANS LIGHT ROMAN" pitchFamily="2" charset="0"/>
                <a:hlinkClick r:id="rId17"/>
              </a:rPr>
              <a:t>Barèmes et taux pour 2024 (MAJ)</a:t>
            </a:r>
            <a:endParaRPr lang="fr-FR" sz="1600" dirty="0">
              <a:latin typeface="WORK SANS LIGHT ROMAN" pitchFamily="2" charset="0"/>
            </a:endParaRPr>
          </a:p>
          <a:p>
            <a:r>
              <a:rPr lang="fr-FR" sz="1600" dirty="0">
                <a:latin typeface="WORK SANS LIGHT ROMAN" pitchFamily="2" charset="0"/>
                <a:hlinkClick r:id="rId18"/>
              </a:rPr>
              <a:t>Modification des règles concernant la carte d’identification professionnelle des salariés du BTP</a:t>
            </a:r>
            <a:endParaRPr lang="fr-FR" sz="1600" dirty="0">
              <a:latin typeface="WORK SANS LIGHT ROMAN" pitchFamily="2" charset="0"/>
            </a:endParaRPr>
          </a:p>
          <a:p>
            <a:r>
              <a:rPr lang="fr-FR" sz="1600" dirty="0">
                <a:latin typeface="WORK SANS LIGHT ROMAN" pitchFamily="2" charset="0"/>
                <a:hlinkClick r:id="rId19"/>
              </a:rPr>
              <a:t>Réduction générale de cotisations patronales 2024</a:t>
            </a:r>
            <a:endParaRPr lang="fr-FR" sz="1600" dirty="0">
              <a:latin typeface="WORK SANS LIGHT ROMAN" pitchFamily="2" charset="0"/>
            </a:endParaRPr>
          </a:p>
          <a:p>
            <a:r>
              <a:rPr lang="fr-FR" sz="1600" b="0" dirty="0">
                <a:solidFill>
                  <a:schemeClr val="accent5"/>
                </a:solidFill>
                <a:latin typeface="WORK SANS LIGHT ROMAN" pitchFamily="2" charset="0"/>
                <a:hlinkClick r:id="rId20"/>
              </a:rPr>
              <a:t>Protection sociale complémentaire des Cadres et assimilés Cadres : quels changements ? </a:t>
            </a:r>
            <a:endParaRPr lang="fr-FR" sz="1600" b="0" dirty="0">
              <a:solidFill>
                <a:schemeClr val="accent5"/>
              </a:solidFill>
              <a:latin typeface="WORK SANS LIGHT ROMAN" pitchFamily="2" charset="0"/>
            </a:endParaRPr>
          </a:p>
          <a:p>
            <a:pPr marL="0" indent="0">
              <a:buNone/>
            </a:pPr>
            <a:endParaRPr lang="fr-FR" sz="1600" dirty="0">
              <a:latin typeface="WORK SANS LIGHT ROMAN" pitchFamily="2" charset="0"/>
            </a:endParaRPr>
          </a:p>
        </p:txBody>
      </p:sp>
    </p:spTree>
    <p:extLst>
      <p:ext uri="{BB962C8B-B14F-4D97-AF65-F5344CB8AC3E}">
        <p14:creationId xmlns:p14="http://schemas.microsoft.com/office/powerpoint/2010/main" val="249531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66DD66-BBDA-6018-F06E-28465FA65BA2}"/>
              </a:ext>
            </a:extLst>
          </p:cNvPr>
          <p:cNvSpPr>
            <a:spLocks noGrp="1"/>
          </p:cNvSpPr>
          <p:nvPr>
            <p:ph type="body" sz="quarter" idx="10"/>
          </p:nvPr>
        </p:nvSpPr>
        <p:spPr>
          <a:xfrm>
            <a:off x="2076855" y="1306380"/>
            <a:ext cx="9523413" cy="5418421"/>
          </a:xfrm>
        </p:spPr>
        <p:txBody>
          <a:bodyPr>
            <a:noAutofit/>
          </a:bodyPr>
          <a:lstStyle/>
          <a:p>
            <a:pPr algn="just">
              <a:lnSpc>
                <a:spcPct val="160000"/>
              </a:lnSpc>
            </a:pPr>
            <a:r>
              <a:rPr lang="fr-FR" sz="2000" dirty="0">
                <a:solidFill>
                  <a:schemeClr val="accent1"/>
                </a:solidFill>
                <a:latin typeface="WORK SANS LIGHT ROMAN" pitchFamily="2" charset="0"/>
              </a:rPr>
              <a:t>Publications à paraître très prochainement sur le site FNTP.fr :</a:t>
            </a:r>
            <a:endParaRPr lang="fr-FR" sz="1800" b="0" i="1" dirty="0">
              <a:solidFill>
                <a:schemeClr val="tx1"/>
              </a:solidFill>
              <a:effectLst/>
              <a:latin typeface="WORK SANS LIGHT ROMAN" pitchFamily="2" charset="0"/>
            </a:endParaRPr>
          </a:p>
          <a:p>
            <a:pPr marL="989013" algn="just">
              <a:buClrTx/>
            </a:pPr>
            <a:r>
              <a:rPr lang="fr-FR" sz="1800" b="0" i="1" dirty="0">
                <a:solidFill>
                  <a:schemeClr val="accent5"/>
                </a:solidFill>
                <a:latin typeface="WORK SANS LIGHT ROMAN" pitchFamily="2" charset="0"/>
              </a:rPr>
              <a:t>Fiches // Indemnité conventionnelle de licenciement (Ouvrier, ETAM, Cadre</a:t>
            </a: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703263" indent="0" algn="just">
              <a:buClrTx/>
              <a:buNone/>
            </a:pPr>
            <a:endParaRPr lang="fr-FR" sz="1800" b="0" i="1" dirty="0">
              <a:solidFill>
                <a:schemeClr val="accent5"/>
              </a:solidFill>
              <a:effectLst/>
              <a:latin typeface="WORK SANS LIGHT ROMAN" pitchFamily="2" charset="0"/>
            </a:endParaRPr>
          </a:p>
        </p:txBody>
      </p:sp>
      <p:sp>
        <p:nvSpPr>
          <p:cNvPr id="3" name="Espace réservé du texte 2">
            <a:extLst>
              <a:ext uri="{FF2B5EF4-FFF2-40B4-BE49-F238E27FC236}">
                <a16:creationId xmlns:a16="http://schemas.microsoft.com/office/drawing/2014/main" id="{EBC20684-6F99-87F1-1115-89CCEA4E46A8}"/>
              </a:ext>
            </a:extLst>
          </p:cNvPr>
          <p:cNvSpPr>
            <a:spLocks noGrp="1"/>
          </p:cNvSpPr>
          <p:nvPr>
            <p:ph type="body" sz="quarter" idx="11"/>
          </p:nvPr>
        </p:nvSpPr>
        <p:spPr>
          <a:xfrm>
            <a:off x="2076855" y="173671"/>
            <a:ext cx="9523413" cy="839787"/>
          </a:xfrm>
        </p:spPr>
        <p:txBody>
          <a:bodyPr/>
          <a:lstStyle/>
          <a:p>
            <a:pPr algn="ctr"/>
            <a:r>
              <a:rPr lang="fr-FR" dirty="0">
                <a:latin typeface="WORK SANS LIGHT ROMAN"/>
              </a:rPr>
              <a:t>PROCHAINES PARUTIONS</a:t>
            </a:r>
          </a:p>
        </p:txBody>
      </p:sp>
      <p:pic>
        <p:nvPicPr>
          <p:cNvPr id="9" name="Image 8">
            <a:extLst>
              <a:ext uri="{FF2B5EF4-FFF2-40B4-BE49-F238E27FC236}">
                <a16:creationId xmlns:a16="http://schemas.microsoft.com/office/drawing/2014/main" id="{0173EEDD-6DB4-EE82-D923-E75C6E48DA9B}"/>
              </a:ext>
            </a:extLst>
          </p:cNvPr>
          <p:cNvPicPr>
            <a:picLocks noChangeAspect="1"/>
          </p:cNvPicPr>
          <p:nvPr/>
        </p:nvPicPr>
        <p:blipFill>
          <a:blip r:embed="rId3"/>
          <a:stretch>
            <a:fillRect/>
          </a:stretch>
        </p:blipFill>
        <p:spPr>
          <a:xfrm>
            <a:off x="5139133" y="2469873"/>
            <a:ext cx="2489791" cy="3508341"/>
          </a:xfrm>
          <a:prstGeom prst="rect">
            <a:avLst/>
          </a:prstGeom>
        </p:spPr>
      </p:pic>
      <p:sp>
        <p:nvSpPr>
          <p:cNvPr id="12" name="ZoneTexte 11">
            <a:extLst>
              <a:ext uri="{FF2B5EF4-FFF2-40B4-BE49-F238E27FC236}">
                <a16:creationId xmlns:a16="http://schemas.microsoft.com/office/drawing/2014/main" id="{7DD38518-3BC2-B88F-2B9C-C8059021BD43}"/>
              </a:ext>
            </a:extLst>
          </p:cNvPr>
          <p:cNvSpPr txBox="1"/>
          <p:nvPr/>
        </p:nvSpPr>
        <p:spPr>
          <a:xfrm>
            <a:off x="2701636" y="6124675"/>
            <a:ext cx="7780858" cy="646331"/>
          </a:xfrm>
          <a:prstGeom prst="rect">
            <a:avLst/>
          </a:prstGeom>
          <a:noFill/>
        </p:spPr>
        <p:txBody>
          <a:bodyPr wrap="square" rtlCol="0">
            <a:spAutoFit/>
          </a:bodyPr>
          <a:lstStyle/>
          <a:p>
            <a:pPr marL="285750" indent="-285750" algn="just">
              <a:buFont typeface="Arial" panose="020B0604020202020204" pitchFamily="34" charset="0"/>
              <a:buChar char="•"/>
            </a:pPr>
            <a:r>
              <a:rPr lang="fr-FR" sz="1800" b="0" i="1" dirty="0">
                <a:solidFill>
                  <a:schemeClr val="accent5"/>
                </a:solidFill>
                <a:effectLst/>
                <a:latin typeface="WORK SANS LIGHT ROMAN" pitchFamily="2" charset="0"/>
              </a:rPr>
              <a:t>FAQ // Contrat </a:t>
            </a:r>
            <a:r>
              <a:rPr lang="fr-FR" sz="1800" b="0" i="1" dirty="0">
                <a:solidFill>
                  <a:schemeClr val="accent5"/>
                </a:solidFill>
                <a:latin typeface="WORK SANS LIGHT ROMAN" pitchFamily="2" charset="0"/>
              </a:rPr>
              <a:t>à durée indéterminée de chantier (CDIC)</a:t>
            </a:r>
            <a:endParaRPr lang="fr-FR" sz="1800" b="0" i="1" dirty="0">
              <a:solidFill>
                <a:schemeClr val="accent5"/>
              </a:solidFill>
              <a:effectLst/>
              <a:latin typeface="WORK SANS LIGHT ROMAN" pitchFamily="2" charset="0"/>
            </a:endParaRPr>
          </a:p>
          <a:p>
            <a:endParaRPr lang="fr-FR" dirty="0"/>
          </a:p>
        </p:txBody>
      </p:sp>
      <p:pic>
        <p:nvPicPr>
          <p:cNvPr id="15" name="Image 14">
            <a:extLst>
              <a:ext uri="{FF2B5EF4-FFF2-40B4-BE49-F238E27FC236}">
                <a16:creationId xmlns:a16="http://schemas.microsoft.com/office/drawing/2014/main" id="{9BC3C374-2F84-02D4-B03D-3E4CAC6A6CF3}"/>
              </a:ext>
            </a:extLst>
          </p:cNvPr>
          <p:cNvPicPr>
            <a:picLocks noChangeAspect="1"/>
          </p:cNvPicPr>
          <p:nvPr/>
        </p:nvPicPr>
        <p:blipFill>
          <a:blip r:embed="rId4"/>
          <a:stretch>
            <a:fillRect/>
          </a:stretch>
        </p:blipFill>
        <p:spPr>
          <a:xfrm>
            <a:off x="2160874" y="2469873"/>
            <a:ext cx="2487130" cy="3523069"/>
          </a:xfrm>
          <a:prstGeom prst="rect">
            <a:avLst/>
          </a:prstGeom>
        </p:spPr>
      </p:pic>
      <p:pic>
        <p:nvPicPr>
          <p:cNvPr id="17" name="Image 16">
            <a:extLst>
              <a:ext uri="{FF2B5EF4-FFF2-40B4-BE49-F238E27FC236}">
                <a16:creationId xmlns:a16="http://schemas.microsoft.com/office/drawing/2014/main" id="{68ECB219-4015-E4BB-05E0-4B3A606BE83A}"/>
              </a:ext>
            </a:extLst>
          </p:cNvPr>
          <p:cNvPicPr>
            <a:picLocks noChangeAspect="1"/>
          </p:cNvPicPr>
          <p:nvPr/>
        </p:nvPicPr>
        <p:blipFill>
          <a:blip r:embed="rId5"/>
          <a:stretch>
            <a:fillRect/>
          </a:stretch>
        </p:blipFill>
        <p:spPr>
          <a:xfrm>
            <a:off x="8120052" y="2475035"/>
            <a:ext cx="2489791" cy="3503179"/>
          </a:xfrm>
          <a:prstGeom prst="rect">
            <a:avLst/>
          </a:prstGeom>
        </p:spPr>
      </p:pic>
    </p:spTree>
    <p:extLst>
      <p:ext uri="{BB962C8B-B14F-4D97-AF65-F5344CB8AC3E}">
        <p14:creationId xmlns:p14="http://schemas.microsoft.com/office/powerpoint/2010/main" val="1218009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922791-0922-4673-9ACF-897060424BA5}"/>
              </a:ext>
            </a:extLst>
          </p:cNvPr>
          <p:cNvSpPr>
            <a:spLocks noGrp="1"/>
          </p:cNvSpPr>
          <p:nvPr>
            <p:ph type="body" sz="quarter" idx="10"/>
          </p:nvPr>
        </p:nvSpPr>
        <p:spPr>
          <a:xfrm>
            <a:off x="5672138" y="2019300"/>
            <a:ext cx="5010150" cy="2757416"/>
          </a:xfrm>
        </p:spPr>
        <p:txBody>
          <a:bodyPr>
            <a:normAutofit/>
          </a:bodyPr>
          <a:lstStyle/>
          <a:p>
            <a:endParaRPr lang="fr-FR" dirty="0"/>
          </a:p>
          <a:p>
            <a:r>
              <a:rPr lang="fr-FR" dirty="0">
                <a:latin typeface="WORK SANS LIGHT ROMAN"/>
              </a:rPr>
              <a:t>MERCI DE VOTRE ATTENTION</a:t>
            </a:r>
          </a:p>
          <a:p>
            <a:pPr algn="ctr"/>
            <a:r>
              <a:rPr lang="fr-FR" sz="2800" dirty="0">
                <a:solidFill>
                  <a:schemeClr val="bg1"/>
                </a:solidFill>
                <a:latin typeface="WORK SANS LIGHT ROMAN"/>
              </a:rPr>
              <a:t>Le prochain Webinaire aura lieu le </a:t>
            </a:r>
            <a:r>
              <a:rPr lang="fr-FR" b="1" dirty="0">
                <a:latin typeface="WORK SANS LIGHT ROMAN"/>
              </a:rPr>
              <a:t>29 novembre</a:t>
            </a:r>
            <a:r>
              <a:rPr lang="fr-FR" sz="2800" b="1" dirty="0">
                <a:solidFill>
                  <a:schemeClr val="bg1"/>
                </a:solidFill>
                <a:latin typeface="WORK SANS LIGHT ROMAN"/>
              </a:rPr>
              <a:t> 2024</a:t>
            </a:r>
            <a:endParaRPr lang="fr-FR" b="1" dirty="0">
              <a:latin typeface="WORK SANS LIGHT ROMAN"/>
            </a:endParaRPr>
          </a:p>
        </p:txBody>
      </p:sp>
    </p:spTree>
    <p:extLst>
      <p:ext uri="{BB962C8B-B14F-4D97-AF65-F5344CB8AC3E}">
        <p14:creationId xmlns:p14="http://schemas.microsoft.com/office/powerpoint/2010/main" val="227565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662848A-FC16-4332-8C1B-0D5AA7816B87}"/>
              </a:ext>
            </a:extLst>
          </p:cNvPr>
          <p:cNvSpPr>
            <a:spLocks noGrp="1"/>
          </p:cNvSpPr>
          <p:nvPr>
            <p:ph type="body" sz="quarter" idx="12"/>
          </p:nvPr>
        </p:nvSpPr>
        <p:spPr>
          <a:xfrm>
            <a:off x="5999843" y="157942"/>
            <a:ext cx="5022850" cy="419001"/>
          </a:xfrm>
          <a:solidFill>
            <a:srgbClr val="001B73"/>
          </a:solidFill>
          <a:ln>
            <a:solidFill>
              <a:srgbClr val="001B73"/>
            </a:solidFill>
          </a:ln>
        </p:spPr>
        <p:txBody>
          <a:bodyPr/>
          <a:lstStyle/>
          <a:p>
            <a:r>
              <a:rPr lang="fr-FR" dirty="0">
                <a:solidFill>
                  <a:schemeClr val="bg1"/>
                </a:solidFill>
              </a:rPr>
              <a:t>SOMMAIRE</a:t>
            </a:r>
          </a:p>
        </p:txBody>
      </p:sp>
      <p:sp>
        <p:nvSpPr>
          <p:cNvPr id="5" name="Espace réservé du texte 3">
            <a:extLst>
              <a:ext uri="{FF2B5EF4-FFF2-40B4-BE49-F238E27FC236}">
                <a16:creationId xmlns:a16="http://schemas.microsoft.com/office/drawing/2014/main" id="{8507DE20-5A07-4F32-9094-A3496CBAF1FD}"/>
              </a:ext>
            </a:extLst>
          </p:cNvPr>
          <p:cNvSpPr txBox="1">
            <a:spLocks/>
          </p:cNvSpPr>
          <p:nvPr/>
        </p:nvSpPr>
        <p:spPr>
          <a:xfrm>
            <a:off x="4430510" y="842838"/>
            <a:ext cx="7464829" cy="6015162"/>
          </a:xfrm>
          <a:prstGeom prst="rect">
            <a:avLst/>
          </a:prstGeom>
          <a:ln>
            <a:solidFill>
              <a:srgbClr val="416FC3"/>
            </a:solidFill>
          </a:ln>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6D22"/>
              </a:buClr>
              <a:buFont typeface="+mj-lt"/>
              <a:buAutoNum type="arabicPeriod"/>
              <a:defRPr sz="1600" b="1" kern="1200">
                <a:solidFill>
                  <a:srgbClr val="001B7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001B73"/>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001B73"/>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001B73"/>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001B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AutoNum type="arabicPeriod" startAt="2"/>
            </a:pPr>
            <a:endParaRPr lang="fr-FR" sz="1800" dirty="0"/>
          </a:p>
        </p:txBody>
      </p:sp>
      <p:sp>
        <p:nvSpPr>
          <p:cNvPr id="6" name="Espace réservé du texte 3">
            <a:extLst>
              <a:ext uri="{FF2B5EF4-FFF2-40B4-BE49-F238E27FC236}">
                <a16:creationId xmlns:a16="http://schemas.microsoft.com/office/drawing/2014/main" id="{59DE197E-5432-8A6C-BA0E-45B444AF76B7}"/>
              </a:ext>
            </a:extLst>
          </p:cNvPr>
          <p:cNvSpPr txBox="1">
            <a:spLocks/>
          </p:cNvSpPr>
          <p:nvPr/>
        </p:nvSpPr>
        <p:spPr>
          <a:xfrm>
            <a:off x="4759890" y="1327760"/>
            <a:ext cx="6989523" cy="5228834"/>
          </a:xfrm>
          <a:prstGeom prst="rect">
            <a:avLst/>
          </a:prstGeom>
          <a:ln>
            <a:noFill/>
          </a:ln>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6D22"/>
              </a:buClr>
              <a:buFont typeface="+mj-lt"/>
              <a:buAutoNum type="arabicPeriod"/>
              <a:defRPr sz="1600" b="1" kern="1200">
                <a:solidFill>
                  <a:srgbClr val="001B7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001B73"/>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001B73"/>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001B73"/>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001B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fr-FR" sz="1800" dirty="0">
              <a:latin typeface="WORK SANS LIGHT ROMAN"/>
            </a:endParaRPr>
          </a:p>
          <a:p>
            <a:pPr algn="just"/>
            <a:r>
              <a:rPr lang="fr-FR" sz="1800" dirty="0">
                <a:latin typeface="WORK SANS LIGHT ROMAN"/>
              </a:rPr>
              <a:t>Sujets d’actualité dans la branche :</a:t>
            </a:r>
          </a:p>
          <a:p>
            <a:pPr marL="1087438" lvl="1" indent="-285750" algn="just">
              <a:buFont typeface="Wingdings" panose="05000000000000000000" pitchFamily="2" charset="2"/>
              <a:buChar char="q"/>
            </a:pPr>
            <a:r>
              <a:rPr lang="fr-FR" dirty="0">
                <a:latin typeface="WORK SANS LIGHT ROMAN"/>
              </a:rPr>
              <a:t>Point d’étape de la négociation attractivité des métiers dans les Travaux publics </a:t>
            </a:r>
          </a:p>
          <a:p>
            <a:pPr marL="1087438" lvl="1" indent="-285750" algn="just">
              <a:buFont typeface="Wingdings" panose="05000000000000000000" pitchFamily="2" charset="2"/>
              <a:buChar char="q"/>
            </a:pPr>
            <a:r>
              <a:rPr lang="fr-FR" dirty="0">
                <a:latin typeface="WORK SANS LIGHT ROMAN"/>
              </a:rPr>
              <a:t>Protection sociale complémentaire des Cadres et assimilés Cadres : quels changements ?</a:t>
            </a:r>
          </a:p>
          <a:p>
            <a:pPr algn="just"/>
            <a:r>
              <a:rPr lang="fr-FR" sz="1800" dirty="0">
                <a:latin typeface="WORK SANS LIGHT ROMAN"/>
              </a:rPr>
              <a:t>Actualités réglementaires :</a:t>
            </a:r>
          </a:p>
          <a:p>
            <a:pPr marL="1087438" lvl="1" indent="-285750" algn="just">
              <a:lnSpc>
                <a:spcPct val="100000"/>
              </a:lnSpc>
              <a:spcAft>
                <a:spcPts val="800"/>
              </a:spcAft>
              <a:buFont typeface="Wingdings" panose="05000000000000000000" pitchFamily="2" charset="2"/>
              <a:buChar char="q"/>
            </a:pPr>
            <a:r>
              <a:rPr lang="fr-FR" dirty="0">
                <a:latin typeface="WORK SANS LIGHT ROMAN"/>
              </a:rPr>
              <a:t>Décret du 31 juillet 2024 relatif au régime d’assurance chômage </a:t>
            </a:r>
          </a:p>
          <a:p>
            <a:pPr marL="1087438" lvl="1" indent="-285750" algn="just">
              <a:lnSpc>
                <a:spcPct val="100000"/>
              </a:lnSpc>
              <a:spcAft>
                <a:spcPts val="800"/>
              </a:spcAft>
              <a:buFont typeface="Wingdings" panose="05000000000000000000" pitchFamily="2" charset="2"/>
              <a:buChar char="q"/>
            </a:pPr>
            <a:r>
              <a:rPr lang="fr-FR" dirty="0">
                <a:latin typeface="WORK SANS LIGHT ROMAN"/>
              </a:rPr>
              <a:t>Décret n°2024-814 du 9 juillet 2024 relatif à l’amende administrative sanctionnant l’emploi de ressortissants étrangers non autorisés à travailler et modifiant les conditions de délivrance des autorisations de travail</a:t>
            </a:r>
          </a:p>
          <a:p>
            <a:pPr lvl="1" algn="just">
              <a:spcBef>
                <a:spcPts val="1000"/>
              </a:spcBef>
              <a:spcAft>
                <a:spcPts val="800"/>
              </a:spcAft>
              <a:buClr>
                <a:srgbClr val="FF6D22"/>
              </a:buClr>
            </a:pPr>
            <a:r>
              <a:rPr lang="fr-FR" sz="1800" b="1" dirty="0">
                <a:solidFill>
                  <a:schemeClr val="accent1"/>
                </a:solidFill>
                <a:latin typeface="WORK SANS LIGHT ROMAN"/>
              </a:rPr>
              <a:t>3.</a:t>
            </a:r>
            <a:r>
              <a:rPr lang="fr-FR" sz="1800" b="1" dirty="0">
                <a:latin typeface="WORK SANS LIGHT ROMAN"/>
              </a:rPr>
              <a:t> Lancement d’une campagne d’information pour les travailleurs détachés et leurs employeurs.</a:t>
            </a:r>
          </a:p>
          <a:p>
            <a:pPr lvl="1" algn="just">
              <a:spcBef>
                <a:spcPts val="1000"/>
              </a:spcBef>
              <a:spcAft>
                <a:spcPts val="800"/>
              </a:spcAft>
              <a:buClr>
                <a:srgbClr val="FF6D22"/>
              </a:buClr>
            </a:pPr>
            <a:r>
              <a:rPr lang="fr-FR" sz="1800" b="1" dirty="0">
                <a:solidFill>
                  <a:schemeClr val="accent1"/>
                </a:solidFill>
                <a:latin typeface="WORK SANS LIGHT ROMAN"/>
              </a:rPr>
              <a:t>4.</a:t>
            </a:r>
            <a:r>
              <a:rPr lang="fr-FR" sz="1800" b="1" dirty="0">
                <a:latin typeface="WORK SANS LIGHT ROMAN"/>
              </a:rPr>
              <a:t> Informations sur les dernières publications et celles à venir.</a:t>
            </a:r>
          </a:p>
        </p:txBody>
      </p:sp>
    </p:spTree>
    <p:extLst>
      <p:ext uri="{BB962C8B-B14F-4D97-AF65-F5344CB8AC3E}">
        <p14:creationId xmlns:p14="http://schemas.microsoft.com/office/powerpoint/2010/main" val="378654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p:txBody>
          <a:bodyPr>
            <a:normAutofit fontScale="32500" lnSpcReduction="20000"/>
          </a:bodyPr>
          <a:lstStyle/>
          <a:p>
            <a:endParaRPr lang="fr-FR" sz="4000" dirty="0"/>
          </a:p>
          <a:p>
            <a:r>
              <a:rPr lang="fr-FR" sz="6000" dirty="0">
                <a:latin typeface="WORK SANS LIGHT ROMAN"/>
              </a:rPr>
              <a:t>1</a:t>
            </a:r>
          </a:p>
          <a:p>
            <a:pPr algn="ctr"/>
            <a:r>
              <a:rPr lang="fr-FR" sz="6000" dirty="0">
                <a:latin typeface="WORK SANS LIGHT ROMAN"/>
              </a:rPr>
              <a:t>Sujets d’actualité dans la branche </a:t>
            </a:r>
          </a:p>
          <a:p>
            <a:r>
              <a:rPr lang="fr-FR" sz="6000" dirty="0">
                <a:latin typeface="WORK SANS LIGHT ROMAN"/>
              </a:rPr>
              <a:t>–</a:t>
            </a:r>
          </a:p>
          <a:p>
            <a:pPr algn="ctr"/>
            <a:r>
              <a:rPr lang="fr-FR" sz="6000" dirty="0">
                <a:latin typeface="WORK SANS LIGHT ROMAN"/>
              </a:rPr>
              <a:t>Point d’étape de la négociation sur l’attractivité des métiers dans les Travaux publics.</a:t>
            </a:r>
          </a:p>
          <a:p>
            <a:pPr algn="ctr"/>
            <a:endParaRPr lang="fr-FR" sz="2800" dirty="0"/>
          </a:p>
        </p:txBody>
      </p:sp>
    </p:spTree>
    <p:extLst>
      <p:ext uri="{BB962C8B-B14F-4D97-AF65-F5344CB8AC3E}">
        <p14:creationId xmlns:p14="http://schemas.microsoft.com/office/powerpoint/2010/main" val="111963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L’ATTRACTIVITÉ DES MÉTIERS, UN ENJEU MAJEUR POUR LES TRAVAUX PUBLICS</a:t>
            </a:r>
          </a:p>
        </p:txBody>
      </p:sp>
      <p:sp>
        <p:nvSpPr>
          <p:cNvPr id="3" name="ZoneTexte 2">
            <a:extLst>
              <a:ext uri="{FF2B5EF4-FFF2-40B4-BE49-F238E27FC236}">
                <a16:creationId xmlns:a16="http://schemas.microsoft.com/office/drawing/2014/main" id="{ACA0D821-B2CE-EB74-5AEE-29320D71C391}"/>
              </a:ext>
            </a:extLst>
          </p:cNvPr>
          <p:cNvSpPr txBox="1"/>
          <p:nvPr/>
        </p:nvSpPr>
        <p:spPr>
          <a:xfrm>
            <a:off x="1966824" y="1326538"/>
            <a:ext cx="9659940" cy="5355312"/>
          </a:xfrm>
          <a:prstGeom prst="rect">
            <a:avLst/>
          </a:prstGeom>
          <a:noFill/>
        </p:spPr>
        <p:txBody>
          <a:bodyPr wrap="square">
            <a:spAutoFit/>
          </a:bodyPr>
          <a:lstStyle/>
          <a:p>
            <a:pPr algn="just"/>
            <a:r>
              <a:rPr lang="fr-FR" sz="2400" b="1" dirty="0">
                <a:solidFill>
                  <a:srgbClr val="0ABFC7"/>
                </a:solidFill>
                <a:latin typeface="WORK SANS LIGHT ROMAN" pitchFamily="2" charset="0"/>
              </a:rPr>
              <a:t>Contexte économique </a:t>
            </a:r>
          </a:p>
          <a:p>
            <a:pPr marL="742950" lvl="1" indent="-285750" algn="just">
              <a:buFont typeface="Arial" panose="020B0604020202020204" pitchFamily="34" charset="0"/>
              <a:buChar char="•"/>
            </a:pPr>
            <a:r>
              <a:rPr lang="fr-FR" dirty="0">
                <a:latin typeface="WORK SANS LIGHT ROMAN" pitchFamily="2" charset="0"/>
              </a:rPr>
              <a:t>Une activité économique soutenue et portée par la transformation écologique ;</a:t>
            </a:r>
          </a:p>
          <a:p>
            <a:pPr marL="742950" lvl="1" indent="-285750" algn="just">
              <a:buFont typeface="Arial" panose="020B0604020202020204" pitchFamily="34" charset="0"/>
              <a:buChar char="•"/>
            </a:pPr>
            <a:r>
              <a:rPr lang="fr-FR" dirty="0">
                <a:latin typeface="WORK SANS LIGHT ROMAN" pitchFamily="2" charset="0"/>
              </a:rPr>
              <a:t>Des profondes mutations numériques, technologiques et climatiques.</a:t>
            </a:r>
          </a:p>
          <a:p>
            <a:pPr algn="just"/>
            <a:endParaRPr lang="fr-FR" dirty="0">
              <a:latin typeface="WORK SANS LIGHT ROMAN" pitchFamily="2" charset="0"/>
            </a:endParaRPr>
          </a:p>
          <a:p>
            <a:pPr algn="just"/>
            <a:r>
              <a:rPr lang="fr-FR" sz="2400" b="1" dirty="0">
                <a:solidFill>
                  <a:srgbClr val="0ABFC7"/>
                </a:solidFill>
                <a:latin typeface="WORK SANS LIGHT ROMAN" pitchFamily="2" charset="0"/>
              </a:rPr>
              <a:t>Contexte social </a:t>
            </a:r>
          </a:p>
          <a:p>
            <a:pPr marL="742950" lvl="1" indent="-285750" algn="just">
              <a:buFont typeface="Arial" panose="020B0604020202020204" pitchFamily="34" charset="0"/>
              <a:buChar char="•"/>
            </a:pPr>
            <a:r>
              <a:rPr lang="fr-FR" dirty="0">
                <a:latin typeface="WORK SANS LIGHT ROMAN" pitchFamily="2" charset="0"/>
              </a:rPr>
              <a:t>Des tensions importantes en matière de recrutement sur tous les métiers des Travaux Publics ;</a:t>
            </a:r>
          </a:p>
          <a:p>
            <a:pPr marL="742950" lvl="1" indent="-285750" algn="just">
              <a:buFont typeface="Arial" panose="020B0604020202020204" pitchFamily="34" charset="0"/>
              <a:buChar char="•"/>
            </a:pPr>
            <a:r>
              <a:rPr lang="fr-FR" dirty="0">
                <a:latin typeface="WORK SANS LIGHT ROMAN" pitchFamily="2" charset="0"/>
              </a:rPr>
              <a:t>Une pyramide des âges vieillissante ;</a:t>
            </a:r>
          </a:p>
          <a:p>
            <a:pPr marL="742950" lvl="1" indent="-285750" algn="just">
              <a:buFont typeface="Arial" panose="020B0604020202020204" pitchFamily="34" charset="0"/>
              <a:buChar char="•"/>
            </a:pPr>
            <a:r>
              <a:rPr lang="fr-FR" dirty="0">
                <a:latin typeface="WORK SANS LIGHT ROMAN" pitchFamily="2" charset="0"/>
              </a:rPr>
              <a:t>Une évolution des compétences professionnelles indispensable et incontournable liée aux enjeux des transformations écologiques, numériques et technologiques ;</a:t>
            </a:r>
          </a:p>
          <a:p>
            <a:pPr marL="742950" lvl="1" indent="-285750" algn="just">
              <a:buFont typeface="Arial" panose="020B0604020202020204" pitchFamily="34" charset="0"/>
              <a:buChar char="•"/>
            </a:pPr>
            <a:r>
              <a:rPr lang="fr-FR" dirty="0">
                <a:latin typeface="WORK SANS LIGHT ROMAN" pitchFamily="2" charset="0"/>
              </a:rPr>
              <a:t>Des impacts dans nos professions du report de l’âge légal de départ à la retraite.</a:t>
            </a:r>
          </a:p>
          <a:p>
            <a:pPr algn="just"/>
            <a:endParaRPr lang="fr-FR" dirty="0">
              <a:latin typeface="WORK SANS LIGHT ROMAN" pitchFamily="2" charset="0"/>
            </a:endParaRPr>
          </a:p>
          <a:p>
            <a:pPr algn="just"/>
            <a:r>
              <a:rPr lang="fr-FR" sz="2400" b="1" dirty="0">
                <a:solidFill>
                  <a:srgbClr val="0ABFC7"/>
                </a:solidFill>
                <a:latin typeface="WORK SANS LIGHT ROMAN" pitchFamily="2" charset="0"/>
              </a:rPr>
              <a:t>Contexte sociétal </a:t>
            </a:r>
          </a:p>
          <a:p>
            <a:pPr marL="742950" lvl="1" indent="-285750" algn="just">
              <a:buFont typeface="Arial" panose="020B0604020202020204" pitchFamily="34" charset="0"/>
              <a:buChar char="•"/>
            </a:pPr>
            <a:r>
              <a:rPr lang="fr-FR" dirty="0">
                <a:latin typeface="WORK SANS LIGHT ROMAN" pitchFamily="2" charset="0"/>
              </a:rPr>
              <a:t>Une articulation entre vie professionnelle et vie personnelle portée haut par les salariés ;</a:t>
            </a:r>
          </a:p>
          <a:p>
            <a:pPr marL="742950" lvl="1" indent="-285750" algn="just">
              <a:buFont typeface="Arial" panose="020B0604020202020204" pitchFamily="34" charset="0"/>
              <a:buChar char="•"/>
            </a:pPr>
            <a:r>
              <a:rPr lang="fr-FR" dirty="0">
                <a:latin typeface="WORK SANS LIGHT ROMAN" pitchFamily="2" charset="0"/>
              </a:rPr>
              <a:t>Une urgence à intégrer les femmes au sein des chantiers et des postes d’encadrement des Travaux Publics.</a:t>
            </a:r>
          </a:p>
        </p:txBody>
      </p:sp>
    </p:spTree>
    <p:extLst>
      <p:ext uri="{BB962C8B-B14F-4D97-AF65-F5344CB8AC3E}">
        <p14:creationId xmlns:p14="http://schemas.microsoft.com/office/powerpoint/2010/main" val="224530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UNE DÉMARCHE INNOVANTE: S’APPUYER SUR LA NÉGOCIATION SOCIALE DE BRANCHE</a:t>
            </a:r>
          </a:p>
        </p:txBody>
      </p:sp>
      <p:grpSp>
        <p:nvGrpSpPr>
          <p:cNvPr id="4" name="Groupe 3">
            <a:extLst>
              <a:ext uri="{FF2B5EF4-FFF2-40B4-BE49-F238E27FC236}">
                <a16:creationId xmlns:a16="http://schemas.microsoft.com/office/drawing/2014/main" id="{B2F148E2-B7A6-E0B5-159C-2E28476783AB}"/>
              </a:ext>
            </a:extLst>
          </p:cNvPr>
          <p:cNvGrpSpPr/>
          <p:nvPr/>
        </p:nvGrpSpPr>
        <p:grpSpPr>
          <a:xfrm>
            <a:off x="1966824" y="1371387"/>
            <a:ext cx="9954666" cy="2676363"/>
            <a:chOff x="1115099" y="4314499"/>
            <a:chExt cx="10318403" cy="2676363"/>
          </a:xfrm>
        </p:grpSpPr>
        <p:sp>
          <p:nvSpPr>
            <p:cNvPr id="5" name="Espace réservé du contenu 3">
              <a:extLst>
                <a:ext uri="{FF2B5EF4-FFF2-40B4-BE49-F238E27FC236}">
                  <a16:creationId xmlns:a16="http://schemas.microsoft.com/office/drawing/2014/main" id="{47B00015-1A46-690B-775F-4551C1352ECB}"/>
                </a:ext>
              </a:extLst>
            </p:cNvPr>
            <p:cNvSpPr txBox="1">
              <a:spLocks/>
            </p:cNvSpPr>
            <p:nvPr/>
          </p:nvSpPr>
          <p:spPr>
            <a:xfrm>
              <a:off x="1115099" y="4314499"/>
              <a:ext cx="10034983" cy="597558"/>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Tx/>
                <a:buNone/>
                <a:defRPr sz="2000" b="1" i="0" kern="1200">
                  <a:solidFill>
                    <a:srgbClr val="0A14B4"/>
                  </a:solidFill>
                  <a:latin typeface="WORK SANS SEMI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400" dirty="0">
                  <a:solidFill>
                    <a:srgbClr val="0ABFC7"/>
                  </a:solidFill>
                  <a:latin typeface="WORK SANS LIGHT ROMAN" pitchFamily="2" charset="0"/>
                </a:rPr>
                <a:t>Démarche </a:t>
              </a:r>
              <a:r>
                <a:rPr lang="fr-FR" sz="2400" dirty="0">
                  <a:solidFill>
                    <a:srgbClr val="0ABFC7"/>
                  </a:solidFill>
                  <a:latin typeface="WORK SANS LIGHT ROMAN" pitchFamily="2" charset="0"/>
                  <a:sym typeface="Wingdings" panose="05000000000000000000" pitchFamily="2" charset="2"/>
                </a:rPr>
                <a:t></a:t>
              </a:r>
              <a:r>
                <a:rPr lang="fr-FR" sz="2400" dirty="0">
                  <a:solidFill>
                    <a:srgbClr val="0ABFC7"/>
                  </a:solidFill>
                  <a:latin typeface="WORK SANS LIGHT ROMAN" pitchFamily="2" charset="0"/>
                </a:rPr>
                <a:t> Accord de branche innovant – instrument de communication politique</a:t>
              </a:r>
            </a:p>
          </p:txBody>
        </p:sp>
        <p:sp>
          <p:nvSpPr>
            <p:cNvPr id="6" name="Espace réservé du contenu 4">
              <a:extLst>
                <a:ext uri="{FF2B5EF4-FFF2-40B4-BE49-F238E27FC236}">
                  <a16:creationId xmlns:a16="http://schemas.microsoft.com/office/drawing/2014/main" id="{E8830DBE-6B6A-8F0D-B62A-8FEB96556627}"/>
                </a:ext>
              </a:extLst>
            </p:cNvPr>
            <p:cNvSpPr txBox="1">
              <a:spLocks/>
            </p:cNvSpPr>
            <p:nvPr/>
          </p:nvSpPr>
          <p:spPr>
            <a:xfrm>
              <a:off x="1296920" y="4889774"/>
              <a:ext cx="10136582" cy="2101088"/>
            </a:xfrm>
            <a:prstGeom prst="rect">
              <a:avLst/>
            </a:prstGeom>
          </p:spPr>
          <p:txBody>
            <a:bodyPr>
              <a:spAutoFit/>
            </a:bodyPr>
            <a:lstStyle>
              <a:lvl1pPr marL="342900" marR="0" indent="-342900" algn="l" defTabSz="914400" rtl="0" eaLnBrk="1" fontAlgn="auto" latinLnBrk="0" hangingPunct="1">
                <a:lnSpc>
                  <a:spcPct val="90000"/>
                </a:lnSpc>
                <a:spcBef>
                  <a:spcPts val="1000"/>
                </a:spcBef>
                <a:spcAft>
                  <a:spcPts val="0"/>
                </a:spcAft>
                <a:buClrTx/>
                <a:buSzPct val="110000"/>
                <a:buFontTx/>
                <a:buBlip>
                  <a:blip r:embed="rId3"/>
                </a:buBlip>
                <a:tabLst/>
                <a:defRPr sz="1500" b="0" i="0" kern="1200">
                  <a:solidFill>
                    <a:schemeClr val="tx1"/>
                  </a:solidFill>
                  <a:latin typeface="WORK SANS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Char char="•"/>
              </a:pPr>
              <a:r>
                <a:rPr lang="fr-FR" sz="1800" dirty="0">
                  <a:latin typeface="WORK SANS LIGHT ROMAN" pitchFamily="2" charset="0"/>
                </a:rPr>
                <a:t>Un secteur d’activité qui s’engage (mobilisation </a:t>
              </a:r>
              <a:r>
                <a:rPr lang="fr-FR" sz="1800" b="1" dirty="0">
                  <a:latin typeface="WORK SANS LIGHT ROMAN" pitchFamily="2" charset="0"/>
                </a:rPr>
                <a:t>paritaire</a:t>
              </a:r>
              <a:r>
                <a:rPr lang="fr-FR" sz="1800" dirty="0">
                  <a:latin typeface="WORK SANS LIGHT ROMAN" pitchFamily="2" charset="0"/>
                </a:rPr>
                <a:t>)</a:t>
              </a:r>
            </a:p>
            <a:p>
              <a:pPr algn="just">
                <a:buFont typeface="Arial" panose="020B0604020202020204" pitchFamily="34" charset="0"/>
                <a:buChar char="•"/>
              </a:pPr>
              <a:r>
                <a:rPr lang="fr-FR" sz="1800" dirty="0">
                  <a:latin typeface="WORK SANS LIGHT ROMAN" pitchFamily="2" charset="0"/>
                </a:rPr>
                <a:t>Des sujets sur l’ensemble du champ social qui dépassent la stricte QVT</a:t>
              </a:r>
            </a:p>
            <a:p>
              <a:pPr algn="just">
                <a:buFont typeface="Arial" panose="020B0604020202020204" pitchFamily="34" charset="0"/>
                <a:buChar char="•"/>
              </a:pPr>
              <a:r>
                <a:rPr lang="fr-FR" sz="1800" dirty="0">
                  <a:latin typeface="WORK SANS LIGHT ROMAN" pitchFamily="2" charset="0"/>
                </a:rPr>
                <a:t>Donner du sens et donner à voir les </a:t>
              </a:r>
              <a:r>
                <a:rPr lang="fr-FR" sz="1800" b="1" dirty="0">
                  <a:latin typeface="WORK SANS LIGHT ROMAN" pitchFamily="2" charset="0"/>
                </a:rPr>
                <a:t>perspectives professionnelles </a:t>
              </a:r>
              <a:r>
                <a:rPr lang="fr-FR" sz="1800" dirty="0">
                  <a:latin typeface="WORK SANS LIGHT ROMAN" pitchFamily="2" charset="0"/>
                </a:rPr>
                <a:t>dans les TP aux salariés, futurs salariés et aux acteurs de l’orientation et de l’insertion</a:t>
              </a:r>
            </a:p>
            <a:p>
              <a:pPr algn="just">
                <a:buFont typeface="Arial" panose="020B0604020202020204" pitchFamily="34" charset="0"/>
                <a:buChar char="•"/>
              </a:pPr>
              <a:r>
                <a:rPr lang="fr-FR" sz="1800" dirty="0">
                  <a:latin typeface="WORK SANS LIGHT ROMAN" pitchFamily="2" charset="0"/>
                </a:rPr>
                <a:t>La </a:t>
              </a:r>
              <a:r>
                <a:rPr lang="fr-FR" sz="1800" b="1" dirty="0">
                  <a:latin typeface="WORK SANS LIGHT ROMAN" pitchFamily="2" charset="0"/>
                </a:rPr>
                <a:t>médiatisation</a:t>
              </a:r>
              <a:r>
                <a:rPr lang="fr-FR" sz="1800" dirty="0">
                  <a:latin typeface="WORK SANS LIGHT ROMAN" pitchFamily="2" charset="0"/>
                </a:rPr>
                <a:t> de l’accord</a:t>
              </a:r>
            </a:p>
            <a:p>
              <a:pPr algn="just">
                <a:buFont typeface="Wingdings" panose="05000000000000000000" pitchFamily="2" charset="2"/>
                <a:buChar char="§"/>
              </a:pPr>
              <a:endParaRPr lang="fr-FR" sz="1800" dirty="0">
                <a:latin typeface="WORK SANS LIGHT "/>
              </a:endParaRPr>
            </a:p>
          </p:txBody>
        </p:sp>
      </p:grpSp>
      <p:grpSp>
        <p:nvGrpSpPr>
          <p:cNvPr id="7" name="Groupe 6">
            <a:extLst>
              <a:ext uri="{FF2B5EF4-FFF2-40B4-BE49-F238E27FC236}">
                <a16:creationId xmlns:a16="http://schemas.microsoft.com/office/drawing/2014/main" id="{379C62A7-1B42-0050-E25A-576423A5B518}"/>
              </a:ext>
            </a:extLst>
          </p:cNvPr>
          <p:cNvGrpSpPr/>
          <p:nvPr/>
        </p:nvGrpSpPr>
        <p:grpSpPr>
          <a:xfrm>
            <a:off x="1945527" y="3800711"/>
            <a:ext cx="9681237" cy="2040892"/>
            <a:chOff x="1173801" y="761534"/>
            <a:chExt cx="10034983" cy="2040892"/>
          </a:xfrm>
        </p:grpSpPr>
        <p:sp>
          <p:nvSpPr>
            <p:cNvPr id="8" name="Espace réservé du contenu 4">
              <a:extLst>
                <a:ext uri="{FF2B5EF4-FFF2-40B4-BE49-F238E27FC236}">
                  <a16:creationId xmlns:a16="http://schemas.microsoft.com/office/drawing/2014/main" id="{67DA91AC-EF38-C2BC-EC4A-544ED662BC81}"/>
                </a:ext>
              </a:extLst>
            </p:cNvPr>
            <p:cNvSpPr txBox="1">
              <a:spLocks/>
            </p:cNvSpPr>
            <p:nvPr/>
          </p:nvSpPr>
          <p:spPr>
            <a:xfrm>
              <a:off x="1355622" y="1271238"/>
              <a:ext cx="9780984" cy="1531188"/>
            </a:xfrm>
            <a:prstGeom prst="rect">
              <a:avLst/>
            </a:prstGeom>
          </p:spPr>
          <p:txBody>
            <a:bodyPr wrap="square">
              <a:spAutoFit/>
            </a:bodyPr>
            <a:lstStyle>
              <a:lvl1pPr marL="342900" marR="0" indent="-342900" algn="l" defTabSz="914400" rtl="0" eaLnBrk="1" fontAlgn="auto" latinLnBrk="0" hangingPunct="1">
                <a:lnSpc>
                  <a:spcPct val="90000"/>
                </a:lnSpc>
                <a:spcBef>
                  <a:spcPts val="1000"/>
                </a:spcBef>
                <a:spcAft>
                  <a:spcPts val="0"/>
                </a:spcAft>
                <a:buClrTx/>
                <a:buSzPct val="110000"/>
                <a:buFontTx/>
                <a:buBlip>
                  <a:blip r:embed="rId3"/>
                </a:buBlip>
                <a:tabLst/>
                <a:defRPr sz="1500" b="0" i="0" kern="1200">
                  <a:solidFill>
                    <a:schemeClr val="tx1"/>
                  </a:solidFill>
                  <a:latin typeface="WORK SANS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gn="just"/>
              <a:r>
                <a:rPr lang="fr-FR" sz="1800" dirty="0">
                  <a:latin typeface="WORK SANS LIGHT ROMAN" pitchFamily="2" charset="0"/>
                </a:rPr>
                <a:t>Des propositions </a:t>
              </a:r>
              <a:r>
                <a:rPr lang="fr-FR" sz="1800" b="1" dirty="0">
                  <a:latin typeface="WORK SANS LIGHT ROMAN" pitchFamily="2" charset="0"/>
                </a:rPr>
                <a:t>normatives </a:t>
              </a:r>
              <a:r>
                <a:rPr lang="fr-FR" sz="1800" dirty="0">
                  <a:latin typeface="WORK SANS LIGHT ROMAN" pitchFamily="2" charset="0"/>
                  <a:sym typeface="Wingdings" panose="05000000000000000000" pitchFamily="2" charset="2"/>
                </a:rPr>
                <a:t> M</a:t>
              </a:r>
              <a:r>
                <a:rPr lang="fr-FR" sz="1800" dirty="0">
                  <a:latin typeface="WORK SANS LIGHT ROMAN" pitchFamily="2" charset="0"/>
                </a:rPr>
                <a:t>oderniser nos conventions collectives</a:t>
              </a:r>
            </a:p>
            <a:p>
              <a:pPr marL="285750" lvl="1" indent="-285750" algn="just"/>
              <a:r>
                <a:rPr lang="fr-FR" sz="1800" dirty="0">
                  <a:latin typeface="WORK SANS LIGHT ROMAN" pitchFamily="2" charset="0"/>
                </a:rPr>
                <a:t>Des </a:t>
              </a:r>
              <a:r>
                <a:rPr lang="fr-FR" sz="1800" b="1" dirty="0">
                  <a:latin typeface="WORK SANS LIGHT ROMAN" pitchFamily="2" charset="0"/>
                </a:rPr>
                <a:t>recommandations</a:t>
              </a:r>
              <a:r>
                <a:rPr lang="fr-FR" sz="1800" dirty="0">
                  <a:latin typeface="WORK SANS LIGHT ROMAN" pitchFamily="2" charset="0"/>
                </a:rPr>
                <a:t> </a:t>
              </a:r>
              <a:r>
                <a:rPr lang="fr-FR" sz="1800" dirty="0">
                  <a:latin typeface="WORK SANS LIGHT ROMAN" pitchFamily="2" charset="0"/>
                  <a:sym typeface="Wingdings" panose="05000000000000000000" pitchFamily="2" charset="2"/>
                </a:rPr>
                <a:t> L</a:t>
              </a:r>
              <a:r>
                <a:rPr lang="fr-FR" sz="1800" dirty="0">
                  <a:latin typeface="WORK SANS LIGHT ROMAN" pitchFamily="2" charset="0"/>
                </a:rPr>
                <a:t>e sujet relève de l’entreprise </a:t>
              </a:r>
            </a:p>
            <a:p>
              <a:pPr marL="285750" lvl="1" indent="-285750" algn="just"/>
              <a:r>
                <a:rPr lang="fr-FR" sz="1800" dirty="0">
                  <a:latin typeface="WORK SANS LIGHT ROMAN" pitchFamily="2" charset="0"/>
                </a:rPr>
                <a:t>Des </a:t>
              </a:r>
              <a:r>
                <a:rPr lang="fr-FR" sz="1800" b="1" dirty="0">
                  <a:latin typeface="WORK SANS LIGHT ROMAN" pitchFamily="2" charset="0"/>
                </a:rPr>
                <a:t>actions</a:t>
              </a:r>
              <a:r>
                <a:rPr lang="fr-FR" sz="1800" dirty="0">
                  <a:latin typeface="WORK SANS LIGHT ROMAN" pitchFamily="2" charset="0"/>
                </a:rPr>
                <a:t> sectorielles </a:t>
              </a:r>
              <a:r>
                <a:rPr lang="fr-FR" sz="1800" dirty="0">
                  <a:latin typeface="WORK SANS LIGHT ROMAN" pitchFamily="2" charset="0"/>
                  <a:sym typeface="Wingdings" panose="05000000000000000000" pitchFamily="2" charset="2"/>
                </a:rPr>
                <a:t> M</a:t>
              </a:r>
              <a:r>
                <a:rPr lang="fr-FR" sz="1800" dirty="0">
                  <a:latin typeface="WORK SANS LIGHT ROMAN" pitchFamily="2" charset="0"/>
                </a:rPr>
                <a:t>ise en valeur par l’accord </a:t>
              </a:r>
            </a:p>
            <a:p>
              <a:pPr marL="285750" lvl="1" indent="-285750" algn="just"/>
              <a:r>
                <a:rPr lang="fr-FR" sz="1800" dirty="0">
                  <a:latin typeface="WORK SANS LIGHT ROMAN" pitchFamily="2" charset="0"/>
                </a:rPr>
                <a:t>Des demandes aux </a:t>
              </a:r>
              <a:r>
                <a:rPr lang="fr-FR" sz="1800" b="1" dirty="0">
                  <a:latin typeface="WORK SANS LIGHT ROMAN" pitchFamily="2" charset="0"/>
                </a:rPr>
                <a:t>pouvoirs publics </a:t>
              </a:r>
              <a:r>
                <a:rPr lang="fr-FR" sz="1800" dirty="0">
                  <a:latin typeface="WORK SANS LIGHT ROMAN" pitchFamily="2" charset="0"/>
                  <a:sym typeface="Wingdings" panose="05000000000000000000" pitchFamily="2" charset="2"/>
                </a:rPr>
                <a:t></a:t>
              </a:r>
              <a:r>
                <a:rPr lang="fr-FR" sz="1800" dirty="0">
                  <a:latin typeface="WORK SANS LIGHT ROMAN" pitchFamily="2" charset="0"/>
                </a:rPr>
                <a:t> Evolution de la législation – positive pour nos entreprises</a:t>
              </a:r>
            </a:p>
          </p:txBody>
        </p:sp>
        <p:sp>
          <p:nvSpPr>
            <p:cNvPr id="9" name="Espace réservé du contenu 3">
              <a:extLst>
                <a:ext uri="{FF2B5EF4-FFF2-40B4-BE49-F238E27FC236}">
                  <a16:creationId xmlns:a16="http://schemas.microsoft.com/office/drawing/2014/main" id="{ED4F5FBD-5680-4402-63D2-F4037D7D4973}"/>
                </a:ext>
              </a:extLst>
            </p:cNvPr>
            <p:cNvSpPr txBox="1">
              <a:spLocks/>
            </p:cNvSpPr>
            <p:nvPr/>
          </p:nvSpPr>
          <p:spPr>
            <a:xfrm>
              <a:off x="1173801" y="761534"/>
              <a:ext cx="10034983" cy="597558"/>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Tx/>
                <a:buNone/>
                <a:defRPr sz="2000" b="1" i="0" kern="1200">
                  <a:solidFill>
                    <a:srgbClr val="0A14B4"/>
                  </a:solidFill>
                  <a:latin typeface="WORK SANS SEMI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400" dirty="0">
                  <a:solidFill>
                    <a:srgbClr val="0ABFC7"/>
                  </a:solidFill>
                  <a:latin typeface="WORK SANS LIGHT ROMAN" pitchFamily="2" charset="0"/>
                </a:rPr>
                <a:t>Des propositions ciblées – de différentes natures pour renforcer l’attractivité</a:t>
              </a:r>
            </a:p>
          </p:txBody>
        </p:sp>
      </p:grpSp>
      <p:sp>
        <p:nvSpPr>
          <p:cNvPr id="10" name="Espace réservé du contenu 3">
            <a:extLst>
              <a:ext uri="{FF2B5EF4-FFF2-40B4-BE49-F238E27FC236}">
                <a16:creationId xmlns:a16="http://schemas.microsoft.com/office/drawing/2014/main" id="{8E94E31F-AE0A-86D3-5862-AD9CBAD1A649}"/>
              </a:ext>
            </a:extLst>
          </p:cNvPr>
          <p:cNvSpPr txBox="1">
            <a:spLocks/>
          </p:cNvSpPr>
          <p:nvPr/>
        </p:nvSpPr>
        <p:spPr>
          <a:xfrm>
            <a:off x="1886508" y="5937145"/>
            <a:ext cx="10034982" cy="59755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solidFill>
                  <a:srgbClr val="0ABFC7"/>
                </a:solidFill>
                <a:latin typeface="WORK SANS LIGHT ROMAN" pitchFamily="2" charset="0"/>
              </a:rPr>
              <a:t>Signature d’une déclaration paritaire commune </a:t>
            </a:r>
          </a:p>
        </p:txBody>
      </p:sp>
      <p:grpSp>
        <p:nvGrpSpPr>
          <p:cNvPr id="12" name="Groupe 11">
            <a:extLst>
              <a:ext uri="{FF2B5EF4-FFF2-40B4-BE49-F238E27FC236}">
                <a16:creationId xmlns:a16="http://schemas.microsoft.com/office/drawing/2014/main" id="{815150FB-F998-7E60-6FBF-E3C17C0E7D13}"/>
              </a:ext>
            </a:extLst>
          </p:cNvPr>
          <p:cNvGrpSpPr/>
          <p:nvPr/>
        </p:nvGrpSpPr>
        <p:grpSpPr>
          <a:xfrm>
            <a:off x="7896524" y="5793728"/>
            <a:ext cx="4024966" cy="872613"/>
            <a:chOff x="6894448" y="3517343"/>
            <a:chExt cx="4472184" cy="969570"/>
          </a:xfrm>
        </p:grpSpPr>
        <p:pic>
          <p:nvPicPr>
            <p:cNvPr id="13" name="Image 12" descr="Une image contenant Police, texte, Graphique, logo&#10;&#10;Description générée automatiquement">
              <a:extLst>
                <a:ext uri="{FF2B5EF4-FFF2-40B4-BE49-F238E27FC236}">
                  <a16:creationId xmlns:a16="http://schemas.microsoft.com/office/drawing/2014/main" id="{46A3C76D-7BE9-02F6-B664-19EC346B8F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4644" y="3707653"/>
              <a:ext cx="831988" cy="588947"/>
            </a:xfrm>
            <a:prstGeom prst="rect">
              <a:avLst/>
            </a:prstGeom>
          </p:spPr>
        </p:pic>
        <p:pic>
          <p:nvPicPr>
            <p:cNvPr id="14" name="Image 13">
              <a:extLst>
                <a:ext uri="{FF2B5EF4-FFF2-40B4-BE49-F238E27FC236}">
                  <a16:creationId xmlns:a16="http://schemas.microsoft.com/office/drawing/2014/main" id="{99B64483-8079-92F3-98F6-1A39A7ECD067}"/>
                </a:ext>
              </a:extLst>
            </p:cNvPr>
            <p:cNvPicPr>
              <a:picLocks noChangeAspect="1"/>
            </p:cNvPicPr>
            <p:nvPr/>
          </p:nvPicPr>
          <p:blipFill>
            <a:blip r:embed="rId5"/>
            <a:stretch>
              <a:fillRect/>
            </a:stretch>
          </p:blipFill>
          <p:spPr>
            <a:xfrm>
              <a:off x="6894448" y="3711298"/>
              <a:ext cx="682811" cy="581655"/>
            </a:xfrm>
            <a:prstGeom prst="rect">
              <a:avLst/>
            </a:prstGeom>
          </p:spPr>
        </p:pic>
        <p:pic>
          <p:nvPicPr>
            <p:cNvPr id="16" name="Image 15">
              <a:extLst>
                <a:ext uri="{FF2B5EF4-FFF2-40B4-BE49-F238E27FC236}">
                  <a16:creationId xmlns:a16="http://schemas.microsoft.com/office/drawing/2014/main" id="{FFD2F283-4B45-A532-F2B6-0502746F3FE0}"/>
                </a:ext>
              </a:extLst>
            </p:cNvPr>
            <p:cNvPicPr>
              <a:picLocks noChangeAspect="1"/>
            </p:cNvPicPr>
            <p:nvPr/>
          </p:nvPicPr>
          <p:blipFill>
            <a:blip r:embed="rId6"/>
            <a:stretch>
              <a:fillRect/>
            </a:stretch>
          </p:blipFill>
          <p:spPr>
            <a:xfrm>
              <a:off x="7669472" y="3747226"/>
              <a:ext cx="1124554" cy="509798"/>
            </a:xfrm>
            <a:prstGeom prst="rect">
              <a:avLst/>
            </a:prstGeom>
          </p:spPr>
        </p:pic>
        <p:pic>
          <p:nvPicPr>
            <p:cNvPr id="17" name="Image 16">
              <a:extLst>
                <a:ext uri="{FF2B5EF4-FFF2-40B4-BE49-F238E27FC236}">
                  <a16:creationId xmlns:a16="http://schemas.microsoft.com/office/drawing/2014/main" id="{26C58E1F-E220-BBCD-5806-E2582C31D641}"/>
                </a:ext>
              </a:extLst>
            </p:cNvPr>
            <p:cNvPicPr>
              <a:picLocks noChangeAspect="1"/>
            </p:cNvPicPr>
            <p:nvPr/>
          </p:nvPicPr>
          <p:blipFill>
            <a:blip r:embed="rId7"/>
            <a:stretch>
              <a:fillRect/>
            </a:stretch>
          </p:blipFill>
          <p:spPr>
            <a:xfrm>
              <a:off x="8794027" y="3517343"/>
              <a:ext cx="616999" cy="969570"/>
            </a:xfrm>
            <a:prstGeom prst="rect">
              <a:avLst/>
            </a:prstGeom>
          </p:spPr>
        </p:pic>
        <p:pic>
          <p:nvPicPr>
            <p:cNvPr id="18" name="Image 17" descr="Une image contenant texte, logo, Graphique, Police&#10;&#10;Description générée automatiquement">
              <a:extLst>
                <a:ext uri="{FF2B5EF4-FFF2-40B4-BE49-F238E27FC236}">
                  <a16:creationId xmlns:a16="http://schemas.microsoft.com/office/drawing/2014/main" id="{033047A2-D666-2E03-A9CB-A971650F67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0648" y="3752552"/>
              <a:ext cx="904373" cy="499152"/>
            </a:xfrm>
            <a:prstGeom prst="rect">
              <a:avLst/>
            </a:prstGeom>
          </p:spPr>
        </p:pic>
      </p:grpSp>
    </p:spTree>
    <p:extLst>
      <p:ext uri="{BB962C8B-B14F-4D97-AF65-F5344CB8AC3E}">
        <p14:creationId xmlns:p14="http://schemas.microsoft.com/office/powerpoint/2010/main" val="368281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DES PROPOSITIONS NOVATRICES POUR LA BRANCHE</a:t>
            </a:r>
          </a:p>
        </p:txBody>
      </p:sp>
      <p:sp>
        <p:nvSpPr>
          <p:cNvPr id="2" name="Espace réservé du numéro de diapositive 2">
            <a:extLst>
              <a:ext uri="{FF2B5EF4-FFF2-40B4-BE49-F238E27FC236}">
                <a16:creationId xmlns:a16="http://schemas.microsoft.com/office/drawing/2014/main" id="{19E8BFFE-F200-BE90-68FF-EAECE6C178D9}"/>
              </a:ext>
            </a:extLst>
          </p:cNvPr>
          <p:cNvSpPr txBox="1">
            <a:spLocks/>
          </p:cNvSpPr>
          <p:nvPr/>
        </p:nvSpPr>
        <p:spPr>
          <a:xfrm>
            <a:off x="9608326" y="6418946"/>
            <a:ext cx="2342870" cy="34371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DB8DCC-A60C-C946-B50F-381DEF0CC147}" type="slidenum">
              <a:rPr lang="fr-FR" smtClean="0">
                <a:latin typeface="WORK SANS LIGHT ROMAN" pitchFamily="2" charset="0"/>
              </a:rPr>
              <a:pPr/>
              <a:t>8</a:t>
            </a:fld>
            <a:endParaRPr lang="fr-FR">
              <a:latin typeface="WORK SANS LIGHT ROMAN" pitchFamily="2" charset="0"/>
            </a:endParaRPr>
          </a:p>
        </p:txBody>
      </p:sp>
      <p:sp>
        <p:nvSpPr>
          <p:cNvPr id="4" name="Rectangle : coins arrondis 3">
            <a:extLst>
              <a:ext uri="{FF2B5EF4-FFF2-40B4-BE49-F238E27FC236}">
                <a16:creationId xmlns:a16="http://schemas.microsoft.com/office/drawing/2014/main" id="{F83A91E1-7EB9-1C61-1F0B-4BA09A6D8F07}"/>
              </a:ext>
            </a:extLst>
          </p:cNvPr>
          <p:cNvSpPr/>
          <p:nvPr/>
        </p:nvSpPr>
        <p:spPr>
          <a:xfrm>
            <a:off x="4125908" y="1013036"/>
            <a:ext cx="4590005" cy="430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Articulation autour de 6 grands thèmes</a:t>
            </a:r>
          </a:p>
        </p:txBody>
      </p:sp>
      <p:sp>
        <p:nvSpPr>
          <p:cNvPr id="5" name="ZoneTexte 4">
            <a:extLst>
              <a:ext uri="{FF2B5EF4-FFF2-40B4-BE49-F238E27FC236}">
                <a16:creationId xmlns:a16="http://schemas.microsoft.com/office/drawing/2014/main" id="{53AF1234-EBED-3640-2D27-DBC67D200F74}"/>
              </a:ext>
            </a:extLst>
          </p:cNvPr>
          <p:cNvSpPr txBox="1"/>
          <p:nvPr/>
        </p:nvSpPr>
        <p:spPr>
          <a:xfrm>
            <a:off x="1705291" y="2898986"/>
            <a:ext cx="3221388" cy="523220"/>
          </a:xfrm>
          <a:prstGeom prst="rect">
            <a:avLst/>
          </a:prstGeom>
          <a:noFill/>
        </p:spPr>
        <p:txBody>
          <a:bodyPr wrap="square" rtlCol="0">
            <a:spAutoFit/>
          </a:bodyPr>
          <a:lstStyle/>
          <a:p>
            <a:pPr marL="285750" marR="0" indent="-285750" algn="just" rtl="0">
              <a:buFont typeface="Arial" panose="020B0604020202020204" pitchFamily="34" charset="0"/>
              <a:buChar char="•"/>
            </a:pPr>
            <a:r>
              <a:rPr lang="fr-FR" sz="1400" b="0" i="0" u="none" strike="noStrike" baseline="0" dirty="0">
                <a:latin typeface="WORK SANS LIGHT ROMAN" pitchFamily="2" charset="0"/>
              </a:rPr>
              <a:t>Les transformations dans les TP</a:t>
            </a:r>
          </a:p>
          <a:p>
            <a:pPr marL="285750" marR="0" indent="-285750" algn="just" rtl="0">
              <a:buFont typeface="Arial" panose="020B0604020202020204" pitchFamily="34" charset="0"/>
              <a:buChar char="•"/>
            </a:pPr>
            <a:r>
              <a:rPr lang="fr-FR" sz="1400" b="0" i="0" u="none" strike="noStrike" baseline="0" dirty="0">
                <a:latin typeface="WORK SANS LIGHT ROMAN" pitchFamily="2" charset="0"/>
              </a:rPr>
              <a:t>Les transformations par les TP</a:t>
            </a:r>
          </a:p>
        </p:txBody>
      </p:sp>
      <p:sp>
        <p:nvSpPr>
          <p:cNvPr id="6" name="ZoneTexte 5">
            <a:extLst>
              <a:ext uri="{FF2B5EF4-FFF2-40B4-BE49-F238E27FC236}">
                <a16:creationId xmlns:a16="http://schemas.microsoft.com/office/drawing/2014/main" id="{CE008565-297D-6DA4-990C-47078EBDE008}"/>
              </a:ext>
            </a:extLst>
          </p:cNvPr>
          <p:cNvSpPr txBox="1"/>
          <p:nvPr/>
        </p:nvSpPr>
        <p:spPr>
          <a:xfrm>
            <a:off x="5379264" y="2906390"/>
            <a:ext cx="3077197" cy="954107"/>
          </a:xfrm>
          <a:prstGeom prst="rect">
            <a:avLst/>
          </a:prstGeom>
          <a:noFill/>
        </p:spPr>
        <p:txBody>
          <a:bodyPr wrap="square" rtlCol="0">
            <a:spAutoFit/>
          </a:bodyPr>
          <a:lstStyle>
            <a:defPPr>
              <a:defRPr lang="fr-FR"/>
            </a:defPPr>
            <a:lvl1pPr marR="0" algn="ctr">
              <a:buFont typeface="Symbol" panose="05050102010706020507" pitchFamily="18" charset="2"/>
              <a:buChar char="·"/>
              <a:defRPr sz="1400" b="0" i="0" u="none" strike="noStrike" baseline="0"/>
            </a:lvl1pPr>
          </a:lstStyle>
          <a:p>
            <a:pPr marL="285750" indent="-285750" algn="l"/>
            <a:r>
              <a:rPr lang="fr-FR" dirty="0">
                <a:latin typeface="WORK SANS LIGHT ROMAN" pitchFamily="2" charset="0"/>
              </a:rPr>
              <a:t>Ouvrir le champ des possibles </a:t>
            </a:r>
          </a:p>
          <a:p>
            <a:pPr marL="285750" indent="-285750" algn="just"/>
            <a:r>
              <a:rPr lang="fr-FR" dirty="0">
                <a:latin typeface="WORK SANS LIGHT ROMAN" pitchFamily="2" charset="0"/>
              </a:rPr>
              <a:t>Mieux rémunérer les horaires atypiques </a:t>
            </a:r>
          </a:p>
          <a:p>
            <a:pPr marL="285750" indent="-285750" algn="just"/>
            <a:r>
              <a:rPr lang="fr-FR" dirty="0">
                <a:latin typeface="WORK SANS LIGHT ROMAN" pitchFamily="2" charset="0"/>
              </a:rPr>
              <a:t>Rationaliser les déplacements </a:t>
            </a:r>
          </a:p>
        </p:txBody>
      </p:sp>
      <p:sp>
        <p:nvSpPr>
          <p:cNvPr id="7" name="ZoneTexte 6">
            <a:extLst>
              <a:ext uri="{FF2B5EF4-FFF2-40B4-BE49-F238E27FC236}">
                <a16:creationId xmlns:a16="http://schemas.microsoft.com/office/drawing/2014/main" id="{E5AD1916-0ABB-303C-F88C-E0826AD35BAD}"/>
              </a:ext>
            </a:extLst>
          </p:cNvPr>
          <p:cNvSpPr txBox="1"/>
          <p:nvPr/>
        </p:nvSpPr>
        <p:spPr>
          <a:xfrm>
            <a:off x="8909046" y="2898986"/>
            <a:ext cx="3015099" cy="1600438"/>
          </a:xfrm>
          <a:prstGeom prst="rect">
            <a:avLst/>
          </a:prstGeom>
          <a:noFill/>
        </p:spPr>
        <p:txBody>
          <a:bodyPr wrap="square" rtlCol="0">
            <a:spAutoFit/>
          </a:bodyPr>
          <a:lstStyle>
            <a:defPPr>
              <a:defRPr lang="fr-FR"/>
            </a:defPPr>
            <a:lvl1pPr marR="0">
              <a:buFont typeface="Symbol" panose="05050102010706020507" pitchFamily="18" charset="2"/>
              <a:buChar char="·"/>
              <a:defRPr sz="1400" b="0" i="0" u="none" strike="noStrike" baseline="0"/>
            </a:lvl1pPr>
          </a:lstStyle>
          <a:p>
            <a:pPr marL="285750" indent="-285750" algn="just"/>
            <a:r>
              <a:rPr lang="fr-FR" dirty="0">
                <a:latin typeface="WORK SANS LIGHT ROMAN" pitchFamily="2" charset="0"/>
              </a:rPr>
              <a:t>Concilier vie professionnelle &amp; personnelle </a:t>
            </a:r>
          </a:p>
          <a:p>
            <a:pPr marL="285750" indent="-285750" algn="just"/>
            <a:r>
              <a:rPr lang="fr-FR" dirty="0">
                <a:latin typeface="WORK SANS LIGHT ROMAN" pitchFamily="2" charset="0"/>
              </a:rPr>
              <a:t>Favoriser la fidélisation des salariés </a:t>
            </a:r>
          </a:p>
          <a:p>
            <a:pPr marL="285750" indent="-285750" algn="just"/>
            <a:r>
              <a:rPr lang="fr-FR" dirty="0">
                <a:latin typeface="WORK SANS LIGHT ROMAN" pitchFamily="2" charset="0"/>
              </a:rPr>
              <a:t>Promouvoir la mixité et assurer</a:t>
            </a:r>
          </a:p>
          <a:p>
            <a:pPr algn="just">
              <a:buNone/>
            </a:pPr>
            <a:r>
              <a:rPr lang="fr-FR" dirty="0">
                <a:latin typeface="WORK SANS LIGHT ROMAN" pitchFamily="2" charset="0"/>
              </a:rPr>
              <a:t>l’égalité femmes-hommes </a:t>
            </a:r>
          </a:p>
        </p:txBody>
      </p:sp>
      <p:sp>
        <p:nvSpPr>
          <p:cNvPr id="8" name="ZoneTexte 7">
            <a:extLst>
              <a:ext uri="{FF2B5EF4-FFF2-40B4-BE49-F238E27FC236}">
                <a16:creationId xmlns:a16="http://schemas.microsoft.com/office/drawing/2014/main" id="{0DD8857C-C66E-1426-41E7-598800B5559F}"/>
              </a:ext>
            </a:extLst>
          </p:cNvPr>
          <p:cNvSpPr txBox="1"/>
          <p:nvPr/>
        </p:nvSpPr>
        <p:spPr>
          <a:xfrm>
            <a:off x="1835391" y="5226122"/>
            <a:ext cx="3091288" cy="1384995"/>
          </a:xfrm>
          <a:prstGeom prst="rect">
            <a:avLst/>
          </a:prstGeom>
          <a:noFill/>
        </p:spPr>
        <p:txBody>
          <a:bodyPr wrap="square" rtlCol="0">
            <a:spAutoFit/>
          </a:bodyPr>
          <a:lstStyle>
            <a:defPPr>
              <a:defRPr lang="fr-FR"/>
            </a:defPPr>
            <a:lvl1pPr marR="0">
              <a:buFont typeface="Symbol" panose="05050102010706020507" pitchFamily="18" charset="2"/>
              <a:buChar char="·"/>
              <a:defRPr sz="1400" b="0" i="0" u="none" strike="noStrike" baseline="0"/>
            </a:lvl1pPr>
          </a:lstStyle>
          <a:p>
            <a:pPr marL="285750" indent="-285750" algn="just"/>
            <a:r>
              <a:rPr lang="fr-FR" dirty="0">
                <a:latin typeface="WORK SANS LIGHT ROMAN" pitchFamily="2" charset="0"/>
              </a:rPr>
              <a:t>Investir dans l’alternance et l’apprentissage</a:t>
            </a:r>
          </a:p>
          <a:p>
            <a:pPr marL="285750" indent="-285750" algn="just"/>
            <a:r>
              <a:rPr lang="fr-FR" dirty="0">
                <a:latin typeface="WORK SANS LIGHT ROMAN" pitchFamily="2" charset="0"/>
              </a:rPr>
              <a:t>Favoriser la mobilité et les transitions professionnelles</a:t>
            </a:r>
          </a:p>
          <a:p>
            <a:pPr marL="285750" indent="-285750" algn="just"/>
            <a:r>
              <a:rPr lang="fr-FR" dirty="0">
                <a:latin typeface="WORK SANS LIGHT ROMAN" pitchFamily="2" charset="0"/>
              </a:rPr>
              <a:t>Valoriser le tutorat </a:t>
            </a:r>
          </a:p>
          <a:p>
            <a:pPr marL="285750" indent="-285750" algn="just"/>
            <a:r>
              <a:rPr lang="fr-FR" dirty="0">
                <a:latin typeface="WORK SANS LIGHT ROMAN" pitchFamily="2" charset="0"/>
              </a:rPr>
              <a:t>Adapter la classification</a:t>
            </a:r>
          </a:p>
        </p:txBody>
      </p:sp>
      <p:sp>
        <p:nvSpPr>
          <p:cNvPr id="9" name="ZoneTexte 8">
            <a:extLst>
              <a:ext uri="{FF2B5EF4-FFF2-40B4-BE49-F238E27FC236}">
                <a16:creationId xmlns:a16="http://schemas.microsoft.com/office/drawing/2014/main" id="{72C1D4B2-7BDF-27EE-C122-98E8BD87B73A}"/>
              </a:ext>
            </a:extLst>
          </p:cNvPr>
          <p:cNvSpPr txBox="1"/>
          <p:nvPr/>
        </p:nvSpPr>
        <p:spPr>
          <a:xfrm>
            <a:off x="5372226" y="5246512"/>
            <a:ext cx="3091288" cy="1600438"/>
          </a:xfrm>
          <a:prstGeom prst="rect">
            <a:avLst/>
          </a:prstGeom>
          <a:noFill/>
        </p:spPr>
        <p:txBody>
          <a:bodyPr wrap="square" rtlCol="0">
            <a:spAutoFit/>
          </a:bodyPr>
          <a:lstStyle>
            <a:defPPr>
              <a:defRPr lang="fr-FR"/>
            </a:defPPr>
            <a:lvl1pPr marR="0">
              <a:buFont typeface="Symbol" panose="05050102010706020507" pitchFamily="18" charset="2"/>
              <a:buChar char="·"/>
              <a:defRPr sz="1400" b="0" i="0" u="none" strike="noStrike" baseline="0"/>
            </a:lvl1pPr>
          </a:lstStyle>
          <a:p>
            <a:pPr marL="285750" indent="-285750" algn="just"/>
            <a:r>
              <a:rPr lang="fr-FR" dirty="0">
                <a:latin typeface="WORK SANS LIGHT ROMAN" pitchFamily="2" charset="0"/>
              </a:rPr>
              <a:t>Promouvoir les bilans santé et prévention </a:t>
            </a:r>
          </a:p>
          <a:p>
            <a:pPr marL="285750" indent="-285750" algn="just"/>
            <a:r>
              <a:rPr lang="fr-FR" dirty="0">
                <a:latin typeface="WORK SANS LIGHT ROMAN" pitchFamily="2" charset="0"/>
              </a:rPr>
              <a:t>Intégrer le risque canicule et fortes chaleurs </a:t>
            </a:r>
          </a:p>
          <a:p>
            <a:pPr marL="285750" indent="-285750" algn="just"/>
            <a:r>
              <a:rPr lang="fr-FR" dirty="0">
                <a:latin typeface="WORK SANS LIGHT ROMAN" pitchFamily="2" charset="0"/>
              </a:rPr>
              <a:t>Former pour mieux prévenir (le Socle commun de prévention et le PASI)</a:t>
            </a:r>
          </a:p>
        </p:txBody>
      </p:sp>
      <p:sp>
        <p:nvSpPr>
          <p:cNvPr id="10" name="ZoneTexte 9">
            <a:extLst>
              <a:ext uri="{FF2B5EF4-FFF2-40B4-BE49-F238E27FC236}">
                <a16:creationId xmlns:a16="http://schemas.microsoft.com/office/drawing/2014/main" id="{2545F9AC-1EFB-FE2B-7363-4CF5DDE7A3DB}"/>
              </a:ext>
            </a:extLst>
          </p:cNvPr>
          <p:cNvSpPr txBox="1"/>
          <p:nvPr/>
        </p:nvSpPr>
        <p:spPr>
          <a:xfrm>
            <a:off x="8984675" y="5246510"/>
            <a:ext cx="2832278" cy="1384995"/>
          </a:xfrm>
          <a:prstGeom prst="rect">
            <a:avLst/>
          </a:prstGeom>
          <a:noFill/>
        </p:spPr>
        <p:txBody>
          <a:bodyPr wrap="square" rtlCol="0">
            <a:spAutoFit/>
          </a:bodyPr>
          <a:lstStyle>
            <a:defPPr>
              <a:defRPr lang="fr-FR"/>
            </a:defPPr>
            <a:lvl1pPr marR="0">
              <a:buFont typeface="Symbol" panose="05050102010706020507" pitchFamily="18" charset="2"/>
              <a:buChar char="·"/>
              <a:defRPr sz="1400" b="0" i="0" u="none" strike="noStrike" baseline="0"/>
            </a:lvl1pPr>
          </a:lstStyle>
          <a:p>
            <a:pPr marL="285750" indent="-285750" algn="just"/>
            <a:r>
              <a:rPr lang="fr-FR" dirty="0">
                <a:latin typeface="WORK SANS LIGHT ROMAN" pitchFamily="2" charset="0"/>
              </a:rPr>
              <a:t>Faciliter le développement de la participation </a:t>
            </a:r>
          </a:p>
          <a:p>
            <a:pPr marL="285750" indent="-285750" algn="just"/>
            <a:r>
              <a:rPr lang="fr-FR" dirty="0">
                <a:latin typeface="WORK SANS LIGHT ROMAN" pitchFamily="2" charset="0"/>
              </a:rPr>
              <a:t>Créer de nouvelles dynamiques de partage de la valeur </a:t>
            </a:r>
          </a:p>
          <a:p>
            <a:endParaRPr lang="fr-FR" dirty="0">
              <a:latin typeface="WORK SANS LIGHT ROMAN" pitchFamily="2" charset="0"/>
            </a:endParaRPr>
          </a:p>
        </p:txBody>
      </p:sp>
      <p:sp>
        <p:nvSpPr>
          <p:cNvPr id="11" name="Rectangle 10">
            <a:extLst>
              <a:ext uri="{FF2B5EF4-FFF2-40B4-BE49-F238E27FC236}">
                <a16:creationId xmlns:a16="http://schemas.microsoft.com/office/drawing/2014/main" id="{92A2B57E-1CB3-BFD7-A04D-1A688F445A14}"/>
              </a:ext>
            </a:extLst>
          </p:cNvPr>
          <p:cNvSpPr/>
          <p:nvPr/>
        </p:nvSpPr>
        <p:spPr>
          <a:xfrm>
            <a:off x="1745672" y="1864242"/>
            <a:ext cx="3091288" cy="954107"/>
          </a:xfrm>
          <a:prstGeom prst="rect">
            <a:avLst/>
          </a:prstGeom>
          <a:solidFill>
            <a:srgbClr val="FFC000">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0960" tIns="60960" rIns="60960" bIns="60960" numCol="1" spcCol="1270" anchor="ctr" anchorCtr="0">
            <a:noAutofit/>
          </a:bodyPr>
          <a:lstStyle/>
          <a:p>
            <a:pPr lvl="0" algn="ctr"/>
            <a:r>
              <a:rPr lang="fr-FR" sz="1600" b="1" kern="1200" dirty="0">
                <a:solidFill>
                  <a:schemeClr val="dk1"/>
                </a:solidFill>
                <a:latin typeface="WORK SANS LIGHT ROMAN" pitchFamily="2" charset="0"/>
              </a:rPr>
              <a:t>1/ Le sens et les valeurs : les Travaux Publics au cœur de la transformation écologique </a:t>
            </a:r>
          </a:p>
        </p:txBody>
      </p:sp>
      <p:sp>
        <p:nvSpPr>
          <p:cNvPr id="12" name="Rectangle 11">
            <a:extLst>
              <a:ext uri="{FF2B5EF4-FFF2-40B4-BE49-F238E27FC236}">
                <a16:creationId xmlns:a16="http://schemas.microsoft.com/office/drawing/2014/main" id="{15E70216-B78C-8EE6-DFDD-1AD8A0B401CF}"/>
              </a:ext>
            </a:extLst>
          </p:cNvPr>
          <p:cNvSpPr/>
          <p:nvPr/>
        </p:nvSpPr>
        <p:spPr>
          <a:xfrm>
            <a:off x="5365173" y="1852140"/>
            <a:ext cx="3091288" cy="954107"/>
          </a:xfrm>
          <a:prstGeom prst="rect">
            <a:avLst/>
          </a:prstGeom>
          <a:solidFill>
            <a:srgbClr val="FFC000">
              <a:hueOff val="1960178"/>
              <a:satOff val="-8155"/>
              <a:lumOff val="1922"/>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0960" tIns="60960" rIns="60960" bIns="60960" numCol="1" spcCol="1270" anchor="ctr" anchorCtr="0">
            <a:noAutofit/>
          </a:bodyPr>
          <a:lstStyle/>
          <a:p>
            <a:pPr algn="ctr" defTabSz="889000">
              <a:lnSpc>
                <a:spcPct val="90000"/>
              </a:lnSpc>
              <a:spcBef>
                <a:spcPct val="0"/>
              </a:spcBef>
              <a:spcAft>
                <a:spcPct val="35000"/>
              </a:spcAft>
            </a:pPr>
            <a:r>
              <a:rPr lang="fr-FR" sz="1600" b="1" dirty="0">
                <a:solidFill>
                  <a:prstClr val="black"/>
                </a:solidFill>
                <a:latin typeface="WORK SANS LIGHT ROMAN" pitchFamily="2" charset="0"/>
              </a:rPr>
              <a:t>2/ L’organisation du travail : prendre en compte les aspirations des salariés et les besoins des entreprises</a:t>
            </a:r>
          </a:p>
        </p:txBody>
      </p:sp>
      <p:sp>
        <p:nvSpPr>
          <p:cNvPr id="13" name="Rectangle 12">
            <a:extLst>
              <a:ext uri="{FF2B5EF4-FFF2-40B4-BE49-F238E27FC236}">
                <a16:creationId xmlns:a16="http://schemas.microsoft.com/office/drawing/2014/main" id="{0E103790-2147-E092-5C2A-0487855C2A4D}"/>
              </a:ext>
            </a:extLst>
          </p:cNvPr>
          <p:cNvSpPr/>
          <p:nvPr/>
        </p:nvSpPr>
        <p:spPr>
          <a:xfrm>
            <a:off x="8984675" y="1864242"/>
            <a:ext cx="2939470" cy="954107"/>
          </a:xfrm>
          <a:prstGeom prst="rect">
            <a:avLst/>
          </a:prstGeom>
          <a:solidFill>
            <a:srgbClr val="FFC000">
              <a:hueOff val="3920356"/>
              <a:satOff val="-16311"/>
              <a:lumOff val="3843"/>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0960" tIns="60960" rIns="60960" bIns="60960" numCol="1" spcCol="1270" anchor="ctr" anchorCtr="0">
            <a:noAutofit/>
          </a:bodyPr>
          <a:lstStyle/>
          <a:p>
            <a:pPr algn="ctr" defTabSz="889000">
              <a:lnSpc>
                <a:spcPct val="90000"/>
              </a:lnSpc>
              <a:spcBef>
                <a:spcPct val="0"/>
              </a:spcBef>
              <a:spcAft>
                <a:spcPct val="35000"/>
              </a:spcAft>
            </a:pPr>
            <a:r>
              <a:rPr lang="fr-FR" sz="1600" b="1" dirty="0">
                <a:solidFill>
                  <a:prstClr val="black"/>
                </a:solidFill>
                <a:latin typeface="WORK SANS LIGHT ROMAN" pitchFamily="2" charset="0"/>
              </a:rPr>
              <a:t>3/ La vie au travail : s’inscrire dans la modernité </a:t>
            </a:r>
          </a:p>
        </p:txBody>
      </p:sp>
      <p:sp>
        <p:nvSpPr>
          <p:cNvPr id="14" name="Rectangle 13">
            <a:extLst>
              <a:ext uri="{FF2B5EF4-FFF2-40B4-BE49-F238E27FC236}">
                <a16:creationId xmlns:a16="http://schemas.microsoft.com/office/drawing/2014/main" id="{61AC112C-8CE1-1384-296D-FEBCE50BC994}"/>
              </a:ext>
            </a:extLst>
          </p:cNvPr>
          <p:cNvSpPr/>
          <p:nvPr/>
        </p:nvSpPr>
        <p:spPr>
          <a:xfrm>
            <a:off x="1745672" y="4272014"/>
            <a:ext cx="3091288" cy="954107"/>
          </a:xfrm>
          <a:prstGeom prst="rect">
            <a:avLst/>
          </a:prstGeom>
          <a:solidFill>
            <a:srgbClr val="FFC000">
              <a:hueOff val="5880535"/>
              <a:satOff val="-24466"/>
              <a:lumOff val="5765"/>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0960" tIns="60960" rIns="60960" bIns="60960" numCol="1" spcCol="1270" anchor="ctr" anchorCtr="0">
            <a:noAutofit/>
          </a:bodyPr>
          <a:lstStyle/>
          <a:p>
            <a:pPr algn="ctr" defTabSz="889000">
              <a:lnSpc>
                <a:spcPct val="90000"/>
              </a:lnSpc>
              <a:spcBef>
                <a:spcPct val="0"/>
              </a:spcBef>
              <a:spcAft>
                <a:spcPct val="35000"/>
              </a:spcAft>
            </a:pPr>
            <a:r>
              <a:rPr lang="fr-FR" sz="1600" b="1" dirty="0">
                <a:solidFill>
                  <a:prstClr val="black"/>
                </a:solidFill>
                <a:latin typeface="WORK SANS LIGHT ROMAN" pitchFamily="2" charset="0"/>
              </a:rPr>
              <a:t>4/ Les évolutions professionnelles : </a:t>
            </a:r>
            <a:r>
              <a:rPr lang="fr-FR" sz="1600" b="1" dirty="0" err="1">
                <a:solidFill>
                  <a:prstClr val="black"/>
                </a:solidFill>
                <a:latin typeface="WORK SANS LIGHT ROMAN" pitchFamily="2" charset="0"/>
              </a:rPr>
              <a:t>co-construire</a:t>
            </a:r>
            <a:r>
              <a:rPr lang="fr-FR" sz="1600" b="1" dirty="0">
                <a:solidFill>
                  <a:prstClr val="black"/>
                </a:solidFill>
                <a:latin typeface="WORK SANS LIGHT ROMAN" pitchFamily="2" charset="0"/>
              </a:rPr>
              <a:t> et accompagner </a:t>
            </a:r>
          </a:p>
        </p:txBody>
      </p:sp>
      <p:sp>
        <p:nvSpPr>
          <p:cNvPr id="16" name="Rectangle 15">
            <a:extLst>
              <a:ext uri="{FF2B5EF4-FFF2-40B4-BE49-F238E27FC236}">
                <a16:creationId xmlns:a16="http://schemas.microsoft.com/office/drawing/2014/main" id="{558A3984-8A2A-50ED-35FF-B7ED133EAD67}"/>
              </a:ext>
            </a:extLst>
          </p:cNvPr>
          <p:cNvSpPr/>
          <p:nvPr/>
        </p:nvSpPr>
        <p:spPr>
          <a:xfrm>
            <a:off x="5379264" y="4292403"/>
            <a:ext cx="3091288" cy="954107"/>
          </a:xfrm>
          <a:prstGeom prst="rect">
            <a:avLst/>
          </a:prstGeom>
          <a:solidFill>
            <a:srgbClr val="FFC000">
              <a:hueOff val="7840713"/>
              <a:satOff val="-32622"/>
              <a:lumOff val="7686"/>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0960" tIns="60960" rIns="60960" bIns="60960" numCol="1" spcCol="1270" anchor="ctr" anchorCtr="0">
            <a:noAutofit/>
          </a:bodyPr>
          <a:lstStyle/>
          <a:p>
            <a:pPr algn="ctr" defTabSz="889000">
              <a:lnSpc>
                <a:spcPct val="90000"/>
              </a:lnSpc>
              <a:spcBef>
                <a:spcPct val="0"/>
              </a:spcBef>
              <a:spcAft>
                <a:spcPct val="35000"/>
              </a:spcAft>
            </a:pPr>
            <a:r>
              <a:rPr lang="fr-FR" sz="1600" b="1" dirty="0">
                <a:solidFill>
                  <a:prstClr val="black"/>
                </a:solidFill>
                <a:latin typeface="WORK SANS LIGHT ROMAN" pitchFamily="2" charset="0"/>
              </a:rPr>
              <a:t>5/ La santé des salariés : renforcer la prévention et intégrer les nouveaux risques </a:t>
            </a:r>
          </a:p>
        </p:txBody>
      </p:sp>
      <p:sp>
        <p:nvSpPr>
          <p:cNvPr id="17" name="Rectangle 16">
            <a:extLst>
              <a:ext uri="{FF2B5EF4-FFF2-40B4-BE49-F238E27FC236}">
                <a16:creationId xmlns:a16="http://schemas.microsoft.com/office/drawing/2014/main" id="{746779F2-1AB0-3196-7F48-771B0CC1153E}"/>
              </a:ext>
            </a:extLst>
          </p:cNvPr>
          <p:cNvSpPr/>
          <p:nvPr/>
        </p:nvSpPr>
        <p:spPr>
          <a:xfrm>
            <a:off x="8984675" y="4272015"/>
            <a:ext cx="2939470" cy="954107"/>
          </a:xfrm>
          <a:prstGeom prst="rect">
            <a:avLst/>
          </a:prstGeom>
          <a:solidFill>
            <a:srgbClr val="FFC000">
              <a:hueOff val="9800891"/>
              <a:satOff val="-40777"/>
              <a:lumOff val="9608"/>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0960" tIns="60960" rIns="60960" bIns="60960" numCol="1" spcCol="1270" anchor="ctr" anchorCtr="0">
            <a:noAutofit/>
          </a:bodyPr>
          <a:lstStyle/>
          <a:p>
            <a:pPr algn="ctr" defTabSz="889000">
              <a:lnSpc>
                <a:spcPct val="90000"/>
              </a:lnSpc>
              <a:spcBef>
                <a:spcPct val="0"/>
              </a:spcBef>
              <a:spcAft>
                <a:spcPct val="35000"/>
              </a:spcAft>
            </a:pPr>
            <a:r>
              <a:rPr lang="fr-FR" sz="1600" b="1" dirty="0">
                <a:solidFill>
                  <a:prstClr val="black"/>
                </a:solidFill>
                <a:latin typeface="WORK SANS LIGHT ROMAN" pitchFamily="2" charset="0"/>
              </a:rPr>
              <a:t>6</a:t>
            </a:r>
            <a:r>
              <a:rPr lang="fr-FR" sz="1400" b="1" dirty="0">
                <a:solidFill>
                  <a:prstClr val="black"/>
                </a:solidFill>
                <a:latin typeface="WORK SANS LIGHT ROMAN" pitchFamily="2" charset="0"/>
              </a:rPr>
              <a:t>/ Le partage de la valeur : dynamiser pour mieux associer</a:t>
            </a:r>
          </a:p>
          <a:p>
            <a:pPr algn="ctr" defTabSz="889000">
              <a:lnSpc>
                <a:spcPct val="90000"/>
              </a:lnSpc>
              <a:spcBef>
                <a:spcPct val="0"/>
              </a:spcBef>
              <a:spcAft>
                <a:spcPct val="35000"/>
              </a:spcAft>
            </a:pPr>
            <a:r>
              <a:rPr lang="fr-FR" sz="1200" b="1" dirty="0">
                <a:solidFill>
                  <a:prstClr val="black"/>
                </a:solidFill>
                <a:latin typeface="WORK SANS LIGHT ROMAN" pitchFamily="2" charset="0"/>
              </a:rPr>
              <a:t>Déploiement  de  la loi partage de la valeur</a:t>
            </a:r>
          </a:p>
        </p:txBody>
      </p:sp>
    </p:spTree>
    <p:extLst>
      <p:ext uri="{BB962C8B-B14F-4D97-AF65-F5344CB8AC3E}">
        <p14:creationId xmlns:p14="http://schemas.microsoft.com/office/powerpoint/2010/main" val="381931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p:txBody>
          <a:bodyPr>
            <a:normAutofit fontScale="32500" lnSpcReduction="20000"/>
          </a:bodyPr>
          <a:lstStyle/>
          <a:p>
            <a:endParaRPr lang="fr-FR" sz="4000" dirty="0"/>
          </a:p>
          <a:p>
            <a:r>
              <a:rPr lang="fr-FR" sz="6000" dirty="0">
                <a:latin typeface="WORK SANS LIGHT ROMAN"/>
              </a:rPr>
              <a:t>1</a:t>
            </a:r>
          </a:p>
          <a:p>
            <a:pPr algn="ctr"/>
            <a:r>
              <a:rPr lang="fr-FR" sz="6000" dirty="0">
                <a:latin typeface="WORK SANS LIGHT ROMAN"/>
              </a:rPr>
              <a:t>Sujets d’actualité dans la branche </a:t>
            </a:r>
          </a:p>
          <a:p>
            <a:r>
              <a:rPr lang="fr-FR" sz="6000" dirty="0">
                <a:latin typeface="WORK SANS LIGHT ROMAN"/>
              </a:rPr>
              <a:t>–</a:t>
            </a:r>
          </a:p>
          <a:p>
            <a:pPr algn="ctr"/>
            <a:r>
              <a:rPr lang="fr-FR" sz="6000" dirty="0">
                <a:latin typeface="WORK SANS LIGHT ROMAN"/>
              </a:rPr>
              <a:t>Protection sociale complémentaire des Cadres et assimilés Cadres : quels changements ?</a:t>
            </a:r>
          </a:p>
          <a:p>
            <a:pPr algn="ctr"/>
            <a:endParaRPr lang="fr-FR" sz="2800" dirty="0"/>
          </a:p>
        </p:txBody>
      </p:sp>
    </p:spTree>
    <p:extLst>
      <p:ext uri="{BB962C8B-B14F-4D97-AF65-F5344CB8AC3E}">
        <p14:creationId xmlns:p14="http://schemas.microsoft.com/office/powerpoint/2010/main" val="1703112620"/>
      </p:ext>
    </p:extLst>
  </p:cSld>
  <p:clrMapOvr>
    <a:masterClrMapping/>
  </p:clrMapOvr>
</p:sld>
</file>

<file path=ppt/theme/theme1.xml><?xml version="1.0" encoding="utf-8"?>
<a:theme xmlns:a="http://schemas.openxmlformats.org/drawingml/2006/main" name="Masque campagne">
  <a:themeElements>
    <a:clrScheme name="Travaux public">
      <a:dk1>
        <a:srgbClr val="000000"/>
      </a:dk1>
      <a:lt1>
        <a:srgbClr val="FFFFFF"/>
      </a:lt1>
      <a:dk2>
        <a:srgbClr val="44546A"/>
      </a:dk2>
      <a:lt2>
        <a:srgbClr val="F7F9FB"/>
      </a:lt2>
      <a:accent1>
        <a:srgbClr val="FE7C22"/>
      </a:accent1>
      <a:accent2>
        <a:srgbClr val="000000"/>
      </a:accent2>
      <a:accent3>
        <a:srgbClr val="FFFFFF"/>
      </a:accent3>
      <a:accent4>
        <a:srgbClr val="FE7C22"/>
      </a:accent4>
      <a:accent5>
        <a:srgbClr val="004288"/>
      </a:accent5>
      <a:accent6>
        <a:srgbClr val="49515A"/>
      </a:accent6>
      <a:hlink>
        <a:srgbClr val="0563C1"/>
      </a:hlink>
      <a:folHlink>
        <a:srgbClr val="954F72"/>
      </a:folHlink>
    </a:clrScheme>
    <a:fontScheme name="Personnalisé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PPORT_WEBINAIRE_SOCIAL" id="{8A034189-3378-4624-B859-4B4938DD5AAA}" vid="{C3EC0204-2598-4C70-B0E5-3F7BC4F9465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981c89c-fa54-4c98-9b5a-a946f0a61d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C5839297557643BDF75DC05442A516" ma:contentTypeVersion="15" ma:contentTypeDescription="Crée un document." ma:contentTypeScope="" ma:versionID="ea9c381429498795f5981aac7d78cb44">
  <xsd:schema xmlns:xsd="http://www.w3.org/2001/XMLSchema" xmlns:xs="http://www.w3.org/2001/XMLSchema" xmlns:p="http://schemas.microsoft.com/office/2006/metadata/properties" xmlns:ns3="820714d2-5365-4ce2-9842-66aa11edc08e" xmlns:ns4="8981c89c-fa54-4c98-9b5a-a946f0a61d3d" targetNamespace="http://schemas.microsoft.com/office/2006/metadata/properties" ma:root="true" ma:fieldsID="3f590d55f2444e7ab139acd6571a11df" ns3:_="" ns4:_="">
    <xsd:import namespace="820714d2-5365-4ce2-9842-66aa11edc08e"/>
    <xsd:import namespace="8981c89c-fa54-4c98-9b5a-a946f0a61d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714d2-5365-4ce2-9842-66aa11edc08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81c89c-fa54-4c98-9b5a-a946f0a61d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B3FDA3-3C55-42EF-9E58-CCA5D7AA2B74}">
  <ds:schemaRefs>
    <ds:schemaRef ds:uri="8981c89c-fa54-4c98-9b5a-a946f0a61d3d"/>
    <ds:schemaRef ds:uri="http://schemas.microsoft.com/office/2006/metadata/properties"/>
    <ds:schemaRef ds:uri="http://purl.org/dc/dcmitype/"/>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820714d2-5365-4ce2-9842-66aa11edc08e"/>
    <ds:schemaRef ds:uri="http://purl.org/dc/elements/1.1/"/>
  </ds:schemaRefs>
</ds:datastoreItem>
</file>

<file path=customXml/itemProps2.xml><?xml version="1.0" encoding="utf-8"?>
<ds:datastoreItem xmlns:ds="http://schemas.openxmlformats.org/officeDocument/2006/customXml" ds:itemID="{5E86FE3E-B007-44F4-996C-38DD05A77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0714d2-5365-4ce2-9842-66aa11edc08e"/>
    <ds:schemaRef ds:uri="8981c89c-fa54-4c98-9b5a-a946f0a61d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C2659-02D1-4563-A4C1-17720B4016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3904</TotalTime>
  <Words>4281</Words>
  <Application>Microsoft Office PowerPoint</Application>
  <PresentationFormat>Grand écran</PresentationFormat>
  <Paragraphs>445</Paragraphs>
  <Slides>33</Slides>
  <Notes>30</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33</vt:i4>
      </vt:variant>
    </vt:vector>
  </HeadingPairs>
  <TitlesOfParts>
    <vt:vector size="49" baseType="lpstr">
      <vt:lpstr>Arial</vt:lpstr>
      <vt:lpstr>Calibri</vt:lpstr>
      <vt:lpstr>Cambria</vt:lpstr>
      <vt:lpstr>Courier New</vt:lpstr>
      <vt:lpstr>Futura</vt:lpstr>
      <vt:lpstr>Futura Condensed ExtraBold</vt:lpstr>
      <vt:lpstr>Futura Condensed Medium</vt:lpstr>
      <vt:lpstr>Futura Medium</vt:lpstr>
      <vt:lpstr>Wingdings</vt:lpstr>
      <vt:lpstr>WORK SANS </vt:lpstr>
      <vt:lpstr>Work Sans Light</vt:lpstr>
      <vt:lpstr>WORK SANS LIGHT </vt:lpstr>
      <vt:lpstr>WORK SANS LIGHT ROMAN</vt:lpstr>
      <vt:lpstr>WORK SANS REGULAR ROMAN</vt:lpstr>
      <vt:lpstr>WORK SANS SEMIBOLD ROMAN</vt:lpstr>
      <vt:lpstr>Masque campagne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SRI</dc:creator>
  <cp:lastModifiedBy>Aurélie CEA</cp:lastModifiedBy>
  <cp:revision>841</cp:revision>
  <cp:lastPrinted>2024-09-24T15:50:47Z</cp:lastPrinted>
  <dcterms:created xsi:type="dcterms:W3CDTF">2022-11-15T09:23:57Z</dcterms:created>
  <dcterms:modified xsi:type="dcterms:W3CDTF">2024-10-01T09:22:13Z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0x01010045C5839297557643BDF75DC05442A516</vt:lpwstr>
  </property>
</Properties>
</file>