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38"/>
  </p:notesMasterIdLst>
  <p:handoutMasterIdLst>
    <p:handoutMasterId r:id="rId39"/>
  </p:handoutMasterIdLst>
  <p:sldIdLst>
    <p:sldId id="817" r:id="rId5"/>
    <p:sldId id="2146848765" r:id="rId6"/>
    <p:sldId id="2147481084" r:id="rId7"/>
    <p:sldId id="2146849021" r:id="rId8"/>
    <p:sldId id="2147481143" r:id="rId9"/>
    <p:sldId id="2147481149" r:id="rId10"/>
    <p:sldId id="2147481150" r:id="rId11"/>
    <p:sldId id="2146849045" r:id="rId12"/>
    <p:sldId id="2147481144" r:id="rId13"/>
    <p:sldId id="2147481121" r:id="rId14"/>
    <p:sldId id="2147481137" r:id="rId15"/>
    <p:sldId id="2147481122" r:id="rId16"/>
    <p:sldId id="2147481130" r:id="rId17"/>
    <p:sldId id="2147481131" r:id="rId18"/>
    <p:sldId id="2147481145" r:id="rId19"/>
    <p:sldId id="2147481134" r:id="rId20"/>
    <p:sldId id="2147481148" r:id="rId21"/>
    <p:sldId id="2147481147" r:id="rId22"/>
    <p:sldId id="2147481123" r:id="rId23"/>
    <p:sldId id="2147481087" r:id="rId24"/>
    <p:sldId id="2147481106" r:id="rId25"/>
    <p:sldId id="2146849032" r:id="rId26"/>
    <p:sldId id="2147481138" r:id="rId27"/>
    <p:sldId id="2147481139" r:id="rId28"/>
    <p:sldId id="2147481124" r:id="rId29"/>
    <p:sldId id="2147481128" r:id="rId30"/>
    <p:sldId id="2147481140" r:id="rId31"/>
    <p:sldId id="2147481141" r:id="rId32"/>
    <p:sldId id="2147481142" r:id="rId33"/>
    <p:sldId id="2146849033" r:id="rId34"/>
    <p:sldId id="2146848794" r:id="rId35"/>
    <p:sldId id="2147481085" r:id="rId36"/>
    <p:sldId id="2146848813" r:id="rId3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BABEA40-2D3A-4FEF-905B-CCFD182F548D}">
          <p14:sldIdLst>
            <p14:sldId id="817"/>
            <p14:sldId id="2146848765"/>
            <p14:sldId id="2147481084"/>
            <p14:sldId id="2146849021"/>
            <p14:sldId id="2147481143"/>
            <p14:sldId id="2147481149"/>
            <p14:sldId id="2147481150"/>
            <p14:sldId id="2146849045"/>
            <p14:sldId id="2147481144"/>
            <p14:sldId id="2147481121"/>
            <p14:sldId id="2147481137"/>
            <p14:sldId id="2147481122"/>
            <p14:sldId id="2147481130"/>
            <p14:sldId id="2147481131"/>
            <p14:sldId id="2147481145"/>
            <p14:sldId id="2147481134"/>
            <p14:sldId id="2147481148"/>
            <p14:sldId id="2147481147"/>
            <p14:sldId id="2147481123"/>
            <p14:sldId id="2147481087"/>
            <p14:sldId id="2147481106"/>
            <p14:sldId id="2146849032"/>
            <p14:sldId id="2147481138"/>
            <p14:sldId id="2147481139"/>
            <p14:sldId id="2147481124"/>
            <p14:sldId id="2147481128"/>
            <p14:sldId id="2147481140"/>
            <p14:sldId id="2147481141"/>
            <p14:sldId id="2147481142"/>
          </p14:sldIdLst>
        </p14:section>
        <p14:section name="Section sans titre" id="{9DEDE725-1234-4E48-A464-69AF69008041}">
          <p14:sldIdLst>
            <p14:sldId id="2146849033"/>
            <p14:sldId id="2146848794"/>
            <p14:sldId id="2147481085"/>
            <p14:sldId id="21468488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FA12-D52A-2F04-4062-1395C71B9EF4}" name="BORD Hélène" initials="BH" userId="S::bordh@fntp.fr::eec389c4-18fa-4ec7-bad8-6e5127e5f19f" providerId="AD"/>
  <p188:author id="{B1944C24-AC5E-3012-A05C-3DF5849B4F1E}" name="CURIE Maud" initials="CM" userId="S::curiem@fntp.fr::3ca424b8-1268-4c3a-a3a8-619b50561e2f" providerId="AD"/>
  <p188:author id="{3F174F36-61E2-F30D-5D76-DABAE427E979}" name="BIDAULT Romain" initials="BR" userId="S::bidaultr@fntp.fr::6869615f-ab60-45c6-8823-886766f6bcb5" providerId="AD"/>
  <p188:author id="{F005F53C-6511-031C-8B50-E31906125027}" name="LAUBÉPIN Sandrine" initials="LS" userId="S::laubepins@fntp.fr::c02f4880-1658-4b86-835b-d883911321e7" providerId="AD"/>
  <p188:author id="{893AE871-EEA0-1035-F7DB-E2CCA8FD81AD}" name="KUREEMUN Aliya" initials="KA" userId="S::kureemuna@fntp.fr::401e8505-755c-434a-ad7e-d5166391c66a" providerId="AD"/>
  <p188:author id="{7969E3BC-4234-A0B1-F703-982CAE7018DD}" name="AUZANNEAU Marjolaine" initials="AM" userId="S::auzanneaum@fntp.fr::e783a6fb-d1ba-4027-bf91-0c33cf2bade4" providerId="AD"/>
  <p188:author id="{E19CDFD0-CBAB-800A-9E4C-8BE3747127B3}" name="SEBAH Sophie" initials="SS" userId="S::sebahs@fntp.fr::049c2b0f-b967-41a3-846f-46ecbb6ad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FC3"/>
    <a:srgbClr val="CCFFCC"/>
    <a:srgbClr val="CDE6FF"/>
    <a:srgbClr val="001975"/>
    <a:srgbClr val="000000"/>
    <a:srgbClr val="4CEEF6"/>
    <a:srgbClr val="00CC66"/>
    <a:srgbClr val="E7E9ED"/>
    <a:srgbClr val="CBCFDA"/>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799" autoAdjust="0"/>
  </p:normalViewPr>
  <p:slideViewPr>
    <p:cSldViewPr snapToGrid="0">
      <p:cViewPr varScale="1">
        <p:scale>
          <a:sx n="98" d="100"/>
          <a:sy n="98" d="100"/>
        </p:scale>
        <p:origin x="96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8"/>
    </p:cViewPr>
  </p:sorterViewPr>
  <p:notesViewPr>
    <p:cSldViewPr snapToGrid="0">
      <p:cViewPr varScale="1">
        <p:scale>
          <a:sx n="45" d="100"/>
          <a:sy n="45" d="100"/>
        </p:scale>
        <p:origin x="276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a:t>Evolution du</a:t>
            </a:r>
            <a:r>
              <a:rPr lang="fr-FR" b="1" baseline="0" dirty="0"/>
              <a:t> PSS au cours des 5 dernières années</a:t>
            </a:r>
            <a:endParaRPr lang="fr-FR"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Feuil1!$E$9</c:f>
              <c:strCache>
                <c:ptCount val="1"/>
                <c:pt idx="0">
                  <c:v>Annuel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Feuil1!$F$8:$J$8</c:f>
              <c:strCache>
                <c:ptCount val="5"/>
                <c:pt idx="0">
                  <c:v>2021</c:v>
                </c:pt>
                <c:pt idx="1">
                  <c:v>2022</c:v>
                </c:pt>
                <c:pt idx="2">
                  <c:v>2023</c:v>
                </c:pt>
                <c:pt idx="3">
                  <c:v>2024</c:v>
                </c:pt>
                <c:pt idx="4">
                  <c:v>2025 (Provisoire)</c:v>
                </c:pt>
              </c:strCache>
            </c:strRef>
          </c:cat>
          <c:val>
            <c:numRef>
              <c:f>Feuil1!$F$9:$J$9</c:f>
              <c:numCache>
                <c:formatCode>_-* #,##0\ "€"_-;\-* #,##0\ "€"_-;_-* "-"??\ "€"_-;_-@_-</c:formatCode>
                <c:ptCount val="5"/>
                <c:pt idx="0">
                  <c:v>41136</c:v>
                </c:pt>
                <c:pt idx="1">
                  <c:v>41136</c:v>
                </c:pt>
                <c:pt idx="2">
                  <c:v>43992</c:v>
                </c:pt>
                <c:pt idx="3">
                  <c:v>46368</c:v>
                </c:pt>
                <c:pt idx="4">
                  <c:v>47100</c:v>
                </c:pt>
              </c:numCache>
            </c:numRef>
          </c:val>
          <c:extLst>
            <c:ext xmlns:c16="http://schemas.microsoft.com/office/drawing/2014/chart" uri="{C3380CC4-5D6E-409C-BE32-E72D297353CC}">
              <c16:uniqueId val="{00000000-D118-4459-92C1-CF8D32F392C8}"/>
            </c:ext>
          </c:extLst>
        </c:ser>
        <c:ser>
          <c:idx val="1"/>
          <c:order val="1"/>
          <c:tx>
            <c:strRef>
              <c:f>Feuil1!$E$10</c:f>
              <c:strCache>
                <c:ptCount val="1"/>
                <c:pt idx="0">
                  <c:v>Mensuel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Feuil1!$F$8:$J$8</c:f>
              <c:strCache>
                <c:ptCount val="5"/>
                <c:pt idx="0">
                  <c:v>2021</c:v>
                </c:pt>
                <c:pt idx="1">
                  <c:v>2022</c:v>
                </c:pt>
                <c:pt idx="2">
                  <c:v>2023</c:v>
                </c:pt>
                <c:pt idx="3">
                  <c:v>2024</c:v>
                </c:pt>
                <c:pt idx="4">
                  <c:v>2025 (Provisoire)</c:v>
                </c:pt>
              </c:strCache>
            </c:strRef>
          </c:cat>
          <c:val>
            <c:numRef>
              <c:f>Feuil1!$F$10:$J$10</c:f>
              <c:numCache>
                <c:formatCode>_-* #,##0\ "€"_-;\-* #,##0\ "€"_-;_-* "-"??\ "€"_-;_-@_-</c:formatCode>
                <c:ptCount val="5"/>
                <c:pt idx="0">
                  <c:v>3428</c:v>
                </c:pt>
                <c:pt idx="1">
                  <c:v>3428</c:v>
                </c:pt>
                <c:pt idx="2">
                  <c:v>3666</c:v>
                </c:pt>
                <c:pt idx="3">
                  <c:v>3864</c:v>
                </c:pt>
                <c:pt idx="4">
                  <c:v>3925</c:v>
                </c:pt>
              </c:numCache>
            </c:numRef>
          </c:val>
          <c:extLst>
            <c:ext xmlns:c16="http://schemas.microsoft.com/office/drawing/2014/chart" uri="{C3380CC4-5D6E-409C-BE32-E72D297353CC}">
              <c16:uniqueId val="{00000001-D118-4459-92C1-CF8D32F392C8}"/>
            </c:ext>
          </c:extLst>
        </c:ser>
        <c:dLbls>
          <c:dLblPos val="outEnd"/>
          <c:showLegendKey val="0"/>
          <c:showVal val="1"/>
          <c:showCatName val="0"/>
          <c:showSerName val="0"/>
          <c:showPercent val="0"/>
          <c:showBubbleSize val="0"/>
        </c:dLbls>
        <c:gapWidth val="219"/>
        <c:overlap val="-27"/>
        <c:axId val="1386377760"/>
        <c:axId val="1386380640"/>
      </c:barChart>
      <c:catAx>
        <c:axId val="1386377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386380640"/>
        <c:crosses val="autoZero"/>
        <c:auto val="1"/>
        <c:lblAlgn val="ctr"/>
        <c:lblOffset val="100"/>
        <c:noMultiLvlLbl val="0"/>
      </c:catAx>
      <c:valAx>
        <c:axId val="1386380640"/>
        <c:scaling>
          <c:orientation val="minMax"/>
        </c:scaling>
        <c:delete val="1"/>
        <c:axPos val="l"/>
        <c:numFmt formatCode="_-* #,##0\ &quot;€&quot;_-;\-* #,##0\ &quot;€&quot;_-;_-* &quot;-&quot;??\ &quot;€&quot;_-;_-@_-" sourceLinked="1"/>
        <c:majorTickMark val="out"/>
        <c:minorTickMark val="none"/>
        <c:tickLblPos val="nextTo"/>
        <c:crossAx val="138637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hyperlink" Target="https://www.legifrance.gouv.fr/jorf/id/JORFTEXT000049523263" TargetMode="External"/><Relationship Id="rId2" Type="http://schemas.openxmlformats.org/officeDocument/2006/relationships/hyperlink" Target="https://www.legifrance.gouv.fr/jorf/id/JORFTEXT000048641947" TargetMode="External"/><Relationship Id="rId1" Type="http://schemas.openxmlformats.org/officeDocument/2006/relationships/hyperlink" Target="https://web.lexisnexis.fr/LexisActu/protocoleaccord.pdf"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legifrance.gouv.fr/jorf/id/JORFTEXT000050407358" TargetMode="External"/><Relationship Id="rId2" Type="http://schemas.openxmlformats.org/officeDocument/2006/relationships/hyperlink" Target="https://www.legifrance.gouv.fr/jorf/id/JORFTEXT000050060050" TargetMode="External"/><Relationship Id="rId1" Type="http://schemas.openxmlformats.org/officeDocument/2006/relationships/hyperlink" Target="https://www.legifrance.gouv.fr/jorf/id/JORFTEXT000049849562"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legifrance.gouv.fr/jorf/id/JORFTEXT000049523263" TargetMode="External"/><Relationship Id="rId2" Type="http://schemas.openxmlformats.org/officeDocument/2006/relationships/hyperlink" Target="https://www.legifrance.gouv.fr/jorf/id/JORFTEXT000048641947" TargetMode="External"/><Relationship Id="rId1" Type="http://schemas.openxmlformats.org/officeDocument/2006/relationships/hyperlink" Target="https://web.lexisnexis.fr/LexisActu/protocoleaccord.pdf"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legifrance.gouv.fr/jorf/id/JORFTEXT000050407358" TargetMode="External"/><Relationship Id="rId2" Type="http://schemas.openxmlformats.org/officeDocument/2006/relationships/hyperlink" Target="https://www.legifrance.gouv.fr/jorf/id/JORFTEXT000050060050" TargetMode="External"/><Relationship Id="rId1" Type="http://schemas.openxmlformats.org/officeDocument/2006/relationships/hyperlink" Target="https://www.legifrance.gouv.fr/jorf/id/JORFTEXT000049849562"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F7C38-25C3-4310-A069-86895605129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44445489-559F-40CF-A06B-B03C05E13937}">
      <dgm:prSet phldrT="[Texte]" custT="1"/>
      <dgm:spPr/>
      <dgm:t>
        <a:bodyPr anchor="t"/>
        <a:lstStyle/>
        <a:p>
          <a:r>
            <a:rPr lang="fr-FR" sz="1000" b="1" dirty="0">
              <a:latin typeface="WORK SANS LIGHT ROMAN"/>
            </a:rPr>
            <a:t>28</a:t>
          </a:r>
        </a:p>
        <a:p>
          <a:r>
            <a:rPr lang="fr-FR" sz="1000" b="1" dirty="0">
              <a:latin typeface="WORK SANS LIGHT ROMAN"/>
            </a:rPr>
            <a:t>octobre</a:t>
          </a:r>
        </a:p>
      </dgm:t>
    </dgm:pt>
    <dgm:pt modelId="{0B1D7AA6-C1B2-4E64-8C01-BBC165D26F95}" type="parTrans" cxnId="{8AC93586-45B4-4946-A20E-15CD75B00227}">
      <dgm:prSet/>
      <dgm:spPr/>
      <dgm:t>
        <a:bodyPr/>
        <a:lstStyle/>
        <a:p>
          <a:endParaRPr lang="fr-FR"/>
        </a:p>
      </dgm:t>
    </dgm:pt>
    <dgm:pt modelId="{1FA35493-1139-4F9D-B68C-F4EB7D96BC34}" type="sibTrans" cxnId="{8AC93586-45B4-4946-A20E-15CD75B00227}">
      <dgm:prSet/>
      <dgm:spPr/>
      <dgm:t>
        <a:bodyPr/>
        <a:lstStyle/>
        <a:p>
          <a:endParaRPr lang="fr-FR"/>
        </a:p>
      </dgm:t>
    </dgm:pt>
    <dgm:pt modelId="{6E7386CF-F8F4-4FE4-996E-3E509E21809B}">
      <dgm:prSet phldrT="[Texte]" custT="1"/>
      <dgm:spPr>
        <a:ln>
          <a:noFill/>
        </a:ln>
      </dgm:spPr>
      <dgm:t>
        <a:bodyPr/>
        <a:lstStyle/>
        <a:p>
          <a:pPr algn="just">
            <a:buNone/>
          </a:pPr>
          <a:r>
            <a:rPr lang="fr-FR" sz="2400" dirty="0">
              <a:solidFill>
                <a:schemeClr val="tx1"/>
              </a:solidFill>
              <a:latin typeface="WORK SANS LIGHT ROMAN"/>
            </a:rPr>
            <a:t>Début de l’examen du PLFSS à l’Assemblée nationale</a:t>
          </a:r>
        </a:p>
      </dgm:t>
    </dgm:pt>
    <dgm:pt modelId="{1AEFC735-FCF8-4B67-B7C9-CF270ED346A3}" type="parTrans" cxnId="{1B119FE1-4856-4A4F-B39F-BDF77A93579D}">
      <dgm:prSet/>
      <dgm:spPr/>
      <dgm:t>
        <a:bodyPr/>
        <a:lstStyle/>
        <a:p>
          <a:endParaRPr lang="fr-FR"/>
        </a:p>
      </dgm:t>
    </dgm:pt>
    <dgm:pt modelId="{1C027E92-2207-45CA-B3E1-DD0B8D132D2D}" type="sibTrans" cxnId="{1B119FE1-4856-4A4F-B39F-BDF77A93579D}">
      <dgm:prSet/>
      <dgm:spPr/>
      <dgm:t>
        <a:bodyPr/>
        <a:lstStyle/>
        <a:p>
          <a:endParaRPr lang="fr-FR"/>
        </a:p>
      </dgm:t>
    </dgm:pt>
    <dgm:pt modelId="{9598BF0A-A19E-432E-B492-A3894BA6A41A}">
      <dgm:prSet phldrT="[Texte]" custT="1"/>
      <dgm:spPr>
        <a:ln>
          <a:noFill/>
        </a:ln>
      </dgm:spPr>
      <dgm:t>
        <a:bodyPr anchor="t"/>
        <a:lstStyle/>
        <a:p>
          <a:pPr>
            <a:buNone/>
          </a:pPr>
          <a:r>
            <a:rPr lang="fr-FR" sz="1000" b="1" kern="1200" dirty="0">
              <a:solidFill>
                <a:srgbClr val="FFFFFF"/>
              </a:solidFill>
              <a:latin typeface="WORK SANS LIGHT ROMAN"/>
              <a:ea typeface="+mn-ea"/>
              <a:cs typeface="+mn-cs"/>
            </a:rPr>
            <a:t>5</a:t>
          </a:r>
        </a:p>
        <a:p>
          <a:pPr>
            <a:buNone/>
          </a:pPr>
          <a:r>
            <a:rPr lang="fr-FR" sz="1000" b="1" kern="1200" dirty="0">
              <a:solidFill>
                <a:srgbClr val="FFFFFF"/>
              </a:solidFill>
              <a:latin typeface="WORK SANS LIGHT ROMAN"/>
              <a:ea typeface="+mn-ea"/>
              <a:cs typeface="+mn-cs"/>
            </a:rPr>
            <a:t>novembre </a:t>
          </a:r>
        </a:p>
      </dgm:t>
    </dgm:pt>
    <dgm:pt modelId="{FC07965C-6128-47EC-AEF0-FF8B9499DE7C}" type="parTrans" cxnId="{6D0E7455-C696-4A14-8455-4BFC4723B2ED}">
      <dgm:prSet/>
      <dgm:spPr/>
      <dgm:t>
        <a:bodyPr/>
        <a:lstStyle/>
        <a:p>
          <a:endParaRPr lang="fr-FR"/>
        </a:p>
      </dgm:t>
    </dgm:pt>
    <dgm:pt modelId="{A363B80C-C701-49EF-A36A-6266ABF2689D}" type="sibTrans" cxnId="{6D0E7455-C696-4A14-8455-4BFC4723B2ED}">
      <dgm:prSet/>
      <dgm:spPr/>
      <dgm:t>
        <a:bodyPr/>
        <a:lstStyle/>
        <a:p>
          <a:endParaRPr lang="fr-FR"/>
        </a:p>
      </dgm:t>
    </dgm:pt>
    <dgm:pt modelId="{14F5445C-76D7-40D9-8E3A-530AE0D23077}">
      <dgm:prSet phldrT="[Texte]" custT="1"/>
      <dgm:spPr>
        <a:ln>
          <a:noFill/>
        </a:ln>
      </dgm:spPr>
      <dgm:t>
        <a:bodyPr/>
        <a:lstStyle/>
        <a:p>
          <a:pPr algn="just">
            <a:buNone/>
          </a:pPr>
          <a:r>
            <a:rPr lang="fr-FR" sz="2400" kern="1200" dirty="0">
              <a:solidFill>
                <a:schemeClr val="tx1"/>
              </a:solidFill>
              <a:latin typeface="WORK SANS LIGHT ROMAN"/>
            </a:rPr>
            <a:t>Echec de l’examen du texte par les </a:t>
          </a:r>
          <a:r>
            <a:rPr lang="fr-FR" sz="2400" kern="1200" dirty="0">
              <a:solidFill>
                <a:schemeClr val="tx1"/>
              </a:solidFill>
              <a:latin typeface="WORK SANS LIGHT ROMAN"/>
              <a:ea typeface="+mn-ea"/>
              <a:cs typeface="+mn-cs"/>
            </a:rPr>
            <a:t>députés</a:t>
          </a:r>
          <a:endParaRPr lang="fr-FR" sz="2400" kern="1200" dirty="0">
            <a:solidFill>
              <a:schemeClr val="tx1"/>
            </a:solidFill>
            <a:latin typeface="WORK SANS LIGHT ROMAN"/>
          </a:endParaRPr>
        </a:p>
      </dgm:t>
    </dgm:pt>
    <dgm:pt modelId="{9D63459B-24E3-41F8-991F-ED5B6313DC79}" type="parTrans" cxnId="{CDBB98E0-5379-4A02-B48F-F343E85012DA}">
      <dgm:prSet/>
      <dgm:spPr/>
      <dgm:t>
        <a:bodyPr/>
        <a:lstStyle/>
        <a:p>
          <a:endParaRPr lang="fr-FR"/>
        </a:p>
      </dgm:t>
    </dgm:pt>
    <dgm:pt modelId="{E3CDECEE-D0F9-497E-BB6E-E5FECF78F651}" type="sibTrans" cxnId="{CDBB98E0-5379-4A02-B48F-F343E85012DA}">
      <dgm:prSet/>
      <dgm:spPr/>
      <dgm:t>
        <a:bodyPr/>
        <a:lstStyle/>
        <a:p>
          <a:endParaRPr lang="fr-FR"/>
        </a:p>
      </dgm:t>
    </dgm:pt>
    <dgm:pt modelId="{B3F178A9-452B-480C-901C-122DE8567FA4}">
      <dgm:prSet phldrT="[Texte]" custT="1"/>
      <dgm:spPr>
        <a:ln>
          <a:noFill/>
        </a:ln>
      </dgm:spPr>
      <dgm:t>
        <a:bodyPr anchor="t"/>
        <a:lstStyle/>
        <a:p>
          <a:pPr marL="0" lvl="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8</a:t>
          </a:r>
        </a:p>
        <a:p>
          <a:pPr marL="0" lvl="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Novembre</a:t>
          </a:r>
        </a:p>
      </dgm:t>
    </dgm:pt>
    <dgm:pt modelId="{23A33452-FE20-46B9-983B-B31F0BE9BC52}" type="parTrans" cxnId="{7850A019-CA19-4D98-80B5-FA51BFA02F76}">
      <dgm:prSet/>
      <dgm:spPr/>
      <dgm:t>
        <a:bodyPr/>
        <a:lstStyle/>
        <a:p>
          <a:endParaRPr lang="fr-FR"/>
        </a:p>
      </dgm:t>
    </dgm:pt>
    <dgm:pt modelId="{3A7EDB6B-1E47-48D9-9E2A-D7E8D66517EA}" type="sibTrans" cxnId="{7850A019-CA19-4D98-80B5-FA51BFA02F76}">
      <dgm:prSet/>
      <dgm:spPr/>
      <dgm:t>
        <a:bodyPr/>
        <a:lstStyle/>
        <a:p>
          <a:endParaRPr lang="fr-FR"/>
        </a:p>
      </dgm:t>
    </dgm:pt>
    <dgm:pt modelId="{928239FC-4C63-4F98-A458-844C7A6C8FD5}">
      <dgm:prSet phldrT="[Texte]" custT="1"/>
      <dgm:spPr>
        <a:solidFill>
          <a:srgbClr val="FFFFFF">
            <a:alpha val="90000"/>
            <a:hueOff val="0"/>
            <a:satOff val="0"/>
            <a:lumOff val="0"/>
            <a:alphaOff val="0"/>
          </a:srgbClr>
        </a:solidFill>
        <a:ln w="12700" cap="flat" cmpd="sng" algn="ctr">
          <a:noFill/>
          <a:prstDash val="solid"/>
          <a:miter lim="800000"/>
        </a:ln>
        <a:effectLst/>
      </dgm:spPr>
      <dgm:t>
        <a:bodyPr vert="horz"/>
        <a:lstStyle/>
        <a:p>
          <a:pPr algn="just">
            <a:buNone/>
          </a:pPr>
          <a:r>
            <a:rPr lang="fr-FR" sz="2400" kern="1200" dirty="0">
              <a:solidFill>
                <a:schemeClr val="tx1"/>
              </a:solidFill>
              <a:latin typeface="WORK SANS LIGHT ROMAN"/>
            </a:rPr>
            <a:t>Transmission du PLFSS dans </a:t>
          </a:r>
          <a:r>
            <a:rPr lang="fr-FR" sz="2800" kern="1200" dirty="0">
              <a:solidFill>
                <a:schemeClr val="tx1"/>
              </a:solidFill>
              <a:latin typeface="WORK SANS LIGHT ROMAN"/>
            </a:rPr>
            <a:t>sa</a:t>
          </a:r>
          <a:r>
            <a:rPr lang="fr-FR" sz="2400" kern="1200" dirty="0">
              <a:solidFill>
                <a:schemeClr val="tx1"/>
              </a:solidFill>
              <a:latin typeface="WORK SANS LIGHT ROMAN"/>
            </a:rPr>
            <a:t> version initiale au Sénat</a:t>
          </a:r>
          <a:endParaRPr lang="fr-FR" sz="2400" kern="1200" dirty="0">
            <a:solidFill>
              <a:schemeClr val="tx1"/>
            </a:solidFill>
            <a:latin typeface="WORK SANS LIGHT ROMAN"/>
            <a:ea typeface="+mn-ea"/>
            <a:cs typeface="+mn-cs"/>
          </a:endParaRPr>
        </a:p>
      </dgm:t>
    </dgm:pt>
    <dgm:pt modelId="{73144F55-63DD-40A1-A881-FD457CF0B5F5}" type="parTrans" cxnId="{EBBEEC63-27CA-4376-9217-C2D73AB92875}">
      <dgm:prSet/>
      <dgm:spPr/>
      <dgm:t>
        <a:bodyPr/>
        <a:lstStyle/>
        <a:p>
          <a:endParaRPr lang="fr-FR"/>
        </a:p>
      </dgm:t>
    </dgm:pt>
    <dgm:pt modelId="{CBE52407-1B77-4B0B-8D10-10A26413B14E}" type="sibTrans" cxnId="{EBBEEC63-27CA-4376-9217-C2D73AB92875}">
      <dgm:prSet/>
      <dgm:spPr/>
      <dgm:t>
        <a:bodyPr/>
        <a:lstStyle/>
        <a:p>
          <a:endParaRPr lang="fr-FR"/>
        </a:p>
      </dgm:t>
    </dgm:pt>
    <dgm:pt modelId="{EFA91CDD-A4FE-4D05-9222-0377D2F0070C}">
      <dgm:prSet phldrT="[Texte]" custT="1"/>
      <dgm:spPr>
        <a:ln>
          <a:noFill/>
        </a:ln>
      </dgm:spPr>
      <dgm:t>
        <a:bodyPr anchor="t"/>
        <a:lstStyle/>
        <a:p>
          <a:pPr marL="0" lvl="0" algn="ctr" defTabSz="466725">
            <a:lnSpc>
              <a:spcPct val="90000"/>
            </a:lnSpc>
            <a:spcBef>
              <a:spcPct val="0"/>
            </a:spcBef>
            <a:spcAft>
              <a:spcPct val="35000"/>
            </a:spcAft>
            <a:buNone/>
          </a:pPr>
          <a:r>
            <a:rPr lang="fr-FR" sz="1050" b="1" kern="1200" dirty="0">
              <a:solidFill>
                <a:srgbClr val="FFFFFF"/>
              </a:solidFill>
              <a:latin typeface="WORK SANS LIGHT ROMAN"/>
              <a:ea typeface="+mn-ea"/>
              <a:cs typeface="+mn-cs"/>
            </a:rPr>
            <a:t>18 – 26</a:t>
          </a:r>
        </a:p>
        <a:p>
          <a:pPr marL="0" lvl="0" algn="ctr" defTabSz="466725">
            <a:lnSpc>
              <a:spcPct val="90000"/>
            </a:lnSpc>
            <a:spcBef>
              <a:spcPct val="0"/>
            </a:spcBef>
            <a:spcAft>
              <a:spcPct val="35000"/>
            </a:spcAft>
            <a:buNone/>
          </a:pPr>
          <a:r>
            <a:rPr lang="fr-FR" sz="1050" b="1" kern="1200" dirty="0">
              <a:solidFill>
                <a:srgbClr val="FFFFFF"/>
              </a:solidFill>
              <a:latin typeface="WORK SANS LIGHT ROMAN"/>
              <a:ea typeface="+mn-ea"/>
              <a:cs typeface="+mn-cs"/>
            </a:rPr>
            <a:t>novembre</a:t>
          </a:r>
        </a:p>
      </dgm:t>
    </dgm:pt>
    <dgm:pt modelId="{BE08FC8A-AC36-4FB4-80C5-EC11097ED96B}" type="parTrans" cxnId="{18CAFB2B-4F41-4399-84C6-D47A0F386F78}">
      <dgm:prSet/>
      <dgm:spPr/>
      <dgm:t>
        <a:bodyPr/>
        <a:lstStyle/>
        <a:p>
          <a:endParaRPr lang="fr-FR"/>
        </a:p>
      </dgm:t>
    </dgm:pt>
    <dgm:pt modelId="{0E9A900D-4267-41E3-944B-4E88DB034265}" type="sibTrans" cxnId="{18CAFB2B-4F41-4399-84C6-D47A0F386F78}">
      <dgm:prSet/>
      <dgm:spPr/>
      <dgm:t>
        <a:bodyPr/>
        <a:lstStyle/>
        <a:p>
          <a:endParaRPr lang="fr-FR"/>
        </a:p>
      </dgm:t>
    </dgm:pt>
    <dgm:pt modelId="{7C70EFFB-9FB7-4952-BDAC-34396E851074}">
      <dgm:prSet custT="1"/>
      <dgm:spPr>
        <a:ln>
          <a:solidFill>
            <a:schemeClr val="bg1"/>
          </a:solidFill>
        </a:ln>
      </dgm:spPr>
      <dgm:t>
        <a:bodyPr/>
        <a:lstStyle/>
        <a:p>
          <a:pPr algn="just">
            <a:buNone/>
          </a:pPr>
          <a:r>
            <a:rPr lang="fr-FR" sz="2400" kern="1200" dirty="0">
              <a:solidFill>
                <a:schemeClr val="tx1"/>
              </a:solidFill>
              <a:latin typeface="WORK SANS LIGHT ROMAN"/>
              <a:ea typeface="+mn-ea"/>
              <a:cs typeface="+mn-cs"/>
            </a:rPr>
            <a:t>Examen et vote (26 novembre) du Sénat</a:t>
          </a:r>
        </a:p>
      </dgm:t>
    </dgm:pt>
    <dgm:pt modelId="{08213899-8B3B-44A7-9DD4-0C06EAEF1E8E}" type="parTrans" cxnId="{CA87D9FF-251A-4C1F-AEAE-F574EF87DF95}">
      <dgm:prSet/>
      <dgm:spPr/>
      <dgm:t>
        <a:bodyPr/>
        <a:lstStyle/>
        <a:p>
          <a:endParaRPr lang="fr-FR"/>
        </a:p>
      </dgm:t>
    </dgm:pt>
    <dgm:pt modelId="{886B0B2E-B083-4B56-B696-65E097979970}" type="sibTrans" cxnId="{CA87D9FF-251A-4C1F-AEAE-F574EF87DF95}">
      <dgm:prSet/>
      <dgm:spPr/>
      <dgm:t>
        <a:bodyPr/>
        <a:lstStyle/>
        <a:p>
          <a:endParaRPr lang="fr-FR"/>
        </a:p>
      </dgm:t>
    </dgm:pt>
    <dgm:pt modelId="{5E8003A4-CAC6-4B19-90E2-BFBEEA2DBA45}">
      <dgm:prSet custT="1"/>
      <dgm:spPr/>
      <dgm:t>
        <a:bodyPr anchor="t"/>
        <a:lstStyle/>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21</a:t>
          </a:r>
        </a:p>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décembre </a:t>
          </a:r>
        </a:p>
      </dgm:t>
    </dgm:pt>
    <dgm:pt modelId="{A16DE750-B998-42AE-9062-9C6FC6C06856}" type="parTrans" cxnId="{00EC9A04-FCDE-4F78-8D51-75873977CD33}">
      <dgm:prSet/>
      <dgm:spPr/>
      <dgm:t>
        <a:bodyPr/>
        <a:lstStyle/>
        <a:p>
          <a:endParaRPr lang="fr-FR"/>
        </a:p>
      </dgm:t>
    </dgm:pt>
    <dgm:pt modelId="{61913249-1C2B-4A03-8646-BA70A07C8D02}" type="sibTrans" cxnId="{00EC9A04-FCDE-4F78-8D51-75873977CD33}">
      <dgm:prSet/>
      <dgm:spPr/>
      <dgm:t>
        <a:bodyPr/>
        <a:lstStyle/>
        <a:p>
          <a:endParaRPr lang="fr-FR"/>
        </a:p>
      </dgm:t>
    </dgm:pt>
    <dgm:pt modelId="{E5A2FF10-44E7-4406-9192-855F80108E8C}">
      <dgm:prSet custT="1"/>
      <dgm:spPr>
        <a:ln>
          <a:solidFill>
            <a:schemeClr val="bg1"/>
          </a:solidFill>
        </a:ln>
      </dgm:spPr>
      <dgm:t>
        <a:bodyPr/>
        <a:lstStyle/>
        <a:p>
          <a:pPr marL="228600" lvl="1" indent="-228600" algn="just" defTabSz="889000">
            <a:lnSpc>
              <a:spcPct val="90000"/>
            </a:lnSpc>
            <a:spcBef>
              <a:spcPct val="0"/>
            </a:spcBef>
            <a:spcAft>
              <a:spcPct val="15000"/>
            </a:spcAft>
            <a:buNone/>
          </a:pPr>
          <a:r>
            <a:rPr lang="fr-FR" sz="2400" kern="1200" dirty="0">
              <a:solidFill>
                <a:schemeClr val="tx1"/>
              </a:solidFill>
              <a:latin typeface="WORK SANS LIGHT ROMAN"/>
              <a:ea typeface="+mn-ea"/>
              <a:cs typeface="+mn-cs"/>
            </a:rPr>
            <a:t>Fin de la navette parlementaire entre les deux chambres</a:t>
          </a:r>
        </a:p>
      </dgm:t>
    </dgm:pt>
    <dgm:pt modelId="{175E02BC-E6FC-4AEB-ABDF-E9F8738F3B1D}" type="parTrans" cxnId="{BC5AF824-5E89-4E8A-AB2F-7D61A9D6934B}">
      <dgm:prSet/>
      <dgm:spPr/>
      <dgm:t>
        <a:bodyPr/>
        <a:lstStyle/>
        <a:p>
          <a:endParaRPr lang="fr-FR"/>
        </a:p>
      </dgm:t>
    </dgm:pt>
    <dgm:pt modelId="{547A34E6-CD82-4595-99AC-E58B2034D199}" type="sibTrans" cxnId="{BC5AF824-5E89-4E8A-AB2F-7D61A9D6934B}">
      <dgm:prSet/>
      <dgm:spPr/>
      <dgm:t>
        <a:bodyPr/>
        <a:lstStyle/>
        <a:p>
          <a:endParaRPr lang="fr-FR"/>
        </a:p>
      </dgm:t>
    </dgm:pt>
    <dgm:pt modelId="{8B5AFC8B-8071-4F2C-9943-3A097F0BADA2}">
      <dgm:prSet custT="1"/>
      <dgm:spPr>
        <a:ln>
          <a:solidFill>
            <a:schemeClr val="bg1"/>
          </a:solidFill>
        </a:ln>
      </dgm:spPr>
      <dgm:t>
        <a:bodyPr anchor="t"/>
        <a:lstStyle/>
        <a:p>
          <a:pPr marL="228600" lvl="1" indent="-228600" algn="ctr" defTabSz="889000">
            <a:lnSpc>
              <a:spcPct val="90000"/>
            </a:lnSpc>
            <a:spcBef>
              <a:spcPct val="0"/>
            </a:spcBef>
            <a:spcAft>
              <a:spcPct val="15000"/>
            </a:spcAft>
            <a:buNone/>
          </a:pPr>
          <a:r>
            <a:rPr lang="fr-FR" sz="1000" b="1" kern="1200" dirty="0">
              <a:solidFill>
                <a:srgbClr val="FFFFFF"/>
              </a:solidFill>
              <a:latin typeface="WORK SANS LIGHT ROMAN"/>
              <a:ea typeface="+mn-ea"/>
              <a:cs typeface="+mn-cs"/>
            </a:rPr>
            <a:t>31</a:t>
          </a:r>
        </a:p>
        <a:p>
          <a:pPr marL="228600" lvl="1" indent="-228600" algn="ctr" defTabSz="889000">
            <a:lnSpc>
              <a:spcPct val="90000"/>
            </a:lnSpc>
            <a:spcBef>
              <a:spcPct val="0"/>
            </a:spcBef>
            <a:spcAft>
              <a:spcPct val="15000"/>
            </a:spcAft>
            <a:buNone/>
          </a:pPr>
          <a:r>
            <a:rPr lang="fr-FR" sz="1000" b="1" kern="1200" dirty="0">
              <a:solidFill>
                <a:srgbClr val="FFFFFF"/>
              </a:solidFill>
              <a:latin typeface="WORK SANS LIGHT ROMAN"/>
              <a:ea typeface="+mn-ea"/>
              <a:cs typeface="+mn-cs"/>
            </a:rPr>
            <a:t>décembre</a:t>
          </a:r>
        </a:p>
      </dgm:t>
    </dgm:pt>
    <dgm:pt modelId="{BA3DB50F-B570-4844-AD0D-2AA160BFFE66}" type="parTrans" cxnId="{4D3CAD45-6C0E-42B2-9FA2-FF49E7F96B2A}">
      <dgm:prSet/>
      <dgm:spPr/>
      <dgm:t>
        <a:bodyPr/>
        <a:lstStyle/>
        <a:p>
          <a:endParaRPr lang="fr-FR"/>
        </a:p>
      </dgm:t>
    </dgm:pt>
    <dgm:pt modelId="{74080E9B-055F-48EF-86A7-37FD4FB2832F}" type="sibTrans" cxnId="{4D3CAD45-6C0E-42B2-9FA2-FF49E7F96B2A}">
      <dgm:prSet/>
      <dgm:spPr/>
      <dgm:t>
        <a:bodyPr/>
        <a:lstStyle/>
        <a:p>
          <a:endParaRPr lang="fr-FR"/>
        </a:p>
      </dgm:t>
    </dgm:pt>
    <dgm:pt modelId="{4B9B207A-3233-4B5E-8DB8-52BC68FB1C3E}">
      <dgm:prSet custT="1"/>
      <dgm:spPr>
        <a:ln>
          <a:solidFill>
            <a:schemeClr val="bg1"/>
          </a:solidFill>
        </a:ln>
      </dgm:spPr>
      <dgm:t>
        <a:bodyPr/>
        <a:lstStyle/>
        <a:p>
          <a:pPr algn="just">
            <a:buNone/>
          </a:pPr>
          <a:r>
            <a:rPr lang="fr-FR" sz="2400" kern="1200" dirty="0">
              <a:solidFill>
                <a:srgbClr val="000000"/>
              </a:solidFill>
              <a:latin typeface="WORK SANS LIGHT ROMAN"/>
              <a:ea typeface="+mn-ea"/>
              <a:cs typeface="+mn-cs"/>
            </a:rPr>
            <a:t>Publication de la loi au Journal officiel au plus tard ce jour</a:t>
          </a:r>
        </a:p>
      </dgm:t>
    </dgm:pt>
    <dgm:pt modelId="{08AF768B-E018-401E-9D68-721E63E52E41}" type="parTrans" cxnId="{9EC03BDF-B587-4625-B7CA-3FEB9F7EDDC9}">
      <dgm:prSet/>
      <dgm:spPr/>
      <dgm:t>
        <a:bodyPr/>
        <a:lstStyle/>
        <a:p>
          <a:endParaRPr lang="fr-FR"/>
        </a:p>
      </dgm:t>
    </dgm:pt>
    <dgm:pt modelId="{8C60801D-A3C4-43C7-A696-A0A890A80408}" type="sibTrans" cxnId="{9EC03BDF-B587-4625-B7CA-3FEB9F7EDDC9}">
      <dgm:prSet/>
      <dgm:spPr/>
      <dgm:t>
        <a:bodyPr/>
        <a:lstStyle/>
        <a:p>
          <a:endParaRPr lang="fr-FR"/>
        </a:p>
      </dgm:t>
    </dgm:pt>
    <dgm:pt modelId="{3A21038A-205A-4A24-BF80-82AFDB0331B0}" type="pres">
      <dgm:prSet presAssocID="{B1DF7C38-25C3-4310-A069-86895605129C}" presName="linearFlow" presStyleCnt="0">
        <dgm:presLayoutVars>
          <dgm:dir/>
          <dgm:animLvl val="lvl"/>
          <dgm:resizeHandles val="exact"/>
        </dgm:presLayoutVars>
      </dgm:prSet>
      <dgm:spPr/>
    </dgm:pt>
    <dgm:pt modelId="{5BCB7AB3-F488-40F1-B680-8992DBD9C035}" type="pres">
      <dgm:prSet presAssocID="{44445489-559F-40CF-A06B-B03C05E13937}" presName="composite" presStyleCnt="0"/>
      <dgm:spPr/>
    </dgm:pt>
    <dgm:pt modelId="{96D07DDD-4A18-4E62-8EA4-3569A9C88362}" type="pres">
      <dgm:prSet presAssocID="{44445489-559F-40CF-A06B-B03C05E13937}" presName="parentText" presStyleLbl="alignNode1" presStyleIdx="0" presStyleCnt="6">
        <dgm:presLayoutVars>
          <dgm:chMax val="1"/>
          <dgm:bulletEnabled val="1"/>
        </dgm:presLayoutVars>
      </dgm:prSet>
      <dgm:spPr/>
    </dgm:pt>
    <dgm:pt modelId="{9B30F892-EBD9-4879-BEDA-277F3E1B1CD7}" type="pres">
      <dgm:prSet presAssocID="{44445489-559F-40CF-A06B-B03C05E13937}" presName="descendantText" presStyleLbl="alignAcc1" presStyleIdx="0" presStyleCnt="6">
        <dgm:presLayoutVars>
          <dgm:bulletEnabled val="1"/>
        </dgm:presLayoutVars>
      </dgm:prSet>
      <dgm:spPr/>
    </dgm:pt>
    <dgm:pt modelId="{D4F23500-CFD4-4ED7-9568-18FB37D643AB}" type="pres">
      <dgm:prSet presAssocID="{1FA35493-1139-4F9D-B68C-F4EB7D96BC34}" presName="sp" presStyleCnt="0"/>
      <dgm:spPr/>
    </dgm:pt>
    <dgm:pt modelId="{BD9D5DDE-92D9-47EE-8C24-EC0B8E909D91}" type="pres">
      <dgm:prSet presAssocID="{9598BF0A-A19E-432E-B492-A3894BA6A41A}" presName="composite" presStyleCnt="0"/>
      <dgm:spPr/>
    </dgm:pt>
    <dgm:pt modelId="{B8D1CC06-1975-4C30-9753-A50F56CDC065}" type="pres">
      <dgm:prSet presAssocID="{9598BF0A-A19E-432E-B492-A3894BA6A41A}" presName="parentText" presStyleLbl="alignNode1" presStyleIdx="1" presStyleCnt="6">
        <dgm:presLayoutVars>
          <dgm:chMax val="1"/>
          <dgm:bulletEnabled val="1"/>
        </dgm:presLayoutVars>
      </dgm:prSet>
      <dgm:spPr/>
    </dgm:pt>
    <dgm:pt modelId="{CE84E8B1-FCE2-471C-8394-2B006DE252B7}" type="pres">
      <dgm:prSet presAssocID="{9598BF0A-A19E-432E-B492-A3894BA6A41A}" presName="descendantText" presStyleLbl="alignAcc1" presStyleIdx="1" presStyleCnt="6">
        <dgm:presLayoutVars>
          <dgm:bulletEnabled val="1"/>
        </dgm:presLayoutVars>
      </dgm:prSet>
      <dgm:spPr/>
    </dgm:pt>
    <dgm:pt modelId="{44FCE9CF-B368-42B4-9903-A05B2126F844}" type="pres">
      <dgm:prSet presAssocID="{A363B80C-C701-49EF-A36A-6266ABF2689D}" presName="sp" presStyleCnt="0"/>
      <dgm:spPr/>
    </dgm:pt>
    <dgm:pt modelId="{213C53EF-19FF-4AE5-A931-928D8A14C18B}" type="pres">
      <dgm:prSet presAssocID="{B3F178A9-452B-480C-901C-122DE8567FA4}" presName="composite" presStyleCnt="0"/>
      <dgm:spPr/>
    </dgm:pt>
    <dgm:pt modelId="{577EEABC-1545-47BC-BD93-1D6DB7C8F404}" type="pres">
      <dgm:prSet presAssocID="{B3F178A9-452B-480C-901C-122DE8567FA4}" presName="parentText" presStyleLbl="alignNode1" presStyleIdx="2" presStyleCnt="6">
        <dgm:presLayoutVars>
          <dgm:chMax val="1"/>
          <dgm:bulletEnabled val="1"/>
        </dgm:presLayoutVars>
      </dgm:prSet>
      <dgm:spPr/>
    </dgm:pt>
    <dgm:pt modelId="{2657F0CD-C359-405A-BB17-53B21695DE26}" type="pres">
      <dgm:prSet presAssocID="{B3F178A9-452B-480C-901C-122DE8567FA4}" presName="descendantText" presStyleLbl="alignAcc1" presStyleIdx="2" presStyleCnt="6">
        <dgm:presLayoutVars>
          <dgm:bulletEnabled val="1"/>
        </dgm:presLayoutVars>
      </dgm:prSet>
      <dgm:spPr>
        <a:xfrm rot="5400000">
          <a:off x="4787636" y="-2217636"/>
          <a:ext cx="674192" cy="8797359"/>
        </a:xfrm>
        <a:prstGeom prst="round2SameRect">
          <a:avLst/>
        </a:prstGeom>
      </dgm:spPr>
    </dgm:pt>
    <dgm:pt modelId="{C3FA3DEF-6FC4-4642-BF3B-37734656AE02}" type="pres">
      <dgm:prSet presAssocID="{3A7EDB6B-1E47-48D9-9E2A-D7E8D66517EA}" presName="sp" presStyleCnt="0"/>
      <dgm:spPr/>
    </dgm:pt>
    <dgm:pt modelId="{4331CF41-38C0-40DE-806E-84908ABCDE37}" type="pres">
      <dgm:prSet presAssocID="{EFA91CDD-A4FE-4D05-9222-0377D2F0070C}" presName="composite" presStyleCnt="0"/>
      <dgm:spPr/>
    </dgm:pt>
    <dgm:pt modelId="{E0EDBF1E-C4D2-44F4-ADD7-127C3B4D4C00}" type="pres">
      <dgm:prSet presAssocID="{EFA91CDD-A4FE-4D05-9222-0377D2F0070C}" presName="parentText" presStyleLbl="alignNode1" presStyleIdx="3" presStyleCnt="6">
        <dgm:presLayoutVars>
          <dgm:chMax val="1"/>
          <dgm:bulletEnabled val="1"/>
        </dgm:presLayoutVars>
      </dgm:prSet>
      <dgm:spPr/>
    </dgm:pt>
    <dgm:pt modelId="{364C959D-326F-45D0-8704-50FFAF318DF9}" type="pres">
      <dgm:prSet presAssocID="{EFA91CDD-A4FE-4D05-9222-0377D2F0070C}" presName="descendantText" presStyleLbl="alignAcc1" presStyleIdx="3" presStyleCnt="6">
        <dgm:presLayoutVars>
          <dgm:bulletEnabled val="1"/>
        </dgm:presLayoutVars>
      </dgm:prSet>
      <dgm:spPr/>
    </dgm:pt>
    <dgm:pt modelId="{88ECC7D0-BFAD-48E8-B3A8-657949E68F0B}" type="pres">
      <dgm:prSet presAssocID="{0E9A900D-4267-41E3-944B-4E88DB034265}" presName="sp" presStyleCnt="0"/>
      <dgm:spPr/>
    </dgm:pt>
    <dgm:pt modelId="{850EDBE0-B956-4336-9B98-E93936FE6750}" type="pres">
      <dgm:prSet presAssocID="{5E8003A4-CAC6-4B19-90E2-BFBEEA2DBA45}" presName="composite" presStyleCnt="0"/>
      <dgm:spPr/>
    </dgm:pt>
    <dgm:pt modelId="{545F53CB-25AF-4E26-AE00-0234107DE9A9}" type="pres">
      <dgm:prSet presAssocID="{5E8003A4-CAC6-4B19-90E2-BFBEEA2DBA45}" presName="parentText" presStyleLbl="alignNode1" presStyleIdx="4" presStyleCnt="6">
        <dgm:presLayoutVars>
          <dgm:chMax val="1"/>
          <dgm:bulletEnabled val="1"/>
        </dgm:presLayoutVars>
      </dgm:prSet>
      <dgm:spPr/>
    </dgm:pt>
    <dgm:pt modelId="{D9A129CA-06A0-454B-BFD0-6BE90FF841A1}" type="pres">
      <dgm:prSet presAssocID="{5E8003A4-CAC6-4B19-90E2-BFBEEA2DBA45}" presName="descendantText" presStyleLbl="alignAcc1" presStyleIdx="4" presStyleCnt="6">
        <dgm:presLayoutVars>
          <dgm:bulletEnabled val="1"/>
        </dgm:presLayoutVars>
      </dgm:prSet>
      <dgm:spPr/>
    </dgm:pt>
    <dgm:pt modelId="{37A224FC-83B1-47A0-86BF-0C407F149E37}" type="pres">
      <dgm:prSet presAssocID="{61913249-1C2B-4A03-8646-BA70A07C8D02}" presName="sp" presStyleCnt="0"/>
      <dgm:spPr/>
    </dgm:pt>
    <dgm:pt modelId="{39CD9F0B-BC03-47CA-A8C7-755D2E8E4298}" type="pres">
      <dgm:prSet presAssocID="{8B5AFC8B-8071-4F2C-9943-3A097F0BADA2}" presName="composite" presStyleCnt="0"/>
      <dgm:spPr/>
    </dgm:pt>
    <dgm:pt modelId="{7D5E243C-4077-4835-9288-42C40627A539}" type="pres">
      <dgm:prSet presAssocID="{8B5AFC8B-8071-4F2C-9943-3A097F0BADA2}" presName="parentText" presStyleLbl="alignNode1" presStyleIdx="5" presStyleCnt="6">
        <dgm:presLayoutVars>
          <dgm:chMax val="1"/>
          <dgm:bulletEnabled val="1"/>
        </dgm:presLayoutVars>
      </dgm:prSet>
      <dgm:spPr/>
    </dgm:pt>
    <dgm:pt modelId="{A1DBD853-7146-4E18-9364-1CB865B805E7}" type="pres">
      <dgm:prSet presAssocID="{8B5AFC8B-8071-4F2C-9943-3A097F0BADA2}" presName="descendantText" presStyleLbl="alignAcc1" presStyleIdx="5" presStyleCnt="6">
        <dgm:presLayoutVars>
          <dgm:bulletEnabled val="1"/>
        </dgm:presLayoutVars>
      </dgm:prSet>
      <dgm:spPr/>
    </dgm:pt>
  </dgm:ptLst>
  <dgm:cxnLst>
    <dgm:cxn modelId="{00EC9A04-FCDE-4F78-8D51-75873977CD33}" srcId="{B1DF7C38-25C3-4310-A069-86895605129C}" destId="{5E8003A4-CAC6-4B19-90E2-BFBEEA2DBA45}" srcOrd="4" destOrd="0" parTransId="{A16DE750-B998-42AE-9062-9C6FC6C06856}" sibTransId="{61913249-1C2B-4A03-8646-BA70A07C8D02}"/>
    <dgm:cxn modelId="{7850A019-CA19-4D98-80B5-FA51BFA02F76}" srcId="{B1DF7C38-25C3-4310-A069-86895605129C}" destId="{B3F178A9-452B-480C-901C-122DE8567FA4}" srcOrd="2" destOrd="0" parTransId="{23A33452-FE20-46B9-983B-B31F0BE9BC52}" sibTransId="{3A7EDB6B-1E47-48D9-9E2A-D7E8D66517EA}"/>
    <dgm:cxn modelId="{2270DD1A-B270-4A65-AA5A-8369667DD53C}" type="presOf" srcId="{B1DF7C38-25C3-4310-A069-86895605129C}" destId="{3A21038A-205A-4A24-BF80-82AFDB0331B0}" srcOrd="0" destOrd="0" presId="urn:microsoft.com/office/officeart/2005/8/layout/chevron2"/>
    <dgm:cxn modelId="{BC5AF824-5E89-4E8A-AB2F-7D61A9D6934B}" srcId="{5E8003A4-CAC6-4B19-90E2-BFBEEA2DBA45}" destId="{E5A2FF10-44E7-4406-9192-855F80108E8C}" srcOrd="0" destOrd="0" parTransId="{175E02BC-E6FC-4AEB-ABDF-E9F8738F3B1D}" sibTransId="{547A34E6-CD82-4595-99AC-E58B2034D199}"/>
    <dgm:cxn modelId="{00623028-205C-416C-B06D-5CE120137147}" type="presOf" srcId="{9598BF0A-A19E-432E-B492-A3894BA6A41A}" destId="{B8D1CC06-1975-4C30-9753-A50F56CDC065}" srcOrd="0" destOrd="0" presId="urn:microsoft.com/office/officeart/2005/8/layout/chevron2"/>
    <dgm:cxn modelId="{18CAFB2B-4F41-4399-84C6-D47A0F386F78}" srcId="{B1DF7C38-25C3-4310-A069-86895605129C}" destId="{EFA91CDD-A4FE-4D05-9222-0377D2F0070C}" srcOrd="3" destOrd="0" parTransId="{BE08FC8A-AC36-4FB4-80C5-EC11097ED96B}" sibTransId="{0E9A900D-4267-41E3-944B-4E88DB034265}"/>
    <dgm:cxn modelId="{EBBEEC63-27CA-4376-9217-C2D73AB92875}" srcId="{B3F178A9-452B-480C-901C-122DE8567FA4}" destId="{928239FC-4C63-4F98-A458-844C7A6C8FD5}" srcOrd="0" destOrd="0" parTransId="{73144F55-63DD-40A1-A881-FD457CF0B5F5}" sibTransId="{CBE52407-1B77-4B0B-8D10-10A26413B14E}"/>
    <dgm:cxn modelId="{4D3CAD45-6C0E-42B2-9FA2-FF49E7F96B2A}" srcId="{B1DF7C38-25C3-4310-A069-86895605129C}" destId="{8B5AFC8B-8071-4F2C-9943-3A097F0BADA2}" srcOrd="5" destOrd="0" parTransId="{BA3DB50F-B570-4844-AD0D-2AA160BFFE66}" sibTransId="{74080E9B-055F-48EF-86A7-37FD4FB2832F}"/>
    <dgm:cxn modelId="{8732F046-B72E-42DB-BDA0-B548B74B062F}" type="presOf" srcId="{4B9B207A-3233-4B5E-8DB8-52BC68FB1C3E}" destId="{A1DBD853-7146-4E18-9364-1CB865B805E7}" srcOrd="0" destOrd="0" presId="urn:microsoft.com/office/officeart/2005/8/layout/chevron2"/>
    <dgm:cxn modelId="{6D0E7455-C696-4A14-8455-4BFC4723B2ED}" srcId="{B1DF7C38-25C3-4310-A069-86895605129C}" destId="{9598BF0A-A19E-432E-B492-A3894BA6A41A}" srcOrd="1" destOrd="0" parTransId="{FC07965C-6128-47EC-AEF0-FF8B9499DE7C}" sibTransId="{A363B80C-C701-49EF-A36A-6266ABF2689D}"/>
    <dgm:cxn modelId="{93034757-D18E-42A8-B48C-760D35899BB8}" type="presOf" srcId="{E5A2FF10-44E7-4406-9192-855F80108E8C}" destId="{D9A129CA-06A0-454B-BFD0-6BE90FF841A1}" srcOrd="0" destOrd="0" presId="urn:microsoft.com/office/officeart/2005/8/layout/chevron2"/>
    <dgm:cxn modelId="{40FECC7C-874F-4F08-9C26-B47CEC243F7F}" type="presOf" srcId="{7C70EFFB-9FB7-4952-BDAC-34396E851074}" destId="{364C959D-326F-45D0-8704-50FFAF318DF9}" srcOrd="0" destOrd="0" presId="urn:microsoft.com/office/officeart/2005/8/layout/chevron2"/>
    <dgm:cxn modelId="{8AC93586-45B4-4946-A20E-15CD75B00227}" srcId="{B1DF7C38-25C3-4310-A069-86895605129C}" destId="{44445489-559F-40CF-A06B-B03C05E13937}" srcOrd="0" destOrd="0" parTransId="{0B1D7AA6-C1B2-4E64-8C01-BBC165D26F95}" sibTransId="{1FA35493-1139-4F9D-B68C-F4EB7D96BC34}"/>
    <dgm:cxn modelId="{AC40498C-15B8-4DDD-AC86-78B59D212BFC}" type="presOf" srcId="{928239FC-4C63-4F98-A458-844C7A6C8FD5}" destId="{2657F0CD-C359-405A-BB17-53B21695DE26}" srcOrd="0" destOrd="0" presId="urn:microsoft.com/office/officeart/2005/8/layout/chevron2"/>
    <dgm:cxn modelId="{1D4F928F-7B94-4E3B-9707-3B47C2FC540A}" type="presOf" srcId="{B3F178A9-452B-480C-901C-122DE8567FA4}" destId="{577EEABC-1545-47BC-BD93-1D6DB7C8F404}" srcOrd="0" destOrd="0" presId="urn:microsoft.com/office/officeart/2005/8/layout/chevron2"/>
    <dgm:cxn modelId="{2CC1BE98-40A3-4F74-8945-B6532230DC91}" type="presOf" srcId="{14F5445C-76D7-40D9-8E3A-530AE0D23077}" destId="{CE84E8B1-FCE2-471C-8394-2B006DE252B7}" srcOrd="0" destOrd="0" presId="urn:microsoft.com/office/officeart/2005/8/layout/chevron2"/>
    <dgm:cxn modelId="{D23BE49D-64D8-4C7C-B406-CE8A6526E03F}" type="presOf" srcId="{8B5AFC8B-8071-4F2C-9943-3A097F0BADA2}" destId="{7D5E243C-4077-4835-9288-42C40627A539}" srcOrd="0" destOrd="0" presId="urn:microsoft.com/office/officeart/2005/8/layout/chevron2"/>
    <dgm:cxn modelId="{4AA31FAE-EAA4-4F09-8058-3ED445B52157}" type="presOf" srcId="{44445489-559F-40CF-A06B-B03C05E13937}" destId="{96D07DDD-4A18-4E62-8EA4-3569A9C88362}" srcOrd="0" destOrd="0" presId="urn:microsoft.com/office/officeart/2005/8/layout/chevron2"/>
    <dgm:cxn modelId="{1056CFC8-66A4-46C3-A49F-50E2AF105312}" type="presOf" srcId="{6E7386CF-F8F4-4FE4-996E-3E509E21809B}" destId="{9B30F892-EBD9-4879-BEDA-277F3E1B1CD7}" srcOrd="0" destOrd="0" presId="urn:microsoft.com/office/officeart/2005/8/layout/chevron2"/>
    <dgm:cxn modelId="{8C4CEBCF-4A8E-402F-B049-D86A5B226F1A}" type="presOf" srcId="{EFA91CDD-A4FE-4D05-9222-0377D2F0070C}" destId="{E0EDBF1E-C4D2-44F4-ADD7-127C3B4D4C00}" srcOrd="0" destOrd="0" presId="urn:microsoft.com/office/officeart/2005/8/layout/chevron2"/>
    <dgm:cxn modelId="{9EC03BDF-B587-4625-B7CA-3FEB9F7EDDC9}" srcId="{8B5AFC8B-8071-4F2C-9943-3A097F0BADA2}" destId="{4B9B207A-3233-4B5E-8DB8-52BC68FB1C3E}" srcOrd="0" destOrd="0" parTransId="{08AF768B-E018-401E-9D68-721E63E52E41}" sibTransId="{8C60801D-A3C4-43C7-A696-A0A890A80408}"/>
    <dgm:cxn modelId="{CDBB98E0-5379-4A02-B48F-F343E85012DA}" srcId="{9598BF0A-A19E-432E-B492-A3894BA6A41A}" destId="{14F5445C-76D7-40D9-8E3A-530AE0D23077}" srcOrd="0" destOrd="0" parTransId="{9D63459B-24E3-41F8-991F-ED5B6313DC79}" sibTransId="{E3CDECEE-D0F9-497E-BB6E-E5FECF78F651}"/>
    <dgm:cxn modelId="{1B119FE1-4856-4A4F-B39F-BDF77A93579D}" srcId="{44445489-559F-40CF-A06B-B03C05E13937}" destId="{6E7386CF-F8F4-4FE4-996E-3E509E21809B}" srcOrd="0" destOrd="0" parTransId="{1AEFC735-FCF8-4B67-B7C9-CF270ED346A3}" sibTransId="{1C027E92-2207-45CA-B3E1-DD0B8D132D2D}"/>
    <dgm:cxn modelId="{0A756EF5-8B94-4CB8-B576-0E34FBDD609F}" type="presOf" srcId="{5E8003A4-CAC6-4B19-90E2-BFBEEA2DBA45}" destId="{545F53CB-25AF-4E26-AE00-0234107DE9A9}" srcOrd="0" destOrd="0" presId="urn:microsoft.com/office/officeart/2005/8/layout/chevron2"/>
    <dgm:cxn modelId="{CA87D9FF-251A-4C1F-AEAE-F574EF87DF95}" srcId="{EFA91CDD-A4FE-4D05-9222-0377D2F0070C}" destId="{7C70EFFB-9FB7-4952-BDAC-34396E851074}" srcOrd="0" destOrd="0" parTransId="{08213899-8B3B-44A7-9DD4-0C06EAEF1E8E}" sibTransId="{886B0B2E-B083-4B56-B696-65E097979970}"/>
    <dgm:cxn modelId="{F700F8B8-2321-4B43-B78A-ECF77CBC2705}" type="presParOf" srcId="{3A21038A-205A-4A24-BF80-82AFDB0331B0}" destId="{5BCB7AB3-F488-40F1-B680-8992DBD9C035}" srcOrd="0" destOrd="0" presId="urn:microsoft.com/office/officeart/2005/8/layout/chevron2"/>
    <dgm:cxn modelId="{3F0029F0-139C-46F2-B6E6-5ADE575B4A2E}" type="presParOf" srcId="{5BCB7AB3-F488-40F1-B680-8992DBD9C035}" destId="{96D07DDD-4A18-4E62-8EA4-3569A9C88362}" srcOrd="0" destOrd="0" presId="urn:microsoft.com/office/officeart/2005/8/layout/chevron2"/>
    <dgm:cxn modelId="{0607F153-DF54-46D6-AD5E-B3F90D45858F}" type="presParOf" srcId="{5BCB7AB3-F488-40F1-B680-8992DBD9C035}" destId="{9B30F892-EBD9-4879-BEDA-277F3E1B1CD7}" srcOrd="1" destOrd="0" presId="urn:microsoft.com/office/officeart/2005/8/layout/chevron2"/>
    <dgm:cxn modelId="{5D3BD6EE-461A-4400-940A-BC92C1B35976}" type="presParOf" srcId="{3A21038A-205A-4A24-BF80-82AFDB0331B0}" destId="{D4F23500-CFD4-4ED7-9568-18FB37D643AB}" srcOrd="1" destOrd="0" presId="urn:microsoft.com/office/officeart/2005/8/layout/chevron2"/>
    <dgm:cxn modelId="{B7E1D2B0-0693-4B41-811E-450C7911170E}" type="presParOf" srcId="{3A21038A-205A-4A24-BF80-82AFDB0331B0}" destId="{BD9D5DDE-92D9-47EE-8C24-EC0B8E909D91}" srcOrd="2" destOrd="0" presId="urn:microsoft.com/office/officeart/2005/8/layout/chevron2"/>
    <dgm:cxn modelId="{B0E4D884-68CD-4F5F-A731-3AE511B09F59}" type="presParOf" srcId="{BD9D5DDE-92D9-47EE-8C24-EC0B8E909D91}" destId="{B8D1CC06-1975-4C30-9753-A50F56CDC065}" srcOrd="0" destOrd="0" presId="urn:microsoft.com/office/officeart/2005/8/layout/chevron2"/>
    <dgm:cxn modelId="{6D052786-33EB-451F-BB38-3492B9355296}" type="presParOf" srcId="{BD9D5DDE-92D9-47EE-8C24-EC0B8E909D91}" destId="{CE84E8B1-FCE2-471C-8394-2B006DE252B7}" srcOrd="1" destOrd="0" presId="urn:microsoft.com/office/officeart/2005/8/layout/chevron2"/>
    <dgm:cxn modelId="{6B6901BA-47A3-44B1-A344-4218A9EE68B6}" type="presParOf" srcId="{3A21038A-205A-4A24-BF80-82AFDB0331B0}" destId="{44FCE9CF-B368-42B4-9903-A05B2126F844}" srcOrd="3" destOrd="0" presId="urn:microsoft.com/office/officeart/2005/8/layout/chevron2"/>
    <dgm:cxn modelId="{9064D84E-4EFF-49F5-B7C4-97F1D13516A4}" type="presParOf" srcId="{3A21038A-205A-4A24-BF80-82AFDB0331B0}" destId="{213C53EF-19FF-4AE5-A931-928D8A14C18B}" srcOrd="4" destOrd="0" presId="urn:microsoft.com/office/officeart/2005/8/layout/chevron2"/>
    <dgm:cxn modelId="{C2F7C5CB-9972-4EA6-97F0-8AEDC9D12D17}" type="presParOf" srcId="{213C53EF-19FF-4AE5-A931-928D8A14C18B}" destId="{577EEABC-1545-47BC-BD93-1D6DB7C8F404}" srcOrd="0" destOrd="0" presId="urn:microsoft.com/office/officeart/2005/8/layout/chevron2"/>
    <dgm:cxn modelId="{BCDB2C4F-4A3A-483C-A906-804E8DB54FE3}" type="presParOf" srcId="{213C53EF-19FF-4AE5-A931-928D8A14C18B}" destId="{2657F0CD-C359-405A-BB17-53B21695DE26}" srcOrd="1" destOrd="0" presId="urn:microsoft.com/office/officeart/2005/8/layout/chevron2"/>
    <dgm:cxn modelId="{73643ACA-204B-4EE4-B440-6CF6724A78A4}" type="presParOf" srcId="{3A21038A-205A-4A24-BF80-82AFDB0331B0}" destId="{C3FA3DEF-6FC4-4642-BF3B-37734656AE02}" srcOrd="5" destOrd="0" presId="urn:microsoft.com/office/officeart/2005/8/layout/chevron2"/>
    <dgm:cxn modelId="{622A5D97-3899-4588-B4D2-DE46764EDEB9}" type="presParOf" srcId="{3A21038A-205A-4A24-BF80-82AFDB0331B0}" destId="{4331CF41-38C0-40DE-806E-84908ABCDE37}" srcOrd="6" destOrd="0" presId="urn:microsoft.com/office/officeart/2005/8/layout/chevron2"/>
    <dgm:cxn modelId="{6173DC97-61C2-42A0-BCC9-BD318D0B149F}" type="presParOf" srcId="{4331CF41-38C0-40DE-806E-84908ABCDE37}" destId="{E0EDBF1E-C4D2-44F4-ADD7-127C3B4D4C00}" srcOrd="0" destOrd="0" presId="urn:microsoft.com/office/officeart/2005/8/layout/chevron2"/>
    <dgm:cxn modelId="{C3CF0783-2130-4BE3-BCFB-12E440F4AE71}" type="presParOf" srcId="{4331CF41-38C0-40DE-806E-84908ABCDE37}" destId="{364C959D-326F-45D0-8704-50FFAF318DF9}" srcOrd="1" destOrd="0" presId="urn:microsoft.com/office/officeart/2005/8/layout/chevron2"/>
    <dgm:cxn modelId="{0B6C096D-6B18-4AE5-8764-0FA71DA1CE81}" type="presParOf" srcId="{3A21038A-205A-4A24-BF80-82AFDB0331B0}" destId="{88ECC7D0-BFAD-48E8-B3A8-657949E68F0B}" srcOrd="7" destOrd="0" presId="urn:microsoft.com/office/officeart/2005/8/layout/chevron2"/>
    <dgm:cxn modelId="{E513AB2C-4EF6-44FF-BE94-7F260B1DF170}" type="presParOf" srcId="{3A21038A-205A-4A24-BF80-82AFDB0331B0}" destId="{850EDBE0-B956-4336-9B98-E93936FE6750}" srcOrd="8" destOrd="0" presId="urn:microsoft.com/office/officeart/2005/8/layout/chevron2"/>
    <dgm:cxn modelId="{CCB3B03D-C009-44A0-A9F1-219A9E0CAE9C}" type="presParOf" srcId="{850EDBE0-B956-4336-9B98-E93936FE6750}" destId="{545F53CB-25AF-4E26-AE00-0234107DE9A9}" srcOrd="0" destOrd="0" presId="urn:microsoft.com/office/officeart/2005/8/layout/chevron2"/>
    <dgm:cxn modelId="{36E4C038-6B77-4A33-BB03-5A468BAE07E2}" type="presParOf" srcId="{850EDBE0-B956-4336-9B98-E93936FE6750}" destId="{D9A129CA-06A0-454B-BFD0-6BE90FF841A1}" srcOrd="1" destOrd="0" presId="urn:microsoft.com/office/officeart/2005/8/layout/chevron2"/>
    <dgm:cxn modelId="{B8238AB7-48BA-421E-AB25-6F301822C921}" type="presParOf" srcId="{3A21038A-205A-4A24-BF80-82AFDB0331B0}" destId="{37A224FC-83B1-47A0-86BF-0C407F149E37}" srcOrd="9" destOrd="0" presId="urn:microsoft.com/office/officeart/2005/8/layout/chevron2"/>
    <dgm:cxn modelId="{974A9856-CEDD-4039-998F-98BB53B04152}" type="presParOf" srcId="{3A21038A-205A-4A24-BF80-82AFDB0331B0}" destId="{39CD9F0B-BC03-47CA-A8C7-755D2E8E4298}" srcOrd="10" destOrd="0" presId="urn:microsoft.com/office/officeart/2005/8/layout/chevron2"/>
    <dgm:cxn modelId="{F7CED160-5F6B-4714-B1B1-A5F84FA7B3A2}" type="presParOf" srcId="{39CD9F0B-BC03-47CA-A8C7-755D2E8E4298}" destId="{7D5E243C-4077-4835-9288-42C40627A539}" srcOrd="0" destOrd="0" presId="urn:microsoft.com/office/officeart/2005/8/layout/chevron2"/>
    <dgm:cxn modelId="{FA79376A-023E-4F6A-BF42-264B87577400}" type="presParOf" srcId="{39CD9F0B-BC03-47CA-A8C7-755D2E8E4298}" destId="{A1DBD853-7146-4E18-9364-1CB865B805E7}"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5D195C-6E4B-4608-B206-84397F444734}"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fr-FR"/>
        </a:p>
      </dgm:t>
    </dgm:pt>
    <dgm:pt modelId="{FCB02ECF-4AD3-4154-9A20-95F33DA4603B}">
      <dgm:prSet phldrT="[Texte]" custT="1"/>
      <dgm:spPr>
        <a:solidFill>
          <a:srgbClr val="0070C0"/>
        </a:solidFill>
      </dgm:spPr>
      <dgm:t>
        <a:bodyPr/>
        <a:lstStyle/>
        <a:p>
          <a:r>
            <a:rPr lang="fr-FR" sz="2400" dirty="0">
              <a:latin typeface="+mn-lt"/>
            </a:rPr>
            <a:t>DISPOSITIFS D’AMÉNAGEMENT DE FIN DE CARRIÈRE</a:t>
          </a:r>
        </a:p>
      </dgm:t>
    </dgm:pt>
    <dgm:pt modelId="{EB57229D-D0F9-4F3D-9762-21E330F12D9C}" type="parTrans" cxnId="{275F368D-0E7F-4789-97AE-9E767B06FB05}">
      <dgm:prSet/>
      <dgm:spPr/>
      <dgm:t>
        <a:bodyPr/>
        <a:lstStyle/>
        <a:p>
          <a:endParaRPr lang="fr-FR"/>
        </a:p>
      </dgm:t>
    </dgm:pt>
    <dgm:pt modelId="{662033BE-4DF6-4520-B4AA-E63184097D66}" type="sibTrans" cxnId="{275F368D-0E7F-4789-97AE-9E767B06FB05}">
      <dgm:prSet/>
      <dgm:spPr/>
      <dgm:t>
        <a:bodyPr/>
        <a:lstStyle/>
        <a:p>
          <a:endParaRPr lang="fr-FR"/>
        </a:p>
      </dgm:t>
    </dgm:pt>
    <dgm:pt modelId="{B160BBED-DC72-494C-A5C1-54F3EAB4733D}">
      <dgm:prSet phldrT="[Texte]" custT="1"/>
      <dgm:spPr>
        <a:solidFill>
          <a:schemeClr val="accent1">
            <a:lumMod val="60000"/>
            <a:lumOff val="40000"/>
          </a:schemeClr>
        </a:solidFill>
      </dgm:spPr>
      <dgm:t>
        <a:bodyPr/>
        <a:lstStyle/>
        <a:p>
          <a:pPr algn="ctr"/>
          <a:r>
            <a:rPr lang="fr-FR" sz="2000" kern="1200" dirty="0">
              <a:latin typeface="Arial"/>
              <a:ea typeface="+mn-ea"/>
              <a:cs typeface="+mn-cs"/>
            </a:rPr>
            <a:t>TEMPS PARTIEL DE FIN DE CARRIÈRE</a:t>
          </a:r>
        </a:p>
      </dgm:t>
    </dgm:pt>
    <dgm:pt modelId="{0706AB03-C020-4AFF-AB27-A23CBEC77EB1}" type="parTrans" cxnId="{B2CB58E9-2949-4156-BF37-C80C638DAECB}">
      <dgm:prSet/>
      <dgm:spPr/>
      <dgm:t>
        <a:bodyPr/>
        <a:lstStyle/>
        <a:p>
          <a:endParaRPr lang="fr-FR"/>
        </a:p>
      </dgm:t>
    </dgm:pt>
    <dgm:pt modelId="{5D40775A-BB79-4870-B1CD-40C00F5E537D}" type="sibTrans" cxnId="{B2CB58E9-2949-4156-BF37-C80C638DAECB}">
      <dgm:prSet/>
      <dgm:spPr/>
      <dgm:t>
        <a:bodyPr/>
        <a:lstStyle/>
        <a:p>
          <a:endParaRPr lang="fr-FR"/>
        </a:p>
      </dgm:t>
    </dgm:pt>
    <dgm:pt modelId="{1679C8E9-AF24-412D-819A-8E0B72149FAF}">
      <dgm:prSet phldrT="[Texte]" custT="1"/>
      <dgm:spPr>
        <a:solidFill>
          <a:srgbClr val="92D050"/>
        </a:solidFill>
      </dgm:spPr>
      <dgm:t>
        <a:bodyPr/>
        <a:lstStyle/>
        <a:p>
          <a:pPr marL="0" lvl="0" indent="0" algn="ctr" defTabSz="1066800">
            <a:lnSpc>
              <a:spcPct val="90000"/>
            </a:lnSpc>
            <a:spcBef>
              <a:spcPct val="0"/>
            </a:spcBef>
            <a:spcAft>
              <a:spcPct val="35000"/>
            </a:spcAft>
            <a:buNone/>
          </a:pPr>
          <a:r>
            <a:rPr lang="fr-FR" sz="2000" kern="1200" dirty="0">
              <a:latin typeface="Arial"/>
              <a:ea typeface="+mn-ea"/>
              <a:cs typeface="+mn-cs"/>
            </a:rPr>
            <a:t>RETRAITE PROGRESSIVE ACCESSIBLE DÈS 60 ANS</a:t>
          </a:r>
        </a:p>
      </dgm:t>
    </dgm:pt>
    <dgm:pt modelId="{19A7CE8C-D706-4486-A409-66CC3B8B5D3E}" type="parTrans" cxnId="{8A88BA1D-B652-4006-AC3D-CE66EFE9D0B3}">
      <dgm:prSet/>
      <dgm:spPr/>
      <dgm:t>
        <a:bodyPr/>
        <a:lstStyle/>
        <a:p>
          <a:endParaRPr lang="fr-FR"/>
        </a:p>
      </dgm:t>
    </dgm:pt>
    <dgm:pt modelId="{D1CC5AA7-3B47-4496-9CAF-C3E1792DA7BA}" type="sibTrans" cxnId="{8A88BA1D-B652-4006-AC3D-CE66EFE9D0B3}">
      <dgm:prSet/>
      <dgm:spPr/>
      <dgm:t>
        <a:bodyPr/>
        <a:lstStyle/>
        <a:p>
          <a:endParaRPr lang="fr-FR"/>
        </a:p>
      </dgm:t>
    </dgm:pt>
    <dgm:pt modelId="{1924EEEA-7769-4F46-AF6E-9BFC71CD478E}">
      <dgm:prSet phldrT="[Texte]" custT="1"/>
      <dgm:spPr>
        <a:solidFill>
          <a:schemeClr val="accent5">
            <a:lumMod val="40000"/>
            <a:lumOff val="60000"/>
          </a:schemeClr>
        </a:solidFill>
      </dgm:spPr>
      <dgm:t>
        <a:bodyPr/>
        <a:lstStyle/>
        <a:p>
          <a:r>
            <a:rPr lang="fr-FR" sz="2000" dirty="0"/>
            <a:t>CUMUL EMPLOI RETRAITE</a:t>
          </a:r>
        </a:p>
      </dgm:t>
    </dgm:pt>
    <dgm:pt modelId="{3AAEAAB7-F84C-4A6B-9AEC-E74EC97EE990}" type="parTrans" cxnId="{7EE36EA9-CDB9-4563-B8DD-9B2E3AF61A64}">
      <dgm:prSet/>
      <dgm:spPr/>
      <dgm:t>
        <a:bodyPr/>
        <a:lstStyle/>
        <a:p>
          <a:endParaRPr lang="fr-FR"/>
        </a:p>
      </dgm:t>
    </dgm:pt>
    <dgm:pt modelId="{B60B3127-F52B-4EF8-B6D8-8A07D8A8F6C5}" type="sibTrans" cxnId="{7EE36EA9-CDB9-4563-B8DD-9B2E3AF61A64}">
      <dgm:prSet/>
      <dgm:spPr/>
      <dgm:t>
        <a:bodyPr/>
        <a:lstStyle/>
        <a:p>
          <a:endParaRPr lang="fr-FR"/>
        </a:p>
      </dgm:t>
    </dgm:pt>
    <dgm:pt modelId="{257F5900-B1DA-46A8-BF4A-5730355741B8}" type="pres">
      <dgm:prSet presAssocID="{B15D195C-6E4B-4608-B206-84397F444734}" presName="composite" presStyleCnt="0">
        <dgm:presLayoutVars>
          <dgm:chMax val="1"/>
          <dgm:dir/>
          <dgm:resizeHandles val="exact"/>
        </dgm:presLayoutVars>
      </dgm:prSet>
      <dgm:spPr/>
    </dgm:pt>
    <dgm:pt modelId="{3150DAFB-3177-419A-AB46-AAFFA88C99DC}" type="pres">
      <dgm:prSet presAssocID="{FCB02ECF-4AD3-4154-9A20-95F33DA4603B}" presName="roof" presStyleLbl="dkBgShp" presStyleIdx="0" presStyleCnt="2" custLinFactNeighborX="125" custLinFactNeighborY="2226"/>
      <dgm:spPr/>
    </dgm:pt>
    <dgm:pt modelId="{EAA5973E-A2EF-448D-B8A5-C72B9A94CD29}" type="pres">
      <dgm:prSet presAssocID="{FCB02ECF-4AD3-4154-9A20-95F33DA4603B}" presName="pillars" presStyleCnt="0"/>
      <dgm:spPr/>
    </dgm:pt>
    <dgm:pt modelId="{E096F856-21FB-4F37-AE69-66B6D49B3835}" type="pres">
      <dgm:prSet presAssocID="{FCB02ECF-4AD3-4154-9A20-95F33DA4603B}" presName="pillar1" presStyleLbl="node1" presStyleIdx="0" presStyleCnt="3">
        <dgm:presLayoutVars>
          <dgm:bulletEnabled val="1"/>
        </dgm:presLayoutVars>
      </dgm:prSet>
      <dgm:spPr/>
    </dgm:pt>
    <dgm:pt modelId="{B0595DB3-1271-413A-AD1E-9433318EBFB6}" type="pres">
      <dgm:prSet presAssocID="{1679C8E9-AF24-412D-819A-8E0B72149FAF}" presName="pillarX" presStyleLbl="node1" presStyleIdx="1" presStyleCnt="3">
        <dgm:presLayoutVars>
          <dgm:bulletEnabled val="1"/>
        </dgm:presLayoutVars>
      </dgm:prSet>
      <dgm:spPr/>
    </dgm:pt>
    <dgm:pt modelId="{0D7EBE5A-05A9-4230-AEB4-CF38E832B617}" type="pres">
      <dgm:prSet presAssocID="{1924EEEA-7769-4F46-AF6E-9BFC71CD478E}" presName="pillarX" presStyleLbl="node1" presStyleIdx="2" presStyleCnt="3" custLinFactNeighborX="147" custLinFactNeighborY="0">
        <dgm:presLayoutVars>
          <dgm:bulletEnabled val="1"/>
        </dgm:presLayoutVars>
      </dgm:prSet>
      <dgm:spPr/>
    </dgm:pt>
    <dgm:pt modelId="{B1A49512-AA31-4CAF-8CD4-1D12C9CCBFC0}" type="pres">
      <dgm:prSet presAssocID="{FCB02ECF-4AD3-4154-9A20-95F33DA4603B}" presName="base" presStyleLbl="dkBgShp" presStyleIdx="1" presStyleCnt="2" custLinFactY="31621" custLinFactNeighborY="100000"/>
      <dgm:spPr/>
    </dgm:pt>
  </dgm:ptLst>
  <dgm:cxnLst>
    <dgm:cxn modelId="{8A88BA1D-B652-4006-AC3D-CE66EFE9D0B3}" srcId="{FCB02ECF-4AD3-4154-9A20-95F33DA4603B}" destId="{1679C8E9-AF24-412D-819A-8E0B72149FAF}" srcOrd="1" destOrd="0" parTransId="{19A7CE8C-D706-4486-A409-66CC3B8B5D3E}" sibTransId="{D1CC5AA7-3B47-4496-9CAF-C3E1792DA7BA}"/>
    <dgm:cxn modelId="{88752D36-4159-4903-9F4F-CD3D5D99DB7A}" type="presOf" srcId="{1679C8E9-AF24-412D-819A-8E0B72149FAF}" destId="{B0595DB3-1271-413A-AD1E-9433318EBFB6}" srcOrd="0" destOrd="0" presId="urn:microsoft.com/office/officeart/2005/8/layout/hList3"/>
    <dgm:cxn modelId="{3AD33F42-1041-43D7-98F1-3B1A2EFCC308}" type="presOf" srcId="{1924EEEA-7769-4F46-AF6E-9BFC71CD478E}" destId="{0D7EBE5A-05A9-4230-AEB4-CF38E832B617}" srcOrd="0" destOrd="0" presId="urn:microsoft.com/office/officeart/2005/8/layout/hList3"/>
    <dgm:cxn modelId="{66380F8A-CD3A-458B-8179-7F71BAF935EE}" type="presOf" srcId="{FCB02ECF-4AD3-4154-9A20-95F33DA4603B}" destId="{3150DAFB-3177-419A-AB46-AAFFA88C99DC}" srcOrd="0" destOrd="0" presId="urn:microsoft.com/office/officeart/2005/8/layout/hList3"/>
    <dgm:cxn modelId="{275F368D-0E7F-4789-97AE-9E767B06FB05}" srcId="{B15D195C-6E4B-4608-B206-84397F444734}" destId="{FCB02ECF-4AD3-4154-9A20-95F33DA4603B}" srcOrd="0" destOrd="0" parTransId="{EB57229D-D0F9-4F3D-9762-21E330F12D9C}" sibTransId="{662033BE-4DF6-4520-B4AA-E63184097D66}"/>
    <dgm:cxn modelId="{7EE36EA9-CDB9-4563-B8DD-9B2E3AF61A64}" srcId="{FCB02ECF-4AD3-4154-9A20-95F33DA4603B}" destId="{1924EEEA-7769-4F46-AF6E-9BFC71CD478E}" srcOrd="2" destOrd="0" parTransId="{3AAEAAB7-F84C-4A6B-9AEC-E74EC97EE990}" sibTransId="{B60B3127-F52B-4EF8-B6D8-8A07D8A8F6C5}"/>
    <dgm:cxn modelId="{2DFD79AE-52D3-452D-BB0A-77C9018D5D5C}" type="presOf" srcId="{B160BBED-DC72-494C-A5C1-54F3EAB4733D}" destId="{E096F856-21FB-4F37-AE69-66B6D49B3835}" srcOrd="0" destOrd="0" presId="urn:microsoft.com/office/officeart/2005/8/layout/hList3"/>
    <dgm:cxn modelId="{7D937FBC-41F3-4545-AE74-01EC01C97359}" type="presOf" srcId="{B15D195C-6E4B-4608-B206-84397F444734}" destId="{257F5900-B1DA-46A8-BF4A-5730355741B8}" srcOrd="0" destOrd="0" presId="urn:microsoft.com/office/officeart/2005/8/layout/hList3"/>
    <dgm:cxn modelId="{B2CB58E9-2949-4156-BF37-C80C638DAECB}" srcId="{FCB02ECF-4AD3-4154-9A20-95F33DA4603B}" destId="{B160BBED-DC72-494C-A5C1-54F3EAB4733D}" srcOrd="0" destOrd="0" parTransId="{0706AB03-C020-4AFF-AB27-A23CBEC77EB1}" sibTransId="{5D40775A-BB79-4870-B1CD-40C00F5E537D}"/>
    <dgm:cxn modelId="{13DCDE22-2B89-4C29-BD44-3A624F90DF08}" type="presParOf" srcId="{257F5900-B1DA-46A8-BF4A-5730355741B8}" destId="{3150DAFB-3177-419A-AB46-AAFFA88C99DC}" srcOrd="0" destOrd="0" presId="urn:microsoft.com/office/officeart/2005/8/layout/hList3"/>
    <dgm:cxn modelId="{90332652-D48A-4C48-A9DD-0CFE43E2AB0A}" type="presParOf" srcId="{257F5900-B1DA-46A8-BF4A-5730355741B8}" destId="{EAA5973E-A2EF-448D-B8A5-C72B9A94CD29}" srcOrd="1" destOrd="0" presId="urn:microsoft.com/office/officeart/2005/8/layout/hList3"/>
    <dgm:cxn modelId="{36EE97F2-BBCC-4380-9C86-C2D70F95682E}" type="presParOf" srcId="{EAA5973E-A2EF-448D-B8A5-C72B9A94CD29}" destId="{E096F856-21FB-4F37-AE69-66B6D49B3835}" srcOrd="0" destOrd="0" presId="urn:microsoft.com/office/officeart/2005/8/layout/hList3"/>
    <dgm:cxn modelId="{0C8AFE4F-4EF9-4762-9218-D383104EBFCC}" type="presParOf" srcId="{EAA5973E-A2EF-448D-B8A5-C72B9A94CD29}" destId="{B0595DB3-1271-413A-AD1E-9433318EBFB6}" srcOrd="1" destOrd="0" presId="urn:microsoft.com/office/officeart/2005/8/layout/hList3"/>
    <dgm:cxn modelId="{68B69BD7-CD69-4E8A-A6FF-C63169C50464}" type="presParOf" srcId="{EAA5973E-A2EF-448D-B8A5-C72B9A94CD29}" destId="{0D7EBE5A-05A9-4230-AEB4-CF38E832B617}" srcOrd="2" destOrd="0" presId="urn:microsoft.com/office/officeart/2005/8/layout/hList3"/>
    <dgm:cxn modelId="{1130BDFC-1E64-4C33-B4F4-9F2B0AF61C7F}" type="presParOf" srcId="{257F5900-B1DA-46A8-BF4A-5730355741B8}" destId="{B1A49512-AA31-4CAF-8CD4-1D12C9CCBFC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B58EE1-B2E8-4E08-8159-816E39978E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r-FR"/>
        </a:p>
      </dgm:t>
    </dgm:pt>
    <dgm:pt modelId="{1A10708F-DB63-4062-8C4A-65F0DB5BB38C}">
      <dgm:prSet phldrT="[Texte]"/>
      <dgm:spPr/>
      <dgm:t>
        <a:bodyPr/>
        <a:lstStyle/>
        <a:p>
          <a:r>
            <a:rPr lang="fr-FR" dirty="0">
              <a:latin typeface="WORK SANS LIGHT ROMAN"/>
            </a:rPr>
            <a:t>Une perte des allègements pour les salariés dont la PPV fait dépasser le plafond d’éligibilité</a:t>
          </a:r>
        </a:p>
      </dgm:t>
    </dgm:pt>
    <dgm:pt modelId="{227BD192-5086-42DA-9B12-3F27C1EFB48A}" type="parTrans" cxnId="{D8091DEC-C713-4BAC-9FCA-074D78DE695E}">
      <dgm:prSet/>
      <dgm:spPr/>
      <dgm:t>
        <a:bodyPr/>
        <a:lstStyle/>
        <a:p>
          <a:endParaRPr lang="fr-FR"/>
        </a:p>
      </dgm:t>
    </dgm:pt>
    <dgm:pt modelId="{58D6398F-20CC-4782-BD1D-6B9CDFDD62B6}" type="sibTrans" cxnId="{D8091DEC-C713-4BAC-9FCA-074D78DE695E}">
      <dgm:prSet/>
      <dgm:spPr/>
      <dgm:t>
        <a:bodyPr/>
        <a:lstStyle/>
        <a:p>
          <a:endParaRPr lang="fr-FR"/>
        </a:p>
      </dgm:t>
    </dgm:pt>
    <dgm:pt modelId="{0AAF8D28-09F5-480D-90B7-F56AF7229871}">
      <dgm:prSet phldrT="[Texte]"/>
      <dgm:spPr/>
      <dgm:t>
        <a:bodyPr/>
        <a:lstStyle/>
        <a:p>
          <a:pPr>
            <a:buNone/>
          </a:pPr>
          <a:r>
            <a:rPr lang="fr-FR" i="1" dirty="0">
              <a:solidFill>
                <a:schemeClr val="tx1"/>
              </a:solidFill>
              <a:latin typeface="WORK SANS LIGHT ROMAN"/>
            </a:rPr>
            <a:t>1,6 SMIC jusqu’en 2025, puis 3 SMIC</a:t>
          </a:r>
        </a:p>
      </dgm:t>
    </dgm:pt>
    <dgm:pt modelId="{B5B6E3C9-8940-491B-8AA1-CAED3A621B46}" type="parTrans" cxnId="{86E315E6-7A95-4171-B371-AFC9552203C3}">
      <dgm:prSet/>
      <dgm:spPr/>
      <dgm:t>
        <a:bodyPr/>
        <a:lstStyle/>
        <a:p>
          <a:endParaRPr lang="fr-FR"/>
        </a:p>
      </dgm:t>
    </dgm:pt>
    <dgm:pt modelId="{587BE36E-EC7B-4EE8-9DEF-38E6265DCF9C}" type="sibTrans" cxnId="{86E315E6-7A95-4171-B371-AFC9552203C3}">
      <dgm:prSet/>
      <dgm:spPr/>
      <dgm:t>
        <a:bodyPr/>
        <a:lstStyle/>
        <a:p>
          <a:endParaRPr lang="fr-FR"/>
        </a:p>
      </dgm:t>
    </dgm:pt>
    <dgm:pt modelId="{A1448B97-DC76-4F5F-A148-A655516B8CC6}">
      <dgm:prSet phldrT="[Texte]"/>
      <dgm:spPr/>
      <dgm:t>
        <a:bodyPr/>
        <a:lstStyle/>
        <a:p>
          <a:r>
            <a:rPr lang="fr-FR" dirty="0">
              <a:latin typeface="WORK SANS LIGHT ROMAN"/>
            </a:rPr>
            <a:t>Une diminution des avantages pour les employeurs</a:t>
          </a:r>
        </a:p>
      </dgm:t>
    </dgm:pt>
    <dgm:pt modelId="{4DDA0439-EB95-4571-A104-45DE33787DF2}" type="parTrans" cxnId="{36C42F0E-D2DB-4086-8BBC-262120FD4E8A}">
      <dgm:prSet/>
      <dgm:spPr/>
      <dgm:t>
        <a:bodyPr/>
        <a:lstStyle/>
        <a:p>
          <a:endParaRPr lang="fr-FR"/>
        </a:p>
      </dgm:t>
    </dgm:pt>
    <dgm:pt modelId="{F12F817E-126F-4D63-9C5B-332DABE208F2}" type="sibTrans" cxnId="{36C42F0E-D2DB-4086-8BBC-262120FD4E8A}">
      <dgm:prSet/>
      <dgm:spPr/>
      <dgm:t>
        <a:bodyPr/>
        <a:lstStyle/>
        <a:p>
          <a:endParaRPr lang="fr-FR"/>
        </a:p>
      </dgm:t>
    </dgm:pt>
    <dgm:pt modelId="{BB212551-FAAF-4C50-86C6-FAD39D7A231B}">
      <dgm:prSet phldrT="[Texte]"/>
      <dgm:spPr/>
      <dgm:t>
        <a:bodyPr/>
        <a:lstStyle/>
        <a:p>
          <a:pPr>
            <a:buNone/>
          </a:pPr>
          <a:r>
            <a:rPr lang="fr-FR" i="1" dirty="0">
              <a:solidFill>
                <a:schemeClr val="tx1"/>
              </a:solidFill>
              <a:latin typeface="WORK SANS LIGHT ROMAN"/>
            </a:rPr>
            <a:t>qui risquent de cesser de verser cette prime</a:t>
          </a:r>
        </a:p>
      </dgm:t>
    </dgm:pt>
    <dgm:pt modelId="{F7BE1288-743C-45CC-A925-7149DF61B1D3}" type="parTrans" cxnId="{1AAEA7A7-361C-4CF4-B232-25472C8FB6D6}">
      <dgm:prSet/>
      <dgm:spPr/>
      <dgm:t>
        <a:bodyPr/>
        <a:lstStyle/>
        <a:p>
          <a:endParaRPr lang="fr-FR"/>
        </a:p>
      </dgm:t>
    </dgm:pt>
    <dgm:pt modelId="{0B631F73-7774-4900-893C-28A654672361}" type="sibTrans" cxnId="{1AAEA7A7-361C-4CF4-B232-25472C8FB6D6}">
      <dgm:prSet/>
      <dgm:spPr/>
      <dgm:t>
        <a:bodyPr/>
        <a:lstStyle/>
        <a:p>
          <a:endParaRPr lang="fr-FR"/>
        </a:p>
      </dgm:t>
    </dgm:pt>
    <dgm:pt modelId="{0BA74182-0B0A-4501-B2DC-68F533D54A48}" type="pres">
      <dgm:prSet presAssocID="{75B58EE1-B2E8-4E08-8159-816E39978E20}" presName="linear" presStyleCnt="0">
        <dgm:presLayoutVars>
          <dgm:animLvl val="lvl"/>
          <dgm:resizeHandles val="exact"/>
        </dgm:presLayoutVars>
      </dgm:prSet>
      <dgm:spPr/>
    </dgm:pt>
    <dgm:pt modelId="{C1CD3245-B184-438E-A0D6-762944A743D1}" type="pres">
      <dgm:prSet presAssocID="{1A10708F-DB63-4062-8C4A-65F0DB5BB38C}" presName="parentText" presStyleLbl="node1" presStyleIdx="0" presStyleCnt="2">
        <dgm:presLayoutVars>
          <dgm:chMax val="0"/>
          <dgm:bulletEnabled val="1"/>
        </dgm:presLayoutVars>
      </dgm:prSet>
      <dgm:spPr/>
    </dgm:pt>
    <dgm:pt modelId="{F4E682C6-92E1-4B68-BF43-FE2141DD8F87}" type="pres">
      <dgm:prSet presAssocID="{1A10708F-DB63-4062-8C4A-65F0DB5BB38C}" presName="childText" presStyleLbl="revTx" presStyleIdx="0" presStyleCnt="2">
        <dgm:presLayoutVars>
          <dgm:bulletEnabled val="1"/>
        </dgm:presLayoutVars>
      </dgm:prSet>
      <dgm:spPr/>
    </dgm:pt>
    <dgm:pt modelId="{7D2771FB-DA4E-4115-9256-4E97E14F29C6}" type="pres">
      <dgm:prSet presAssocID="{A1448B97-DC76-4F5F-A148-A655516B8CC6}" presName="parentText" presStyleLbl="node1" presStyleIdx="1" presStyleCnt="2">
        <dgm:presLayoutVars>
          <dgm:chMax val="0"/>
          <dgm:bulletEnabled val="1"/>
        </dgm:presLayoutVars>
      </dgm:prSet>
      <dgm:spPr/>
    </dgm:pt>
    <dgm:pt modelId="{9B0D9688-4955-4B44-8DBB-E66B3EC0B99A}" type="pres">
      <dgm:prSet presAssocID="{A1448B97-DC76-4F5F-A148-A655516B8CC6}" presName="childText" presStyleLbl="revTx" presStyleIdx="1" presStyleCnt="2">
        <dgm:presLayoutVars>
          <dgm:bulletEnabled val="1"/>
        </dgm:presLayoutVars>
      </dgm:prSet>
      <dgm:spPr/>
    </dgm:pt>
  </dgm:ptLst>
  <dgm:cxnLst>
    <dgm:cxn modelId="{36C42F0E-D2DB-4086-8BBC-262120FD4E8A}" srcId="{75B58EE1-B2E8-4E08-8159-816E39978E20}" destId="{A1448B97-DC76-4F5F-A148-A655516B8CC6}" srcOrd="1" destOrd="0" parTransId="{4DDA0439-EB95-4571-A104-45DE33787DF2}" sibTransId="{F12F817E-126F-4D63-9C5B-332DABE208F2}"/>
    <dgm:cxn modelId="{9A51F229-712A-4ABF-AD7B-8D697398A558}" type="presOf" srcId="{0AAF8D28-09F5-480D-90B7-F56AF7229871}" destId="{F4E682C6-92E1-4B68-BF43-FE2141DD8F87}" srcOrd="0" destOrd="0" presId="urn:microsoft.com/office/officeart/2005/8/layout/vList2"/>
    <dgm:cxn modelId="{B214E14E-60FB-4CA0-8B9E-12B9AD16499B}" type="presOf" srcId="{BB212551-FAAF-4C50-86C6-FAD39D7A231B}" destId="{9B0D9688-4955-4B44-8DBB-E66B3EC0B99A}" srcOrd="0" destOrd="0" presId="urn:microsoft.com/office/officeart/2005/8/layout/vList2"/>
    <dgm:cxn modelId="{1AAEA7A7-361C-4CF4-B232-25472C8FB6D6}" srcId="{A1448B97-DC76-4F5F-A148-A655516B8CC6}" destId="{BB212551-FAAF-4C50-86C6-FAD39D7A231B}" srcOrd="0" destOrd="0" parTransId="{F7BE1288-743C-45CC-A925-7149DF61B1D3}" sibTransId="{0B631F73-7774-4900-893C-28A654672361}"/>
    <dgm:cxn modelId="{95C7A7A9-4362-4148-ACDE-B724720DBE1F}" type="presOf" srcId="{75B58EE1-B2E8-4E08-8159-816E39978E20}" destId="{0BA74182-0B0A-4501-B2DC-68F533D54A48}" srcOrd="0" destOrd="0" presId="urn:microsoft.com/office/officeart/2005/8/layout/vList2"/>
    <dgm:cxn modelId="{190C6EB1-5D5D-46FF-99EE-4EC2FFDE69DE}" type="presOf" srcId="{1A10708F-DB63-4062-8C4A-65F0DB5BB38C}" destId="{C1CD3245-B184-438E-A0D6-762944A743D1}" srcOrd="0" destOrd="0" presId="urn:microsoft.com/office/officeart/2005/8/layout/vList2"/>
    <dgm:cxn modelId="{86E315E6-7A95-4171-B371-AFC9552203C3}" srcId="{1A10708F-DB63-4062-8C4A-65F0DB5BB38C}" destId="{0AAF8D28-09F5-480D-90B7-F56AF7229871}" srcOrd="0" destOrd="0" parTransId="{B5B6E3C9-8940-491B-8AA1-CAED3A621B46}" sibTransId="{587BE36E-EC7B-4EE8-9DEF-38E6265DCF9C}"/>
    <dgm:cxn modelId="{D8091DEC-C713-4BAC-9FCA-074D78DE695E}" srcId="{75B58EE1-B2E8-4E08-8159-816E39978E20}" destId="{1A10708F-DB63-4062-8C4A-65F0DB5BB38C}" srcOrd="0" destOrd="0" parTransId="{227BD192-5086-42DA-9B12-3F27C1EFB48A}" sibTransId="{58D6398F-20CC-4782-BD1D-6B9CDFDD62B6}"/>
    <dgm:cxn modelId="{489FA6FD-7018-46F1-AEF1-F0C9EFED3F94}" type="presOf" srcId="{A1448B97-DC76-4F5F-A148-A655516B8CC6}" destId="{7D2771FB-DA4E-4115-9256-4E97E14F29C6}" srcOrd="0" destOrd="0" presId="urn:microsoft.com/office/officeart/2005/8/layout/vList2"/>
    <dgm:cxn modelId="{7926192D-1661-4C15-B3CD-8074067F778E}" type="presParOf" srcId="{0BA74182-0B0A-4501-B2DC-68F533D54A48}" destId="{C1CD3245-B184-438E-A0D6-762944A743D1}" srcOrd="0" destOrd="0" presId="urn:microsoft.com/office/officeart/2005/8/layout/vList2"/>
    <dgm:cxn modelId="{53BE4B24-1B3E-4E4C-B377-886E7130FE04}" type="presParOf" srcId="{0BA74182-0B0A-4501-B2DC-68F533D54A48}" destId="{F4E682C6-92E1-4B68-BF43-FE2141DD8F87}" srcOrd="1" destOrd="0" presId="urn:microsoft.com/office/officeart/2005/8/layout/vList2"/>
    <dgm:cxn modelId="{242E9B21-08E1-43FD-A072-8D6D1908A410}" type="presParOf" srcId="{0BA74182-0B0A-4501-B2DC-68F533D54A48}" destId="{7D2771FB-DA4E-4115-9256-4E97E14F29C6}" srcOrd="2" destOrd="0" presId="urn:microsoft.com/office/officeart/2005/8/layout/vList2"/>
    <dgm:cxn modelId="{8E38B160-8978-4195-8668-790B02140C18}" type="presParOf" srcId="{0BA74182-0B0A-4501-B2DC-68F533D54A48}" destId="{9B0D9688-4955-4B44-8DBB-E66B3EC0B99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B1D9C-41E0-4BE0-8904-25AF08BCB00A}" type="doc">
      <dgm:prSet loTypeId="urn:microsoft.com/office/officeart/2005/8/layout/chevron1" loCatId="process" qsTypeId="urn:microsoft.com/office/officeart/2005/8/quickstyle/simple1" qsCatId="simple" csTypeId="urn:microsoft.com/office/officeart/2005/8/colors/colorful4" csCatId="colorful" phldr="1"/>
      <dgm:spPr/>
    </dgm:pt>
    <dgm:pt modelId="{B5634DED-B969-4160-A464-DCE4520B4217}">
      <dgm:prSet phldrT="[Texte]"/>
      <dgm:spPr/>
      <dgm:t>
        <a:bodyPr/>
        <a:lstStyle/>
        <a:p>
          <a:r>
            <a:rPr lang="fr-FR" b="1" dirty="0"/>
            <a:t>10 novembre 2023</a:t>
          </a:r>
          <a:r>
            <a:rPr lang="fr-FR" dirty="0"/>
            <a:t> : </a:t>
          </a:r>
          <a:r>
            <a:rPr lang="fr-FR" dirty="0">
              <a:hlinkClick xmlns:r="http://schemas.openxmlformats.org/officeDocument/2006/relationships" r:id="rId1"/>
            </a:rPr>
            <a:t>Protocole d’accord</a:t>
          </a:r>
          <a:r>
            <a:rPr lang="fr-FR" dirty="0"/>
            <a:t> sur la nouvelle convention d’assurance chômage applicable à compter du 1</a:t>
          </a:r>
          <a:r>
            <a:rPr lang="fr-FR" baseline="30000" dirty="0"/>
            <a:t>er</a:t>
          </a:r>
          <a:r>
            <a:rPr lang="fr-FR" dirty="0"/>
            <a:t> janvier 2024.</a:t>
          </a:r>
        </a:p>
      </dgm:t>
    </dgm:pt>
    <dgm:pt modelId="{689FAC7F-6FF9-4FF4-8D0C-E9B0E8640EF4}" type="parTrans" cxnId="{9F67C153-01FE-47C1-8D9F-D176C8F9AABA}">
      <dgm:prSet/>
      <dgm:spPr/>
      <dgm:t>
        <a:bodyPr/>
        <a:lstStyle/>
        <a:p>
          <a:endParaRPr lang="fr-FR"/>
        </a:p>
      </dgm:t>
    </dgm:pt>
    <dgm:pt modelId="{21FAB3B0-E38C-482F-BE91-DF9BC5D8D810}" type="sibTrans" cxnId="{9F67C153-01FE-47C1-8D9F-D176C8F9AABA}">
      <dgm:prSet/>
      <dgm:spPr/>
      <dgm:t>
        <a:bodyPr/>
        <a:lstStyle/>
        <a:p>
          <a:endParaRPr lang="fr-FR"/>
        </a:p>
      </dgm:t>
    </dgm:pt>
    <dgm:pt modelId="{4703AE22-2C16-4F9E-919C-AFA1C9D99067}">
      <dgm:prSet phldrT="[Texte]"/>
      <dgm:spPr/>
      <dgm:t>
        <a:bodyPr/>
        <a:lstStyle/>
        <a:p>
          <a:r>
            <a:rPr lang="fr-FR" b="1" dirty="0"/>
            <a:t>27 novembre 2023 </a:t>
          </a:r>
          <a:r>
            <a:rPr lang="fr-FR" dirty="0"/>
            <a:t>: Agrément différé de la nouvelle convention d’assurance chômage </a:t>
          </a:r>
          <a:r>
            <a:rPr lang="fr-FR" i="1" dirty="0"/>
            <a:t>(annonce des Services du 1</a:t>
          </a:r>
          <a:r>
            <a:rPr lang="fr-FR" i="1" baseline="30000" dirty="0"/>
            <a:t>er</a:t>
          </a:r>
          <a:r>
            <a:rPr lang="fr-FR" i="1" dirty="0"/>
            <a:t> Ministre).</a:t>
          </a:r>
          <a:endParaRPr lang="fr-FR" dirty="0"/>
        </a:p>
      </dgm:t>
    </dgm:pt>
    <dgm:pt modelId="{B28ECEDD-B016-45E0-AC19-DF27F68B2B64}" type="parTrans" cxnId="{16A2AC5C-F158-4659-88C5-767A60058855}">
      <dgm:prSet/>
      <dgm:spPr/>
      <dgm:t>
        <a:bodyPr/>
        <a:lstStyle/>
        <a:p>
          <a:endParaRPr lang="fr-FR"/>
        </a:p>
      </dgm:t>
    </dgm:pt>
    <dgm:pt modelId="{DEAD54E8-3A31-4092-BBE6-0B721F450B8D}" type="sibTrans" cxnId="{16A2AC5C-F158-4659-88C5-767A60058855}">
      <dgm:prSet/>
      <dgm:spPr/>
      <dgm:t>
        <a:bodyPr/>
        <a:lstStyle/>
        <a:p>
          <a:endParaRPr lang="fr-FR"/>
        </a:p>
      </dgm:t>
    </dgm:pt>
    <dgm:pt modelId="{E8941257-BD1D-40A3-BB9B-6EFE9E03E566}">
      <dgm:prSet phldrT="[Texte]"/>
      <dgm:spPr/>
      <dgm:t>
        <a:bodyPr/>
        <a:lstStyle/>
        <a:p>
          <a:r>
            <a:rPr lang="fr-FR" b="1" dirty="0"/>
            <a:t>21 décembre 2023 </a:t>
          </a:r>
          <a:r>
            <a:rPr lang="fr-FR" dirty="0"/>
            <a:t>: </a:t>
          </a:r>
        </a:p>
        <a:p>
          <a:r>
            <a:rPr lang="fr-FR" dirty="0">
              <a:hlinkClick xmlns:r="http://schemas.openxmlformats.org/officeDocument/2006/relationships" r:id="rId2"/>
            </a:rPr>
            <a:t>Décret</a:t>
          </a:r>
          <a:r>
            <a:rPr lang="fr-FR" dirty="0"/>
            <a:t> qui prolonge les règles antérieures jusqu’au 30 juin 2024.</a:t>
          </a:r>
        </a:p>
      </dgm:t>
    </dgm:pt>
    <dgm:pt modelId="{2FD47AB2-0993-427B-B4C9-19DD87690C2C}" type="parTrans" cxnId="{B4D9AB7F-DFFB-4D76-80A2-C5D40123428D}">
      <dgm:prSet/>
      <dgm:spPr/>
      <dgm:t>
        <a:bodyPr/>
        <a:lstStyle/>
        <a:p>
          <a:endParaRPr lang="fr-FR"/>
        </a:p>
      </dgm:t>
    </dgm:pt>
    <dgm:pt modelId="{54E8280C-06A9-40FC-96BE-B4FA6446E2BA}" type="sibTrans" cxnId="{B4D9AB7F-DFFB-4D76-80A2-C5D40123428D}">
      <dgm:prSet/>
      <dgm:spPr/>
      <dgm:t>
        <a:bodyPr/>
        <a:lstStyle/>
        <a:p>
          <a:endParaRPr lang="fr-FR"/>
        </a:p>
      </dgm:t>
    </dgm:pt>
    <dgm:pt modelId="{0D9041F6-2475-4208-9342-9D7190CBFF13}">
      <dgm:prSet/>
      <dgm:spPr/>
      <dgm:t>
        <a:bodyPr/>
        <a:lstStyle/>
        <a:p>
          <a:r>
            <a:rPr lang="fr-FR" b="1" dirty="0">
              <a:hlinkClick xmlns:r="http://schemas.openxmlformats.org/officeDocument/2006/relationships" r:id="rId3"/>
            </a:rPr>
            <a:t>Arrêté</a:t>
          </a:r>
          <a:r>
            <a:rPr lang="fr-FR" b="1" dirty="0"/>
            <a:t> du 10 mai 2024 </a:t>
          </a:r>
          <a:r>
            <a:rPr lang="fr-FR" dirty="0"/>
            <a:t>: le Gouvernement refuse l’agrément de cette nouvelle convention d’assurance chômage.</a:t>
          </a:r>
        </a:p>
      </dgm:t>
    </dgm:pt>
    <dgm:pt modelId="{950FA2D1-260A-41EA-8CD8-3BABC5EF35EF}" type="parTrans" cxnId="{CD603B76-99FD-48B4-BEE9-689AEA4CCD35}">
      <dgm:prSet/>
      <dgm:spPr/>
      <dgm:t>
        <a:bodyPr/>
        <a:lstStyle/>
        <a:p>
          <a:endParaRPr lang="fr-FR"/>
        </a:p>
      </dgm:t>
    </dgm:pt>
    <dgm:pt modelId="{C06786DB-7C96-4CB3-B78A-AA55A390F5F2}" type="sibTrans" cxnId="{CD603B76-99FD-48B4-BEE9-689AEA4CCD35}">
      <dgm:prSet/>
      <dgm:spPr/>
      <dgm:t>
        <a:bodyPr/>
        <a:lstStyle/>
        <a:p>
          <a:endParaRPr lang="fr-FR"/>
        </a:p>
      </dgm:t>
    </dgm:pt>
    <dgm:pt modelId="{7C0198AD-3890-47FF-B476-B3C5A89C1DF9}" type="pres">
      <dgm:prSet presAssocID="{DDBB1D9C-41E0-4BE0-8904-25AF08BCB00A}" presName="Name0" presStyleCnt="0">
        <dgm:presLayoutVars>
          <dgm:dir/>
          <dgm:animLvl val="lvl"/>
          <dgm:resizeHandles val="exact"/>
        </dgm:presLayoutVars>
      </dgm:prSet>
      <dgm:spPr/>
    </dgm:pt>
    <dgm:pt modelId="{31B89E07-B3A3-4421-B427-D1B717F34B9E}" type="pres">
      <dgm:prSet presAssocID="{B5634DED-B969-4160-A464-DCE4520B4217}" presName="parTxOnly" presStyleLbl="node1" presStyleIdx="0" presStyleCnt="4" custLinFactNeighborY="-799">
        <dgm:presLayoutVars>
          <dgm:chMax val="0"/>
          <dgm:chPref val="0"/>
          <dgm:bulletEnabled val="1"/>
        </dgm:presLayoutVars>
      </dgm:prSet>
      <dgm:spPr/>
    </dgm:pt>
    <dgm:pt modelId="{8F0BBACF-D0D0-4C83-B727-5B9CC6EFE720}" type="pres">
      <dgm:prSet presAssocID="{21FAB3B0-E38C-482F-BE91-DF9BC5D8D810}" presName="parTxOnlySpace" presStyleCnt="0"/>
      <dgm:spPr/>
    </dgm:pt>
    <dgm:pt modelId="{A42D62A4-6432-4F37-9E66-E61DBAC45755}" type="pres">
      <dgm:prSet presAssocID="{4703AE22-2C16-4F9E-919C-AFA1C9D99067}" presName="parTxOnly" presStyleLbl="node1" presStyleIdx="1" presStyleCnt="4">
        <dgm:presLayoutVars>
          <dgm:chMax val="0"/>
          <dgm:chPref val="0"/>
          <dgm:bulletEnabled val="1"/>
        </dgm:presLayoutVars>
      </dgm:prSet>
      <dgm:spPr/>
    </dgm:pt>
    <dgm:pt modelId="{62694290-F421-4D35-98A3-256B18A027EB}" type="pres">
      <dgm:prSet presAssocID="{DEAD54E8-3A31-4092-BBE6-0B721F450B8D}" presName="parTxOnlySpace" presStyleCnt="0"/>
      <dgm:spPr/>
    </dgm:pt>
    <dgm:pt modelId="{9FD2BACA-9B5C-4FD5-903A-1F1CA786841C}" type="pres">
      <dgm:prSet presAssocID="{E8941257-BD1D-40A3-BB9B-6EFE9E03E566}" presName="parTxOnly" presStyleLbl="node1" presStyleIdx="2" presStyleCnt="4">
        <dgm:presLayoutVars>
          <dgm:chMax val="0"/>
          <dgm:chPref val="0"/>
          <dgm:bulletEnabled val="1"/>
        </dgm:presLayoutVars>
      </dgm:prSet>
      <dgm:spPr/>
    </dgm:pt>
    <dgm:pt modelId="{6369BA17-1549-45D0-8C58-B8DFC9AF5C58}" type="pres">
      <dgm:prSet presAssocID="{54E8280C-06A9-40FC-96BE-B4FA6446E2BA}" presName="parTxOnlySpace" presStyleCnt="0"/>
      <dgm:spPr/>
    </dgm:pt>
    <dgm:pt modelId="{2D1D0D67-E639-4BD5-A33A-E515482C2FD8}" type="pres">
      <dgm:prSet presAssocID="{0D9041F6-2475-4208-9342-9D7190CBFF13}" presName="parTxOnly" presStyleLbl="node1" presStyleIdx="3" presStyleCnt="4">
        <dgm:presLayoutVars>
          <dgm:chMax val="0"/>
          <dgm:chPref val="0"/>
          <dgm:bulletEnabled val="1"/>
        </dgm:presLayoutVars>
      </dgm:prSet>
      <dgm:spPr/>
    </dgm:pt>
  </dgm:ptLst>
  <dgm:cxnLst>
    <dgm:cxn modelId="{16A2AC5C-F158-4659-88C5-767A60058855}" srcId="{DDBB1D9C-41E0-4BE0-8904-25AF08BCB00A}" destId="{4703AE22-2C16-4F9E-919C-AFA1C9D99067}" srcOrd="1" destOrd="0" parTransId="{B28ECEDD-B016-45E0-AC19-DF27F68B2B64}" sibTransId="{DEAD54E8-3A31-4092-BBE6-0B721F450B8D}"/>
    <dgm:cxn modelId="{A843DA60-721F-4834-8411-60DC0768E629}" type="presOf" srcId="{B5634DED-B969-4160-A464-DCE4520B4217}" destId="{31B89E07-B3A3-4421-B427-D1B717F34B9E}" srcOrd="0" destOrd="0" presId="urn:microsoft.com/office/officeart/2005/8/layout/chevron1"/>
    <dgm:cxn modelId="{E266094A-72F0-477D-8243-358928E859EC}" type="presOf" srcId="{DDBB1D9C-41E0-4BE0-8904-25AF08BCB00A}" destId="{7C0198AD-3890-47FF-B476-B3C5A89C1DF9}" srcOrd="0" destOrd="0" presId="urn:microsoft.com/office/officeart/2005/8/layout/chevron1"/>
    <dgm:cxn modelId="{A08AA56C-48C8-42F1-AC9E-ACFFDCEFA4EA}" type="presOf" srcId="{4703AE22-2C16-4F9E-919C-AFA1C9D99067}" destId="{A42D62A4-6432-4F37-9E66-E61DBAC45755}" srcOrd="0" destOrd="0" presId="urn:microsoft.com/office/officeart/2005/8/layout/chevron1"/>
    <dgm:cxn modelId="{9F67C153-01FE-47C1-8D9F-D176C8F9AABA}" srcId="{DDBB1D9C-41E0-4BE0-8904-25AF08BCB00A}" destId="{B5634DED-B969-4160-A464-DCE4520B4217}" srcOrd="0" destOrd="0" parTransId="{689FAC7F-6FF9-4FF4-8D0C-E9B0E8640EF4}" sibTransId="{21FAB3B0-E38C-482F-BE91-DF9BC5D8D810}"/>
    <dgm:cxn modelId="{CD603B76-99FD-48B4-BEE9-689AEA4CCD35}" srcId="{DDBB1D9C-41E0-4BE0-8904-25AF08BCB00A}" destId="{0D9041F6-2475-4208-9342-9D7190CBFF13}" srcOrd="3" destOrd="0" parTransId="{950FA2D1-260A-41EA-8CD8-3BABC5EF35EF}" sibTransId="{C06786DB-7C96-4CB3-B78A-AA55A390F5F2}"/>
    <dgm:cxn modelId="{FFD1A27E-763D-460A-87E7-ED37F056C17D}" type="presOf" srcId="{0D9041F6-2475-4208-9342-9D7190CBFF13}" destId="{2D1D0D67-E639-4BD5-A33A-E515482C2FD8}" srcOrd="0" destOrd="0" presId="urn:microsoft.com/office/officeart/2005/8/layout/chevron1"/>
    <dgm:cxn modelId="{B4D9AB7F-DFFB-4D76-80A2-C5D40123428D}" srcId="{DDBB1D9C-41E0-4BE0-8904-25AF08BCB00A}" destId="{E8941257-BD1D-40A3-BB9B-6EFE9E03E566}" srcOrd="2" destOrd="0" parTransId="{2FD47AB2-0993-427B-B4C9-19DD87690C2C}" sibTransId="{54E8280C-06A9-40FC-96BE-B4FA6446E2BA}"/>
    <dgm:cxn modelId="{DA04F391-0BD7-45CD-A732-5D2EF2D98C91}" type="presOf" srcId="{E8941257-BD1D-40A3-BB9B-6EFE9E03E566}" destId="{9FD2BACA-9B5C-4FD5-903A-1F1CA786841C}" srcOrd="0" destOrd="0" presId="urn:microsoft.com/office/officeart/2005/8/layout/chevron1"/>
    <dgm:cxn modelId="{C63D8260-ECE2-4017-BBE0-D0DAF5899C65}" type="presParOf" srcId="{7C0198AD-3890-47FF-B476-B3C5A89C1DF9}" destId="{31B89E07-B3A3-4421-B427-D1B717F34B9E}" srcOrd="0" destOrd="0" presId="urn:microsoft.com/office/officeart/2005/8/layout/chevron1"/>
    <dgm:cxn modelId="{961FB0F7-986D-477B-A61C-62481D603BDF}" type="presParOf" srcId="{7C0198AD-3890-47FF-B476-B3C5A89C1DF9}" destId="{8F0BBACF-D0D0-4C83-B727-5B9CC6EFE720}" srcOrd="1" destOrd="0" presId="urn:microsoft.com/office/officeart/2005/8/layout/chevron1"/>
    <dgm:cxn modelId="{C2DD5705-3805-43A1-A575-4989FDEBE2EF}" type="presParOf" srcId="{7C0198AD-3890-47FF-B476-B3C5A89C1DF9}" destId="{A42D62A4-6432-4F37-9E66-E61DBAC45755}" srcOrd="2" destOrd="0" presId="urn:microsoft.com/office/officeart/2005/8/layout/chevron1"/>
    <dgm:cxn modelId="{438F643A-6D05-42E8-944C-CF126909E327}" type="presParOf" srcId="{7C0198AD-3890-47FF-B476-B3C5A89C1DF9}" destId="{62694290-F421-4D35-98A3-256B18A027EB}" srcOrd="3" destOrd="0" presId="urn:microsoft.com/office/officeart/2005/8/layout/chevron1"/>
    <dgm:cxn modelId="{94983BCE-E4F6-4F5E-941F-C51800F0634D}" type="presParOf" srcId="{7C0198AD-3890-47FF-B476-B3C5A89C1DF9}" destId="{9FD2BACA-9B5C-4FD5-903A-1F1CA786841C}" srcOrd="4" destOrd="0" presId="urn:microsoft.com/office/officeart/2005/8/layout/chevron1"/>
    <dgm:cxn modelId="{D91831E5-7DFF-473E-95E3-DE6CF3DBFC04}" type="presParOf" srcId="{7C0198AD-3890-47FF-B476-B3C5A89C1DF9}" destId="{6369BA17-1549-45D0-8C58-B8DFC9AF5C58}" srcOrd="5" destOrd="0" presId="urn:microsoft.com/office/officeart/2005/8/layout/chevron1"/>
    <dgm:cxn modelId="{C1051053-2792-4CE6-81E9-60322B843E5A}" type="presParOf" srcId="{7C0198AD-3890-47FF-B476-B3C5A89C1DF9}" destId="{2D1D0D67-E639-4BD5-A33A-E515482C2FD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1E404-F925-4BF0-BE0D-4B20BE7AA734}" type="doc">
      <dgm:prSet loTypeId="urn:microsoft.com/office/officeart/2005/8/layout/process1" loCatId="process" qsTypeId="urn:microsoft.com/office/officeart/2005/8/quickstyle/simple1" qsCatId="simple" csTypeId="urn:microsoft.com/office/officeart/2005/8/colors/accent5_5" csCatId="accent5" phldr="1"/>
      <dgm:spPr/>
      <dgm:t>
        <a:bodyPr/>
        <a:lstStyle/>
        <a:p>
          <a:endParaRPr lang="fr-FR"/>
        </a:p>
      </dgm:t>
    </dgm:pt>
    <dgm:pt modelId="{46BF61A1-FBC6-4A9F-849D-AA221AA95D4B}">
      <dgm:prSet phldrT="[Texte]" custT="1"/>
      <dgm:spPr/>
      <dgm:t>
        <a:bodyPr/>
        <a:lstStyle/>
        <a:p>
          <a:r>
            <a:rPr lang="fr-FR" sz="1600" dirty="0">
              <a:latin typeface="Calibri" panose="020F0502020204030204" pitchFamily="34" charset="0"/>
              <a:ea typeface="Calibri" panose="020F0502020204030204" pitchFamily="34" charset="0"/>
              <a:cs typeface="Calibri" panose="020F0502020204030204" pitchFamily="34" charset="0"/>
            </a:rPr>
            <a:t>Elections législatives anticipées</a:t>
          </a:r>
        </a:p>
      </dgm:t>
    </dgm:pt>
    <dgm:pt modelId="{431C07CB-D5CA-4EB9-9756-7E6EC92EA3B4}" type="parTrans" cxnId="{8D115658-D8D0-4CA5-A892-514BAC983FFD}">
      <dgm:prSet/>
      <dgm:spPr/>
      <dgm:t>
        <a:bodyPr/>
        <a:lstStyle/>
        <a:p>
          <a:endParaRPr lang="fr-FR"/>
        </a:p>
      </dgm:t>
    </dgm:pt>
    <dgm:pt modelId="{013A5F41-B539-4812-B590-8FDFAB48F6F6}" type="sibTrans" cxnId="{8D115658-D8D0-4CA5-A892-514BAC983FFD}">
      <dgm:prSet/>
      <dgm:spPr/>
      <dgm:t>
        <a:bodyPr/>
        <a:lstStyle/>
        <a:p>
          <a:endParaRPr lang="fr-FR"/>
        </a:p>
      </dgm:t>
    </dgm:pt>
    <dgm:pt modelId="{B09FA34C-A260-4870-A1D3-6E61773DD46D}">
      <dgm:prSet phldrT="[Texte]" custT="1"/>
      <dgm:spPr/>
      <dgm:t>
        <a:bodyPr/>
        <a:lstStyle/>
        <a:p>
          <a:r>
            <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Décret</a:t>
          </a:r>
          <a:r>
            <a:rPr lang="fr-FR" sz="1600" dirty="0">
              <a:latin typeface="Calibri" panose="020F0502020204030204" pitchFamily="34" charset="0"/>
              <a:ea typeface="Calibri" panose="020F0502020204030204" pitchFamily="34" charset="0"/>
              <a:cs typeface="Calibri" panose="020F0502020204030204" pitchFamily="34" charset="0"/>
            </a:rPr>
            <a:t> du 30 juin 2024</a:t>
          </a:r>
        </a:p>
      </dgm:t>
    </dgm:pt>
    <dgm:pt modelId="{58B337D1-D486-4EEF-BB5E-A0C20A4C0731}" type="parTrans" cxnId="{B16CBEDE-10AE-4BCE-ACB4-79EBD9153310}">
      <dgm:prSet/>
      <dgm:spPr/>
      <dgm:t>
        <a:bodyPr/>
        <a:lstStyle/>
        <a:p>
          <a:endParaRPr lang="fr-FR"/>
        </a:p>
      </dgm:t>
    </dgm:pt>
    <dgm:pt modelId="{44530AB7-60BC-44CB-8E09-1E6B9768D368}" type="sibTrans" cxnId="{B16CBEDE-10AE-4BCE-ACB4-79EBD9153310}">
      <dgm:prSet/>
      <dgm:spPr/>
      <dgm:t>
        <a:bodyPr/>
        <a:lstStyle/>
        <a:p>
          <a:endParaRPr lang="fr-FR"/>
        </a:p>
      </dgm:t>
    </dgm:pt>
    <dgm:pt modelId="{97884B67-3BF2-4E22-AD4D-317FB80157A7}">
      <dgm:prSet phldrT="[Texte]" custT="1"/>
      <dgm:spPr/>
      <dgm:t>
        <a:bodyPr/>
        <a:lstStyle/>
        <a:p>
          <a:r>
            <a:rPr lang="fr-FR" sz="1600" dirty="0">
              <a:latin typeface="Calibri" panose="020F0502020204030204" pitchFamily="34" charset="0"/>
              <a:ea typeface="Calibri" panose="020F0502020204030204" pitchFamily="34" charset="0"/>
              <a:cs typeface="Calibri" panose="020F0502020204030204" pitchFamily="34" charset="0"/>
            </a:rPr>
            <a:t>Démission Gouvernement le 16 juillet 2024</a:t>
          </a:r>
        </a:p>
      </dgm:t>
    </dgm:pt>
    <dgm:pt modelId="{A4E8C49E-8E4A-45DD-9B3B-9F38F810A07C}" type="parTrans" cxnId="{DE90F031-19CF-42C3-A4E4-75631647CEEF}">
      <dgm:prSet/>
      <dgm:spPr/>
      <dgm:t>
        <a:bodyPr/>
        <a:lstStyle/>
        <a:p>
          <a:endParaRPr lang="fr-FR"/>
        </a:p>
      </dgm:t>
    </dgm:pt>
    <dgm:pt modelId="{DD13271A-04C1-4DDF-915E-EFDD0F03E591}" type="sibTrans" cxnId="{DE90F031-19CF-42C3-A4E4-75631647CEEF}">
      <dgm:prSet/>
      <dgm:spPr/>
      <dgm:t>
        <a:bodyPr/>
        <a:lstStyle/>
        <a:p>
          <a:endParaRPr lang="fr-FR"/>
        </a:p>
      </dgm:t>
    </dgm:pt>
    <dgm:pt modelId="{5FC1B80E-56FD-4AF5-80EC-518DDD040AD5}">
      <dgm:prSet custT="1"/>
      <dgm:spPr/>
      <dgm:t>
        <a:bodyPr/>
        <a:lstStyle/>
        <a:p>
          <a:r>
            <a:rPr lang="fr-FR" sz="16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Décret</a:t>
          </a:r>
          <a:r>
            <a:rPr lang="fr-FR" sz="1600" dirty="0">
              <a:latin typeface="Calibri" panose="020F0502020204030204" pitchFamily="34" charset="0"/>
              <a:ea typeface="Calibri" panose="020F0502020204030204" pitchFamily="34" charset="0"/>
              <a:cs typeface="Calibri" panose="020F0502020204030204" pitchFamily="34" charset="0"/>
            </a:rPr>
            <a:t> du 30 juillet 2024</a:t>
          </a:r>
        </a:p>
      </dgm:t>
    </dgm:pt>
    <dgm:pt modelId="{509E2FF4-634F-428A-BE39-FEAC112037DB}" type="parTrans" cxnId="{97D9CCFF-0FF0-410A-9437-869877B30D95}">
      <dgm:prSet/>
      <dgm:spPr/>
      <dgm:t>
        <a:bodyPr/>
        <a:lstStyle/>
        <a:p>
          <a:endParaRPr lang="fr-FR"/>
        </a:p>
      </dgm:t>
    </dgm:pt>
    <dgm:pt modelId="{8DA1BCB7-D769-4693-A9EE-7411F071EEEA}" type="sibTrans" cxnId="{97D9CCFF-0FF0-410A-9437-869877B30D95}">
      <dgm:prSet/>
      <dgm:spPr/>
      <dgm:t>
        <a:bodyPr/>
        <a:lstStyle/>
        <a:p>
          <a:endParaRPr lang="fr-FR"/>
        </a:p>
      </dgm:t>
    </dgm:pt>
    <dgm:pt modelId="{3F466D21-2B03-4871-ADD9-83D5DDDCA9D0}">
      <dgm:prSet/>
      <dgm:spPr/>
      <dgm:t>
        <a:bodyPr/>
        <a:lstStyle/>
        <a:p>
          <a:r>
            <a:rPr lang="fr-FR"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3"/>
            </a:rPr>
            <a:t>Décret </a:t>
          </a:r>
          <a:r>
            <a:rPr lang="fr-FR" dirty="0">
              <a:latin typeface="Calibri" panose="020F0502020204030204" pitchFamily="34" charset="0"/>
              <a:ea typeface="Calibri" panose="020F0502020204030204" pitchFamily="34" charset="0"/>
              <a:cs typeface="Calibri" panose="020F0502020204030204" pitchFamily="34" charset="0"/>
            </a:rPr>
            <a:t>du 29 octobre 2024</a:t>
          </a:r>
        </a:p>
      </dgm:t>
    </dgm:pt>
    <dgm:pt modelId="{A55369BB-90B7-4C33-864B-6F5907D8B546}" type="parTrans" cxnId="{66BA3B51-B6B6-41F2-AF48-ABCF9FCABD84}">
      <dgm:prSet/>
      <dgm:spPr/>
      <dgm:t>
        <a:bodyPr/>
        <a:lstStyle/>
        <a:p>
          <a:endParaRPr lang="fr-FR"/>
        </a:p>
      </dgm:t>
    </dgm:pt>
    <dgm:pt modelId="{68C1CB9E-4A7C-4C28-9A62-D9487844A4D0}" type="sibTrans" cxnId="{66BA3B51-B6B6-41F2-AF48-ABCF9FCABD84}">
      <dgm:prSet/>
      <dgm:spPr/>
      <dgm:t>
        <a:bodyPr/>
        <a:lstStyle/>
        <a:p>
          <a:endParaRPr lang="fr-FR"/>
        </a:p>
      </dgm:t>
    </dgm:pt>
    <dgm:pt modelId="{606E90ED-6279-4CA4-A4E5-3C004F04858D}" type="pres">
      <dgm:prSet presAssocID="{4E31E404-F925-4BF0-BE0D-4B20BE7AA734}" presName="Name0" presStyleCnt="0">
        <dgm:presLayoutVars>
          <dgm:dir/>
          <dgm:resizeHandles val="exact"/>
        </dgm:presLayoutVars>
      </dgm:prSet>
      <dgm:spPr/>
    </dgm:pt>
    <dgm:pt modelId="{E30423C9-32A0-4111-9DB5-5E77BD206798}" type="pres">
      <dgm:prSet presAssocID="{46BF61A1-FBC6-4A9F-849D-AA221AA95D4B}" presName="node" presStyleLbl="node1" presStyleIdx="0" presStyleCnt="5" custScaleX="56333" custScaleY="55250" custLinFactNeighborX="14364" custLinFactNeighborY="-79077">
        <dgm:presLayoutVars>
          <dgm:bulletEnabled val="1"/>
        </dgm:presLayoutVars>
      </dgm:prSet>
      <dgm:spPr/>
    </dgm:pt>
    <dgm:pt modelId="{5825C8F8-FD23-4517-9A5E-5CBF5ADEEA70}" type="pres">
      <dgm:prSet presAssocID="{013A5F41-B539-4812-B590-8FDFAB48F6F6}" presName="sibTrans" presStyleLbl="sibTrans2D1" presStyleIdx="0" presStyleCnt="4" custScaleX="133567" custLinFactNeighborX="10132" custLinFactNeighborY="3635"/>
      <dgm:spPr/>
    </dgm:pt>
    <dgm:pt modelId="{4CE77AA1-2268-4CD3-B634-A2D51CE3E131}" type="pres">
      <dgm:prSet presAssocID="{013A5F41-B539-4812-B590-8FDFAB48F6F6}" presName="connectorText" presStyleLbl="sibTrans2D1" presStyleIdx="0" presStyleCnt="4"/>
      <dgm:spPr/>
    </dgm:pt>
    <dgm:pt modelId="{903A94E7-8FF7-4E7E-99E8-AE4A436087BC}" type="pres">
      <dgm:prSet presAssocID="{B09FA34C-A260-4870-A1D3-6E61773DD46D}" presName="node" presStyleLbl="node1" presStyleIdx="1" presStyleCnt="5" custScaleX="50595" custScaleY="59768" custLinFactNeighborX="-14160" custLinFactNeighborY="-78746">
        <dgm:presLayoutVars>
          <dgm:bulletEnabled val="1"/>
        </dgm:presLayoutVars>
      </dgm:prSet>
      <dgm:spPr/>
    </dgm:pt>
    <dgm:pt modelId="{36713EA9-4716-4BBD-B0E4-0953245317BC}" type="pres">
      <dgm:prSet presAssocID="{44530AB7-60BC-44CB-8E09-1E6B9768D368}" presName="sibTrans" presStyleLbl="sibTrans2D1" presStyleIdx="1" presStyleCnt="4" custScaleX="115423" custScaleY="72658" custLinFactNeighborX="-103" custLinFactNeighborY="8994"/>
      <dgm:spPr/>
    </dgm:pt>
    <dgm:pt modelId="{56DF4D82-AD5C-47A6-858B-DF3D0ACCF85C}" type="pres">
      <dgm:prSet presAssocID="{44530AB7-60BC-44CB-8E09-1E6B9768D368}" presName="connectorText" presStyleLbl="sibTrans2D1" presStyleIdx="1" presStyleCnt="4"/>
      <dgm:spPr/>
    </dgm:pt>
    <dgm:pt modelId="{76A0A329-B1DD-4EA7-8098-3C0CA0783DD3}" type="pres">
      <dgm:prSet presAssocID="{97884B67-3BF2-4E22-AD4D-317FB80157A7}" presName="node" presStyleLbl="node1" presStyleIdx="2" presStyleCnt="5" custScaleX="64031" custScaleY="59869" custLinFactNeighborX="-31331" custLinFactNeighborY="-79558">
        <dgm:presLayoutVars>
          <dgm:bulletEnabled val="1"/>
        </dgm:presLayoutVars>
      </dgm:prSet>
      <dgm:spPr/>
    </dgm:pt>
    <dgm:pt modelId="{1A913098-BA6C-4F77-9C12-1D08B43F288B}" type="pres">
      <dgm:prSet presAssocID="{DD13271A-04C1-4DDF-915E-EFDD0F03E591}" presName="sibTrans" presStyleLbl="sibTrans2D1" presStyleIdx="2" presStyleCnt="4" custScaleX="98893" custLinFactNeighborX="-7447" custLinFactNeighborY="18359"/>
      <dgm:spPr/>
    </dgm:pt>
    <dgm:pt modelId="{02C5C038-D72B-4083-82BB-B17616D83FC7}" type="pres">
      <dgm:prSet presAssocID="{DD13271A-04C1-4DDF-915E-EFDD0F03E591}" presName="connectorText" presStyleLbl="sibTrans2D1" presStyleIdx="2" presStyleCnt="4"/>
      <dgm:spPr/>
    </dgm:pt>
    <dgm:pt modelId="{5CC2BF23-E426-4C65-AF78-45D2B07F5548}" type="pres">
      <dgm:prSet presAssocID="{5FC1B80E-56FD-4AF5-80EC-518DDD040AD5}" presName="node" presStyleLbl="node1" presStyleIdx="3" presStyleCnt="5" custScaleX="43389" custScaleY="53714" custLinFactNeighborX="-66490" custLinFactNeighborY="-80384">
        <dgm:presLayoutVars>
          <dgm:bulletEnabled val="1"/>
        </dgm:presLayoutVars>
      </dgm:prSet>
      <dgm:spPr/>
    </dgm:pt>
    <dgm:pt modelId="{EA40E64E-D1E1-4F95-8B2B-B15240592B61}" type="pres">
      <dgm:prSet presAssocID="{8DA1BCB7-D769-4693-A9EE-7411F071EEEA}" presName="sibTrans" presStyleLbl="sibTrans2D1" presStyleIdx="3" presStyleCnt="4" custLinFactNeighborX="2055" custLinFactNeighborY="8602"/>
      <dgm:spPr/>
    </dgm:pt>
    <dgm:pt modelId="{62353218-0A92-403A-87C1-F05E19657CB6}" type="pres">
      <dgm:prSet presAssocID="{8DA1BCB7-D769-4693-A9EE-7411F071EEEA}" presName="connectorText" presStyleLbl="sibTrans2D1" presStyleIdx="3" presStyleCnt="4"/>
      <dgm:spPr/>
    </dgm:pt>
    <dgm:pt modelId="{425B2530-7EAE-47C3-8B9E-FF0764CB2BBA}" type="pres">
      <dgm:prSet presAssocID="{3F466D21-2B03-4871-ADD9-83D5DDDCA9D0}" presName="node" presStyleLbl="node1" presStyleIdx="4" presStyleCnt="5" custScaleX="43389" custScaleY="53714" custLinFactNeighborX="-40428" custLinFactNeighborY="-82613">
        <dgm:presLayoutVars>
          <dgm:bulletEnabled val="1"/>
        </dgm:presLayoutVars>
      </dgm:prSet>
      <dgm:spPr/>
    </dgm:pt>
  </dgm:ptLst>
  <dgm:cxnLst>
    <dgm:cxn modelId="{113C7F05-0F6A-4F4E-A365-5F60C3ABC7EB}" type="presOf" srcId="{8DA1BCB7-D769-4693-A9EE-7411F071EEEA}" destId="{EA40E64E-D1E1-4F95-8B2B-B15240592B61}" srcOrd="0" destOrd="0" presId="urn:microsoft.com/office/officeart/2005/8/layout/process1"/>
    <dgm:cxn modelId="{C6396C0D-CB87-4693-81E9-32E79EFDB0B3}" type="presOf" srcId="{DD13271A-04C1-4DDF-915E-EFDD0F03E591}" destId="{1A913098-BA6C-4F77-9C12-1D08B43F288B}" srcOrd="0" destOrd="0" presId="urn:microsoft.com/office/officeart/2005/8/layout/process1"/>
    <dgm:cxn modelId="{DE90F031-19CF-42C3-A4E4-75631647CEEF}" srcId="{4E31E404-F925-4BF0-BE0D-4B20BE7AA734}" destId="{97884B67-3BF2-4E22-AD4D-317FB80157A7}" srcOrd="2" destOrd="0" parTransId="{A4E8C49E-8E4A-45DD-9B3B-9F38F810A07C}" sibTransId="{DD13271A-04C1-4DDF-915E-EFDD0F03E591}"/>
    <dgm:cxn modelId="{8E48A444-DCB0-4ACE-A0E6-6C9741F7FD03}" type="presOf" srcId="{4E31E404-F925-4BF0-BE0D-4B20BE7AA734}" destId="{606E90ED-6279-4CA4-A4E5-3C004F04858D}" srcOrd="0" destOrd="0" presId="urn:microsoft.com/office/officeart/2005/8/layout/process1"/>
    <dgm:cxn modelId="{458B5A6E-6433-4932-8077-6EF40D915A77}" type="presOf" srcId="{5FC1B80E-56FD-4AF5-80EC-518DDD040AD5}" destId="{5CC2BF23-E426-4C65-AF78-45D2B07F5548}" srcOrd="0" destOrd="0" presId="urn:microsoft.com/office/officeart/2005/8/layout/process1"/>
    <dgm:cxn modelId="{F928E84E-B1AA-4722-88C3-8F410532B63B}" type="presOf" srcId="{8DA1BCB7-D769-4693-A9EE-7411F071EEEA}" destId="{62353218-0A92-403A-87C1-F05E19657CB6}" srcOrd="1" destOrd="0" presId="urn:microsoft.com/office/officeart/2005/8/layout/process1"/>
    <dgm:cxn modelId="{66BA3B51-B6B6-41F2-AF48-ABCF9FCABD84}" srcId="{4E31E404-F925-4BF0-BE0D-4B20BE7AA734}" destId="{3F466D21-2B03-4871-ADD9-83D5DDDCA9D0}" srcOrd="4" destOrd="0" parTransId="{A55369BB-90B7-4C33-864B-6F5907D8B546}" sibTransId="{68C1CB9E-4A7C-4C28-9A62-D9487844A4D0}"/>
    <dgm:cxn modelId="{8D115658-D8D0-4CA5-A892-514BAC983FFD}" srcId="{4E31E404-F925-4BF0-BE0D-4B20BE7AA734}" destId="{46BF61A1-FBC6-4A9F-849D-AA221AA95D4B}" srcOrd="0" destOrd="0" parTransId="{431C07CB-D5CA-4EB9-9756-7E6EC92EA3B4}" sibTransId="{013A5F41-B539-4812-B590-8FDFAB48F6F6}"/>
    <dgm:cxn modelId="{CFD11D92-6F56-44F7-B43F-68C54DA548F3}" type="presOf" srcId="{B09FA34C-A260-4870-A1D3-6E61773DD46D}" destId="{903A94E7-8FF7-4E7E-99E8-AE4A436087BC}" srcOrd="0" destOrd="0" presId="urn:microsoft.com/office/officeart/2005/8/layout/process1"/>
    <dgm:cxn modelId="{6051C2A5-81CC-4073-B3E9-D8C49A63A598}" type="presOf" srcId="{46BF61A1-FBC6-4A9F-849D-AA221AA95D4B}" destId="{E30423C9-32A0-4111-9DB5-5E77BD206798}" srcOrd="0" destOrd="0" presId="urn:microsoft.com/office/officeart/2005/8/layout/process1"/>
    <dgm:cxn modelId="{0DEED6C6-4886-45CC-9757-0C9C52CA4E6D}" type="presOf" srcId="{3F466D21-2B03-4871-ADD9-83D5DDDCA9D0}" destId="{425B2530-7EAE-47C3-8B9E-FF0764CB2BBA}" srcOrd="0" destOrd="0" presId="urn:microsoft.com/office/officeart/2005/8/layout/process1"/>
    <dgm:cxn modelId="{B16CBEDE-10AE-4BCE-ACB4-79EBD9153310}" srcId="{4E31E404-F925-4BF0-BE0D-4B20BE7AA734}" destId="{B09FA34C-A260-4870-A1D3-6E61773DD46D}" srcOrd="1" destOrd="0" parTransId="{58B337D1-D486-4EEF-BB5E-A0C20A4C0731}" sibTransId="{44530AB7-60BC-44CB-8E09-1E6B9768D368}"/>
    <dgm:cxn modelId="{84C3FAE3-6027-4265-AABF-0E4E30BCDBB7}" type="presOf" srcId="{97884B67-3BF2-4E22-AD4D-317FB80157A7}" destId="{76A0A329-B1DD-4EA7-8098-3C0CA0783DD3}" srcOrd="0" destOrd="0" presId="urn:microsoft.com/office/officeart/2005/8/layout/process1"/>
    <dgm:cxn modelId="{8F4B5AE9-C5A1-46DD-906F-86FFAAAEC3DD}" type="presOf" srcId="{013A5F41-B539-4812-B590-8FDFAB48F6F6}" destId="{4CE77AA1-2268-4CD3-B634-A2D51CE3E131}" srcOrd="1" destOrd="0" presId="urn:microsoft.com/office/officeart/2005/8/layout/process1"/>
    <dgm:cxn modelId="{9327B5E9-570A-4D13-AAD9-6C83BFC0B675}" type="presOf" srcId="{44530AB7-60BC-44CB-8E09-1E6B9768D368}" destId="{36713EA9-4716-4BBD-B0E4-0953245317BC}" srcOrd="0" destOrd="0" presId="urn:microsoft.com/office/officeart/2005/8/layout/process1"/>
    <dgm:cxn modelId="{7327A6F3-C336-4493-90F1-748EBFF35D9E}" type="presOf" srcId="{44530AB7-60BC-44CB-8E09-1E6B9768D368}" destId="{56DF4D82-AD5C-47A6-858B-DF3D0ACCF85C}" srcOrd="1" destOrd="0" presId="urn:microsoft.com/office/officeart/2005/8/layout/process1"/>
    <dgm:cxn modelId="{5B8466F9-D63E-44C5-8C97-147D6B7F25B4}" type="presOf" srcId="{013A5F41-B539-4812-B590-8FDFAB48F6F6}" destId="{5825C8F8-FD23-4517-9A5E-5CBF5ADEEA70}" srcOrd="0" destOrd="0" presId="urn:microsoft.com/office/officeart/2005/8/layout/process1"/>
    <dgm:cxn modelId="{85320BFD-893C-4E99-9B9D-81D0D840CFF5}" type="presOf" srcId="{DD13271A-04C1-4DDF-915E-EFDD0F03E591}" destId="{02C5C038-D72B-4083-82BB-B17616D83FC7}" srcOrd="1" destOrd="0" presId="urn:microsoft.com/office/officeart/2005/8/layout/process1"/>
    <dgm:cxn modelId="{97D9CCFF-0FF0-410A-9437-869877B30D95}" srcId="{4E31E404-F925-4BF0-BE0D-4B20BE7AA734}" destId="{5FC1B80E-56FD-4AF5-80EC-518DDD040AD5}" srcOrd="3" destOrd="0" parTransId="{509E2FF4-634F-428A-BE39-FEAC112037DB}" sibTransId="{8DA1BCB7-D769-4693-A9EE-7411F071EEEA}"/>
    <dgm:cxn modelId="{8DC13E6C-FC3F-4EDE-BFAE-2424FC0235C0}" type="presParOf" srcId="{606E90ED-6279-4CA4-A4E5-3C004F04858D}" destId="{E30423C9-32A0-4111-9DB5-5E77BD206798}" srcOrd="0" destOrd="0" presId="urn:microsoft.com/office/officeart/2005/8/layout/process1"/>
    <dgm:cxn modelId="{779FF08D-A766-4FA9-B685-3EB0A25DA711}" type="presParOf" srcId="{606E90ED-6279-4CA4-A4E5-3C004F04858D}" destId="{5825C8F8-FD23-4517-9A5E-5CBF5ADEEA70}" srcOrd="1" destOrd="0" presId="urn:microsoft.com/office/officeart/2005/8/layout/process1"/>
    <dgm:cxn modelId="{8F311E7E-9F71-4D23-ADED-16818D60A94A}" type="presParOf" srcId="{5825C8F8-FD23-4517-9A5E-5CBF5ADEEA70}" destId="{4CE77AA1-2268-4CD3-B634-A2D51CE3E131}" srcOrd="0" destOrd="0" presId="urn:microsoft.com/office/officeart/2005/8/layout/process1"/>
    <dgm:cxn modelId="{06F9228D-621A-4E3E-9161-8945D192C6CA}" type="presParOf" srcId="{606E90ED-6279-4CA4-A4E5-3C004F04858D}" destId="{903A94E7-8FF7-4E7E-99E8-AE4A436087BC}" srcOrd="2" destOrd="0" presId="urn:microsoft.com/office/officeart/2005/8/layout/process1"/>
    <dgm:cxn modelId="{C832BB49-E09B-417C-9EDA-9AB267A14195}" type="presParOf" srcId="{606E90ED-6279-4CA4-A4E5-3C004F04858D}" destId="{36713EA9-4716-4BBD-B0E4-0953245317BC}" srcOrd="3" destOrd="0" presId="urn:microsoft.com/office/officeart/2005/8/layout/process1"/>
    <dgm:cxn modelId="{63630CCA-9FC3-41FB-8A43-964A144AFD75}" type="presParOf" srcId="{36713EA9-4716-4BBD-B0E4-0953245317BC}" destId="{56DF4D82-AD5C-47A6-858B-DF3D0ACCF85C}" srcOrd="0" destOrd="0" presId="urn:microsoft.com/office/officeart/2005/8/layout/process1"/>
    <dgm:cxn modelId="{78F0BBE4-F902-4A60-91FF-9B15440EACD3}" type="presParOf" srcId="{606E90ED-6279-4CA4-A4E5-3C004F04858D}" destId="{76A0A329-B1DD-4EA7-8098-3C0CA0783DD3}" srcOrd="4" destOrd="0" presId="urn:microsoft.com/office/officeart/2005/8/layout/process1"/>
    <dgm:cxn modelId="{80882072-16C4-44D3-997B-848B81CDE6E7}" type="presParOf" srcId="{606E90ED-6279-4CA4-A4E5-3C004F04858D}" destId="{1A913098-BA6C-4F77-9C12-1D08B43F288B}" srcOrd="5" destOrd="0" presId="urn:microsoft.com/office/officeart/2005/8/layout/process1"/>
    <dgm:cxn modelId="{143E3211-2D89-4D0F-99E3-EC592AAA0B33}" type="presParOf" srcId="{1A913098-BA6C-4F77-9C12-1D08B43F288B}" destId="{02C5C038-D72B-4083-82BB-B17616D83FC7}" srcOrd="0" destOrd="0" presId="urn:microsoft.com/office/officeart/2005/8/layout/process1"/>
    <dgm:cxn modelId="{F2854936-633F-47CD-8968-173F70CA00AB}" type="presParOf" srcId="{606E90ED-6279-4CA4-A4E5-3C004F04858D}" destId="{5CC2BF23-E426-4C65-AF78-45D2B07F5548}" srcOrd="6" destOrd="0" presId="urn:microsoft.com/office/officeart/2005/8/layout/process1"/>
    <dgm:cxn modelId="{992BC067-02BB-4AA0-BB6E-01DC01C87935}" type="presParOf" srcId="{606E90ED-6279-4CA4-A4E5-3C004F04858D}" destId="{EA40E64E-D1E1-4F95-8B2B-B15240592B61}" srcOrd="7" destOrd="0" presId="urn:microsoft.com/office/officeart/2005/8/layout/process1"/>
    <dgm:cxn modelId="{5CD5F16C-97D3-40F6-A2B2-660646DEB27B}" type="presParOf" srcId="{EA40E64E-D1E1-4F95-8B2B-B15240592B61}" destId="{62353218-0A92-403A-87C1-F05E19657CB6}" srcOrd="0" destOrd="0" presId="urn:microsoft.com/office/officeart/2005/8/layout/process1"/>
    <dgm:cxn modelId="{BEBAD135-DAD7-48D9-A440-8B6AD92A4506}" type="presParOf" srcId="{606E90ED-6279-4CA4-A4E5-3C004F04858D}" destId="{425B2530-7EAE-47C3-8B9E-FF0764CB2BB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42EC29B-4754-4C0D-8D51-3DABFE92180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FR"/>
        </a:p>
      </dgm:t>
    </dgm:pt>
    <dgm:pt modelId="{AF7D790A-6A9A-4239-A279-2AD1EB679EDC}">
      <dgm:prSet phldrT="[Texte]" custT="1"/>
      <dgm:spPr/>
      <dgm:t>
        <a:bodyPr/>
        <a:lstStyle/>
        <a:p>
          <a:r>
            <a:rPr lang="fr-FR" sz="1800" dirty="0">
              <a:solidFill>
                <a:schemeClr val="accent5"/>
              </a:solidFill>
            </a:rPr>
            <a:t>Dialogue social dans les branches et entreprises ;</a:t>
          </a:r>
        </a:p>
      </dgm:t>
    </dgm:pt>
    <dgm:pt modelId="{D9735369-1025-43E5-A7A2-4E720E12EF3E}" type="parTrans" cxnId="{7D71D2F9-5146-46FC-862A-960C24A05AF5}">
      <dgm:prSet/>
      <dgm:spPr/>
      <dgm:t>
        <a:bodyPr/>
        <a:lstStyle/>
        <a:p>
          <a:endParaRPr lang="fr-FR"/>
        </a:p>
      </dgm:t>
    </dgm:pt>
    <dgm:pt modelId="{443F1603-EB9F-4995-AC6B-9FABE616AF38}" type="sibTrans" cxnId="{7D71D2F9-5146-46FC-862A-960C24A05AF5}">
      <dgm:prSet/>
      <dgm:spPr/>
      <dgm:t>
        <a:bodyPr/>
        <a:lstStyle/>
        <a:p>
          <a:endParaRPr lang="fr-FR"/>
        </a:p>
      </dgm:t>
    </dgm:pt>
    <dgm:pt modelId="{815E69A9-D670-45DE-9D2A-80DF39FCF25B}">
      <dgm:prSet phldrT="[Texte]" custT="1"/>
      <dgm:spPr/>
      <dgm:t>
        <a:bodyPr/>
        <a:lstStyle/>
        <a:p>
          <a:r>
            <a:rPr lang="fr-FR" sz="1800" dirty="0"/>
            <a:t>ANI sur l’évolution du dialogue social</a:t>
          </a:r>
        </a:p>
      </dgm:t>
    </dgm:pt>
    <dgm:pt modelId="{ABCF50B8-4B25-43B1-8D27-FA0400A02ECB}" type="parTrans" cxnId="{B392D9C9-FADC-461E-B5AD-8B865CE34418}">
      <dgm:prSet/>
      <dgm:spPr/>
      <dgm:t>
        <a:bodyPr/>
        <a:lstStyle/>
        <a:p>
          <a:endParaRPr lang="fr-FR"/>
        </a:p>
      </dgm:t>
    </dgm:pt>
    <dgm:pt modelId="{DB88DD52-EEB4-4402-A748-81BBA7C8582F}" type="sibTrans" cxnId="{B392D9C9-FADC-461E-B5AD-8B865CE34418}">
      <dgm:prSet/>
      <dgm:spPr/>
      <dgm:t>
        <a:bodyPr/>
        <a:lstStyle/>
        <a:p>
          <a:endParaRPr lang="fr-FR"/>
        </a:p>
      </dgm:t>
    </dgm:pt>
    <dgm:pt modelId="{045206A4-1087-4820-957E-2A660138AD0B}">
      <dgm:prSet phldrT="[Texte]" custT="1"/>
      <dgm:spPr/>
      <dgm:t>
        <a:bodyPr/>
        <a:lstStyle/>
        <a:p>
          <a:r>
            <a:rPr lang="fr-FR" sz="1800" dirty="0">
              <a:solidFill>
                <a:schemeClr val="accent5"/>
              </a:solidFill>
            </a:rPr>
            <a:t>Supprimer la limitation à 3 mandats successifs pour les représentants du CSE.</a:t>
          </a:r>
        </a:p>
      </dgm:t>
    </dgm:pt>
    <dgm:pt modelId="{B6E0B2DB-A75C-4780-88BA-54FD27FBEEA5}" type="parTrans" cxnId="{C723E594-5904-4031-B762-6BCB6DDB02A4}">
      <dgm:prSet/>
      <dgm:spPr/>
      <dgm:t>
        <a:bodyPr/>
        <a:lstStyle/>
        <a:p>
          <a:endParaRPr lang="fr-FR"/>
        </a:p>
      </dgm:t>
    </dgm:pt>
    <dgm:pt modelId="{5C69C3F5-1BED-4521-A328-CCF42DF89F60}" type="sibTrans" cxnId="{C723E594-5904-4031-B762-6BCB6DDB02A4}">
      <dgm:prSet/>
      <dgm:spPr/>
      <dgm:t>
        <a:bodyPr/>
        <a:lstStyle/>
        <a:p>
          <a:endParaRPr lang="fr-FR"/>
        </a:p>
      </dgm:t>
    </dgm:pt>
    <dgm:pt modelId="{86BE5926-536C-4992-9D9C-92FE77DABA18}">
      <dgm:prSet phldrT="[Texte]" custT="1"/>
      <dgm:spPr/>
      <dgm:t>
        <a:bodyPr/>
        <a:lstStyle/>
        <a:p>
          <a:r>
            <a:rPr lang="fr-FR" sz="1800" dirty="0">
              <a:solidFill>
                <a:schemeClr val="accent5"/>
              </a:solidFill>
            </a:rPr>
            <a:t>Préparer la 2</a:t>
          </a:r>
          <a:r>
            <a:rPr lang="fr-FR" sz="1800" baseline="30000" dirty="0">
              <a:solidFill>
                <a:schemeClr val="accent5"/>
              </a:solidFill>
            </a:rPr>
            <a:t>ème</a:t>
          </a:r>
          <a:r>
            <a:rPr lang="fr-FR" sz="1800" dirty="0">
              <a:solidFill>
                <a:schemeClr val="accent5"/>
              </a:solidFill>
            </a:rPr>
            <a:t> partie de carrière ;</a:t>
          </a:r>
        </a:p>
      </dgm:t>
    </dgm:pt>
    <dgm:pt modelId="{E63E0413-ECAA-4473-84FF-F638426DA703}" type="parTrans" cxnId="{0D74BDBE-177F-4265-8630-0E0B4A34754D}">
      <dgm:prSet/>
      <dgm:spPr/>
      <dgm:t>
        <a:bodyPr/>
        <a:lstStyle/>
        <a:p>
          <a:endParaRPr lang="fr-FR"/>
        </a:p>
      </dgm:t>
    </dgm:pt>
    <dgm:pt modelId="{7E2FE5FC-28F7-46AD-83E1-BDB9467C5582}" type="sibTrans" cxnId="{0D74BDBE-177F-4265-8630-0E0B4A34754D}">
      <dgm:prSet/>
      <dgm:spPr/>
      <dgm:t>
        <a:bodyPr/>
        <a:lstStyle/>
        <a:p>
          <a:endParaRPr lang="fr-FR"/>
        </a:p>
      </dgm:t>
    </dgm:pt>
    <dgm:pt modelId="{257B3274-E0B3-4CED-9A75-8474C96A5D6C}">
      <dgm:prSet phldrT="[Texte]" custT="1"/>
      <dgm:spPr/>
      <dgm:t>
        <a:bodyPr/>
        <a:lstStyle/>
        <a:p>
          <a:r>
            <a:rPr lang="fr-FR" sz="1800" dirty="0">
              <a:solidFill>
                <a:schemeClr val="accent5"/>
              </a:solidFill>
            </a:rPr>
            <a:t>Recrutement des demandeurs d’emploi séniors ;</a:t>
          </a:r>
        </a:p>
      </dgm:t>
    </dgm:pt>
    <dgm:pt modelId="{93DA34BB-F153-401B-B8DE-9892590BF114}" type="parTrans" cxnId="{F941990A-8D56-43D1-AB96-FB5EE1B414E3}">
      <dgm:prSet/>
      <dgm:spPr/>
      <dgm:t>
        <a:bodyPr/>
        <a:lstStyle/>
        <a:p>
          <a:endParaRPr lang="fr-FR"/>
        </a:p>
      </dgm:t>
    </dgm:pt>
    <dgm:pt modelId="{D6376FB0-4422-443E-A9FB-BE6161D51DFD}" type="sibTrans" cxnId="{F941990A-8D56-43D1-AB96-FB5EE1B414E3}">
      <dgm:prSet/>
      <dgm:spPr/>
      <dgm:t>
        <a:bodyPr/>
        <a:lstStyle/>
        <a:p>
          <a:endParaRPr lang="fr-FR"/>
        </a:p>
      </dgm:t>
    </dgm:pt>
    <dgm:pt modelId="{97B08388-13FA-4E68-9E10-590DEA596B16}">
      <dgm:prSet phldrT="[Texte]" custT="1"/>
      <dgm:spPr/>
      <dgm:t>
        <a:bodyPr/>
        <a:lstStyle/>
        <a:p>
          <a:r>
            <a:rPr lang="fr-FR" sz="1800" dirty="0">
              <a:solidFill>
                <a:schemeClr val="accent5"/>
              </a:solidFill>
            </a:rPr>
            <a:t>Aménagements de fin de carrière.</a:t>
          </a:r>
        </a:p>
      </dgm:t>
    </dgm:pt>
    <dgm:pt modelId="{0746C500-5295-428A-B555-83737984E49A}" type="parTrans" cxnId="{56309131-E969-4828-A554-BB5BBB7B69B1}">
      <dgm:prSet/>
      <dgm:spPr/>
      <dgm:t>
        <a:bodyPr/>
        <a:lstStyle/>
        <a:p>
          <a:endParaRPr lang="fr-FR"/>
        </a:p>
      </dgm:t>
    </dgm:pt>
    <dgm:pt modelId="{101CF589-AAE1-4E30-8E8F-BD77F85C74E7}" type="sibTrans" cxnId="{56309131-E969-4828-A554-BB5BBB7B69B1}">
      <dgm:prSet/>
      <dgm:spPr/>
      <dgm:t>
        <a:bodyPr/>
        <a:lstStyle/>
        <a:p>
          <a:endParaRPr lang="fr-FR"/>
        </a:p>
      </dgm:t>
    </dgm:pt>
    <dgm:pt modelId="{F5DB158A-9CEC-47CE-B3DD-9A9141095AED}">
      <dgm:prSet phldrT="[Texte]" custT="1"/>
      <dgm:spPr/>
      <dgm:t>
        <a:bodyPr/>
        <a:lstStyle/>
        <a:p>
          <a:r>
            <a:rPr lang="fr-FR" sz="1800" dirty="0"/>
            <a:t>ANI en faveur de l’emploi des salariés expérimentés</a:t>
          </a:r>
        </a:p>
      </dgm:t>
    </dgm:pt>
    <dgm:pt modelId="{7677D9FF-85DA-407E-8AA5-BC6C1FB4A601}" type="sibTrans" cxnId="{E5333A7B-1291-448F-8D29-39A68F729C46}">
      <dgm:prSet/>
      <dgm:spPr/>
      <dgm:t>
        <a:bodyPr/>
        <a:lstStyle/>
        <a:p>
          <a:endParaRPr lang="fr-FR"/>
        </a:p>
      </dgm:t>
    </dgm:pt>
    <dgm:pt modelId="{0D41D0EF-9963-4D4C-8AE6-F171ECDB753C}" type="parTrans" cxnId="{E5333A7B-1291-448F-8D29-39A68F729C46}">
      <dgm:prSet/>
      <dgm:spPr/>
      <dgm:t>
        <a:bodyPr/>
        <a:lstStyle/>
        <a:p>
          <a:endParaRPr lang="fr-FR"/>
        </a:p>
      </dgm:t>
    </dgm:pt>
    <dgm:pt modelId="{4A71BF17-3C14-4873-8DD0-9C4EE7D5F5DB}">
      <dgm:prSet phldrT="[Texte]" custT="1"/>
      <dgm:spPr/>
      <dgm:t>
        <a:bodyPr/>
        <a:lstStyle/>
        <a:p>
          <a:r>
            <a:rPr lang="fr-FR" sz="1800" dirty="0"/>
            <a:t>Avenant au protocole d’accord du 10.11.2023 sur l’assurance chômage</a:t>
          </a:r>
        </a:p>
      </dgm:t>
    </dgm:pt>
    <dgm:pt modelId="{B383E6A2-278E-4123-B86F-65D102D672AF}" type="sibTrans" cxnId="{1624D60B-990F-4918-B295-7856903A04E3}">
      <dgm:prSet/>
      <dgm:spPr/>
      <dgm:t>
        <a:bodyPr/>
        <a:lstStyle/>
        <a:p>
          <a:endParaRPr lang="fr-FR"/>
        </a:p>
      </dgm:t>
    </dgm:pt>
    <dgm:pt modelId="{62B887BD-6EA5-4683-95C5-E18D9D88940E}" type="parTrans" cxnId="{1624D60B-990F-4918-B295-7856903A04E3}">
      <dgm:prSet/>
      <dgm:spPr/>
      <dgm:t>
        <a:bodyPr/>
        <a:lstStyle/>
        <a:p>
          <a:endParaRPr lang="fr-FR"/>
        </a:p>
      </dgm:t>
    </dgm:pt>
    <dgm:pt modelId="{EE97BE91-1335-41D0-AD02-DDDDE400C071}">
      <dgm:prSet phldrT="[Texte]" custT="1"/>
      <dgm:spPr/>
      <dgm:t>
        <a:bodyPr/>
        <a:lstStyle/>
        <a:p>
          <a:pPr algn="l"/>
          <a:r>
            <a:rPr lang="fr-FR" sz="1800" dirty="0">
              <a:solidFill>
                <a:schemeClr val="accent5"/>
              </a:solidFill>
            </a:rPr>
            <a:t>Indemnisation des demandeurs d’emploi séniors ;</a:t>
          </a:r>
        </a:p>
      </dgm:t>
    </dgm:pt>
    <dgm:pt modelId="{1526D66E-DF7A-4D20-B4AB-4B9BC8394038}" type="sibTrans" cxnId="{4DAD62EB-3AAF-43D0-A984-58A5F62EBD12}">
      <dgm:prSet/>
      <dgm:spPr/>
      <dgm:t>
        <a:bodyPr/>
        <a:lstStyle/>
        <a:p>
          <a:endParaRPr lang="fr-FR"/>
        </a:p>
      </dgm:t>
    </dgm:pt>
    <dgm:pt modelId="{526A6861-2374-4A64-93B8-5B9CDB2C7C49}" type="parTrans" cxnId="{4DAD62EB-3AAF-43D0-A984-58A5F62EBD12}">
      <dgm:prSet/>
      <dgm:spPr/>
      <dgm:t>
        <a:bodyPr/>
        <a:lstStyle/>
        <a:p>
          <a:endParaRPr lang="fr-FR"/>
        </a:p>
      </dgm:t>
    </dgm:pt>
    <dgm:pt modelId="{1BD48DFC-170A-43E0-82BC-04E6AE739AB2}">
      <dgm:prSet phldrT="[Texte]" custT="1"/>
      <dgm:spPr/>
      <dgm:t>
        <a:bodyPr/>
        <a:lstStyle/>
        <a:p>
          <a:pPr algn="l"/>
          <a:r>
            <a:rPr lang="fr-FR" sz="1800" dirty="0">
              <a:solidFill>
                <a:schemeClr val="accent5"/>
              </a:solidFill>
            </a:rPr>
            <a:t>Mesures d’économies supplémentaires ;</a:t>
          </a:r>
        </a:p>
      </dgm:t>
    </dgm:pt>
    <dgm:pt modelId="{E427D35C-7ACF-42DB-883E-F57089A48AD9}" type="sibTrans" cxnId="{148DF672-4840-435B-BB66-750C2D4E6E1D}">
      <dgm:prSet/>
      <dgm:spPr/>
      <dgm:t>
        <a:bodyPr/>
        <a:lstStyle/>
        <a:p>
          <a:endParaRPr lang="fr-FR"/>
        </a:p>
      </dgm:t>
    </dgm:pt>
    <dgm:pt modelId="{343B044F-81A2-41DA-B6C6-3A9152F1FDE3}" type="parTrans" cxnId="{148DF672-4840-435B-BB66-750C2D4E6E1D}">
      <dgm:prSet/>
      <dgm:spPr/>
      <dgm:t>
        <a:bodyPr/>
        <a:lstStyle/>
        <a:p>
          <a:endParaRPr lang="fr-FR"/>
        </a:p>
      </dgm:t>
    </dgm:pt>
    <dgm:pt modelId="{FCBE8712-1CB6-4397-B7D0-43F8EC15F656}">
      <dgm:prSet phldrT="[Texte]" custT="1"/>
      <dgm:spPr/>
      <dgm:t>
        <a:bodyPr/>
        <a:lstStyle/>
        <a:p>
          <a:pPr algn="l"/>
          <a:r>
            <a:rPr lang="fr-FR" sz="1800" dirty="0">
              <a:solidFill>
                <a:schemeClr val="accent5"/>
              </a:solidFill>
            </a:rPr>
            <a:t>Ajustement des modalités du bonus-malus </a:t>
          </a:r>
          <a:r>
            <a:rPr lang="fr-FR" sz="1800" i="1" dirty="0">
              <a:solidFill>
                <a:schemeClr val="accent5"/>
              </a:solidFill>
            </a:rPr>
            <a:t>(travaux publics non-concernés)</a:t>
          </a:r>
        </a:p>
      </dgm:t>
    </dgm:pt>
    <dgm:pt modelId="{848F6662-402D-41D4-A2D5-AE6021728E9D}" type="sibTrans" cxnId="{E0A95A27-8C45-4F8E-AD40-EF633436EA97}">
      <dgm:prSet/>
      <dgm:spPr/>
      <dgm:t>
        <a:bodyPr/>
        <a:lstStyle/>
        <a:p>
          <a:endParaRPr lang="fr-FR"/>
        </a:p>
      </dgm:t>
    </dgm:pt>
    <dgm:pt modelId="{EFFCE42F-2773-4D4F-AE43-0728509F65BF}" type="parTrans" cxnId="{E0A95A27-8C45-4F8E-AD40-EF633436EA97}">
      <dgm:prSet/>
      <dgm:spPr/>
      <dgm:t>
        <a:bodyPr/>
        <a:lstStyle/>
        <a:p>
          <a:endParaRPr lang="fr-FR"/>
        </a:p>
      </dgm:t>
    </dgm:pt>
    <dgm:pt modelId="{7A11140D-D3FF-4CE7-BCD2-F7659AB843CD}" type="pres">
      <dgm:prSet presAssocID="{842EC29B-4754-4C0D-8D51-3DABFE92180C}" presName="Name0" presStyleCnt="0">
        <dgm:presLayoutVars>
          <dgm:dir/>
          <dgm:animLvl val="lvl"/>
          <dgm:resizeHandles val="exact"/>
        </dgm:presLayoutVars>
      </dgm:prSet>
      <dgm:spPr/>
    </dgm:pt>
    <dgm:pt modelId="{B0615ACA-2A0B-41DB-9E4D-B1D336C90D7D}" type="pres">
      <dgm:prSet presAssocID="{4A71BF17-3C14-4873-8DD0-9C4EE7D5F5DB}" presName="composite" presStyleCnt="0"/>
      <dgm:spPr/>
    </dgm:pt>
    <dgm:pt modelId="{D1984CFC-B0A1-437F-9DA7-5F423CACDF75}" type="pres">
      <dgm:prSet presAssocID="{4A71BF17-3C14-4873-8DD0-9C4EE7D5F5DB}" presName="parTx" presStyleLbl="alignNode1" presStyleIdx="0" presStyleCnt="3">
        <dgm:presLayoutVars>
          <dgm:chMax val="0"/>
          <dgm:chPref val="0"/>
          <dgm:bulletEnabled val="1"/>
        </dgm:presLayoutVars>
      </dgm:prSet>
      <dgm:spPr/>
    </dgm:pt>
    <dgm:pt modelId="{D7D865A8-4BF7-4B62-A36F-00CDDB12CA89}" type="pres">
      <dgm:prSet presAssocID="{4A71BF17-3C14-4873-8DD0-9C4EE7D5F5DB}" presName="desTx" presStyleLbl="alignAccFollowNode1" presStyleIdx="0" presStyleCnt="3" custScaleX="98932">
        <dgm:presLayoutVars>
          <dgm:bulletEnabled val="1"/>
        </dgm:presLayoutVars>
      </dgm:prSet>
      <dgm:spPr/>
    </dgm:pt>
    <dgm:pt modelId="{0DF8F687-69BE-4970-A8E0-5F2EC4B13BD0}" type="pres">
      <dgm:prSet presAssocID="{B383E6A2-278E-4123-B86F-65D102D672AF}" presName="space" presStyleCnt="0"/>
      <dgm:spPr/>
    </dgm:pt>
    <dgm:pt modelId="{7DE10068-5756-4F42-9929-A3F04346FF41}" type="pres">
      <dgm:prSet presAssocID="{F5DB158A-9CEC-47CE-B3DD-9A9141095AED}" presName="composite" presStyleCnt="0"/>
      <dgm:spPr/>
    </dgm:pt>
    <dgm:pt modelId="{10803760-35A3-43CF-A28F-F14520DE7128}" type="pres">
      <dgm:prSet presAssocID="{F5DB158A-9CEC-47CE-B3DD-9A9141095AED}" presName="parTx" presStyleLbl="alignNode1" presStyleIdx="1" presStyleCnt="3" custLinFactNeighborX="336">
        <dgm:presLayoutVars>
          <dgm:chMax val="0"/>
          <dgm:chPref val="0"/>
          <dgm:bulletEnabled val="1"/>
        </dgm:presLayoutVars>
      </dgm:prSet>
      <dgm:spPr/>
    </dgm:pt>
    <dgm:pt modelId="{00CCE277-D318-4F6D-B6E0-97863229C380}" type="pres">
      <dgm:prSet presAssocID="{F5DB158A-9CEC-47CE-B3DD-9A9141095AED}" presName="desTx" presStyleLbl="alignAccFollowNode1" presStyleIdx="1" presStyleCnt="3">
        <dgm:presLayoutVars>
          <dgm:bulletEnabled val="1"/>
        </dgm:presLayoutVars>
      </dgm:prSet>
      <dgm:spPr/>
    </dgm:pt>
    <dgm:pt modelId="{5637C00B-4F96-4F50-A94A-F4002A347C68}" type="pres">
      <dgm:prSet presAssocID="{7677D9FF-85DA-407E-8AA5-BC6C1FB4A601}" presName="space" presStyleCnt="0"/>
      <dgm:spPr/>
    </dgm:pt>
    <dgm:pt modelId="{8F650829-18B5-42F2-ACD0-CE55810EB381}" type="pres">
      <dgm:prSet presAssocID="{815E69A9-D670-45DE-9D2A-80DF39FCF25B}" presName="composite" presStyleCnt="0"/>
      <dgm:spPr/>
    </dgm:pt>
    <dgm:pt modelId="{11F8F65F-8C93-45B5-AB4D-AF3C30F555E3}" type="pres">
      <dgm:prSet presAssocID="{815E69A9-D670-45DE-9D2A-80DF39FCF25B}" presName="parTx" presStyleLbl="alignNode1" presStyleIdx="2" presStyleCnt="3" custLinFactNeighborX="336">
        <dgm:presLayoutVars>
          <dgm:chMax val="0"/>
          <dgm:chPref val="0"/>
          <dgm:bulletEnabled val="1"/>
        </dgm:presLayoutVars>
      </dgm:prSet>
      <dgm:spPr/>
    </dgm:pt>
    <dgm:pt modelId="{02A457E8-8778-4C30-969B-0ACFA3BD8DCF}" type="pres">
      <dgm:prSet presAssocID="{815E69A9-D670-45DE-9D2A-80DF39FCF25B}" presName="desTx" presStyleLbl="alignAccFollowNode1" presStyleIdx="2" presStyleCnt="3">
        <dgm:presLayoutVars>
          <dgm:bulletEnabled val="1"/>
        </dgm:presLayoutVars>
      </dgm:prSet>
      <dgm:spPr/>
    </dgm:pt>
  </dgm:ptLst>
  <dgm:cxnLst>
    <dgm:cxn modelId="{F941990A-8D56-43D1-AB96-FB5EE1B414E3}" srcId="{F5DB158A-9CEC-47CE-B3DD-9A9141095AED}" destId="{257B3274-E0B3-4CED-9A75-8474C96A5D6C}" srcOrd="2" destOrd="0" parTransId="{93DA34BB-F153-401B-B8DE-9892590BF114}" sibTransId="{D6376FB0-4422-443E-A9FB-BE6161D51DFD}"/>
    <dgm:cxn modelId="{08C6AE0A-B5B9-4D6F-A813-CB266E1F925B}" type="presOf" srcId="{815E69A9-D670-45DE-9D2A-80DF39FCF25B}" destId="{11F8F65F-8C93-45B5-AB4D-AF3C30F555E3}" srcOrd="0" destOrd="0" presId="urn:microsoft.com/office/officeart/2005/8/layout/hList1"/>
    <dgm:cxn modelId="{1624D60B-990F-4918-B295-7856903A04E3}" srcId="{842EC29B-4754-4C0D-8D51-3DABFE92180C}" destId="{4A71BF17-3C14-4873-8DD0-9C4EE7D5F5DB}" srcOrd="0" destOrd="0" parTransId="{62B887BD-6EA5-4683-95C5-E18D9D88940E}" sibTransId="{B383E6A2-278E-4123-B86F-65D102D672AF}"/>
    <dgm:cxn modelId="{E0A95A27-8C45-4F8E-AD40-EF633436EA97}" srcId="{4A71BF17-3C14-4873-8DD0-9C4EE7D5F5DB}" destId="{FCBE8712-1CB6-4397-B7D0-43F8EC15F656}" srcOrd="2" destOrd="0" parTransId="{EFFCE42F-2773-4D4F-AE43-0728509F65BF}" sibTransId="{848F6662-402D-41D4-A2D5-AE6021728E9D}"/>
    <dgm:cxn modelId="{A642172F-4A0A-4153-815C-4ECACDD76D9C}" type="presOf" srcId="{EE97BE91-1335-41D0-AD02-DDDDE400C071}" destId="{D7D865A8-4BF7-4B62-A36F-00CDDB12CA89}" srcOrd="0" destOrd="0" presId="urn:microsoft.com/office/officeart/2005/8/layout/hList1"/>
    <dgm:cxn modelId="{56309131-E969-4828-A554-BB5BBB7B69B1}" srcId="{F5DB158A-9CEC-47CE-B3DD-9A9141095AED}" destId="{97B08388-13FA-4E68-9E10-590DEA596B16}" srcOrd="3" destOrd="0" parTransId="{0746C500-5295-428A-B555-83737984E49A}" sibTransId="{101CF589-AAE1-4E30-8E8F-BD77F85C74E7}"/>
    <dgm:cxn modelId="{709CAA39-CDA9-4E1D-BFCB-D0F6E8DF6EF7}" type="presOf" srcId="{4A71BF17-3C14-4873-8DD0-9C4EE7D5F5DB}" destId="{D1984CFC-B0A1-437F-9DA7-5F423CACDF75}" srcOrd="0" destOrd="0" presId="urn:microsoft.com/office/officeart/2005/8/layout/hList1"/>
    <dgm:cxn modelId="{7F719E3C-4612-4E4B-977F-0D76DF1AEEC8}" type="presOf" srcId="{97B08388-13FA-4E68-9E10-590DEA596B16}" destId="{00CCE277-D318-4F6D-B6E0-97863229C380}" srcOrd="0" destOrd="3" presId="urn:microsoft.com/office/officeart/2005/8/layout/hList1"/>
    <dgm:cxn modelId="{BEE6546A-542D-4ED0-B62C-73BD72889448}" type="presOf" srcId="{1BD48DFC-170A-43E0-82BC-04E6AE739AB2}" destId="{D7D865A8-4BF7-4B62-A36F-00CDDB12CA89}" srcOrd="0" destOrd="1" presId="urn:microsoft.com/office/officeart/2005/8/layout/hList1"/>
    <dgm:cxn modelId="{5B6AAD4B-EF09-4C08-A3FF-A0FD6ACC7F0E}" type="presOf" srcId="{FCBE8712-1CB6-4397-B7D0-43F8EC15F656}" destId="{D7D865A8-4BF7-4B62-A36F-00CDDB12CA89}" srcOrd="0" destOrd="2" presId="urn:microsoft.com/office/officeart/2005/8/layout/hList1"/>
    <dgm:cxn modelId="{148DF672-4840-435B-BB66-750C2D4E6E1D}" srcId="{4A71BF17-3C14-4873-8DD0-9C4EE7D5F5DB}" destId="{1BD48DFC-170A-43E0-82BC-04E6AE739AB2}" srcOrd="1" destOrd="0" parTransId="{343B044F-81A2-41DA-B6C6-3A9152F1FDE3}" sibTransId="{E427D35C-7ACF-42DB-883E-F57089A48AD9}"/>
    <dgm:cxn modelId="{2A8A9979-950E-4D8F-B2F6-4BF7A7814BE1}" type="presOf" srcId="{F5DB158A-9CEC-47CE-B3DD-9A9141095AED}" destId="{10803760-35A3-43CF-A28F-F14520DE7128}" srcOrd="0" destOrd="0" presId="urn:microsoft.com/office/officeart/2005/8/layout/hList1"/>
    <dgm:cxn modelId="{583CDB7A-2B7B-4228-980F-032F50CCACD2}" type="presOf" srcId="{045206A4-1087-4820-957E-2A660138AD0B}" destId="{02A457E8-8778-4C30-969B-0ACFA3BD8DCF}" srcOrd="0" destOrd="0" presId="urn:microsoft.com/office/officeart/2005/8/layout/hList1"/>
    <dgm:cxn modelId="{E5333A7B-1291-448F-8D29-39A68F729C46}" srcId="{842EC29B-4754-4C0D-8D51-3DABFE92180C}" destId="{F5DB158A-9CEC-47CE-B3DD-9A9141095AED}" srcOrd="1" destOrd="0" parTransId="{0D41D0EF-9963-4D4C-8AE6-F171ECDB753C}" sibTransId="{7677D9FF-85DA-407E-8AA5-BC6C1FB4A601}"/>
    <dgm:cxn modelId="{C723E594-5904-4031-B762-6BCB6DDB02A4}" srcId="{815E69A9-D670-45DE-9D2A-80DF39FCF25B}" destId="{045206A4-1087-4820-957E-2A660138AD0B}" srcOrd="0" destOrd="0" parTransId="{B6E0B2DB-A75C-4780-88BA-54FD27FBEEA5}" sibTransId="{5C69C3F5-1BED-4521-A328-CCF42DF89F60}"/>
    <dgm:cxn modelId="{0B5837B2-A803-42AA-A4E8-AF1C1F28A2E2}" type="presOf" srcId="{AF7D790A-6A9A-4239-A279-2AD1EB679EDC}" destId="{00CCE277-D318-4F6D-B6E0-97863229C380}" srcOrd="0" destOrd="0" presId="urn:microsoft.com/office/officeart/2005/8/layout/hList1"/>
    <dgm:cxn modelId="{0D74BDBE-177F-4265-8630-0E0B4A34754D}" srcId="{F5DB158A-9CEC-47CE-B3DD-9A9141095AED}" destId="{86BE5926-536C-4992-9D9C-92FE77DABA18}" srcOrd="1" destOrd="0" parTransId="{E63E0413-ECAA-4473-84FF-F638426DA703}" sibTransId="{7E2FE5FC-28F7-46AD-83E1-BDB9467C5582}"/>
    <dgm:cxn modelId="{724AD1C5-2ECA-455A-8303-87B503CB4B0B}" type="presOf" srcId="{842EC29B-4754-4C0D-8D51-3DABFE92180C}" destId="{7A11140D-D3FF-4CE7-BCD2-F7659AB843CD}" srcOrd="0" destOrd="0" presId="urn:microsoft.com/office/officeart/2005/8/layout/hList1"/>
    <dgm:cxn modelId="{9D6236C8-EBC1-4976-952E-FB95A83C561F}" type="presOf" srcId="{257B3274-E0B3-4CED-9A75-8474C96A5D6C}" destId="{00CCE277-D318-4F6D-B6E0-97863229C380}" srcOrd="0" destOrd="2" presId="urn:microsoft.com/office/officeart/2005/8/layout/hList1"/>
    <dgm:cxn modelId="{B392D9C9-FADC-461E-B5AD-8B865CE34418}" srcId="{842EC29B-4754-4C0D-8D51-3DABFE92180C}" destId="{815E69A9-D670-45DE-9D2A-80DF39FCF25B}" srcOrd="2" destOrd="0" parTransId="{ABCF50B8-4B25-43B1-8D27-FA0400A02ECB}" sibTransId="{DB88DD52-EEB4-4402-A748-81BBA7C8582F}"/>
    <dgm:cxn modelId="{2333AFE8-1053-45E4-B2C0-B9DA8B2FCCA9}" type="presOf" srcId="{86BE5926-536C-4992-9D9C-92FE77DABA18}" destId="{00CCE277-D318-4F6D-B6E0-97863229C380}" srcOrd="0" destOrd="1" presId="urn:microsoft.com/office/officeart/2005/8/layout/hList1"/>
    <dgm:cxn modelId="{4DAD62EB-3AAF-43D0-A984-58A5F62EBD12}" srcId="{4A71BF17-3C14-4873-8DD0-9C4EE7D5F5DB}" destId="{EE97BE91-1335-41D0-AD02-DDDDE400C071}" srcOrd="0" destOrd="0" parTransId="{526A6861-2374-4A64-93B8-5B9CDB2C7C49}" sibTransId="{1526D66E-DF7A-4D20-B4AB-4B9BC8394038}"/>
    <dgm:cxn modelId="{7D71D2F9-5146-46FC-862A-960C24A05AF5}" srcId="{F5DB158A-9CEC-47CE-B3DD-9A9141095AED}" destId="{AF7D790A-6A9A-4239-A279-2AD1EB679EDC}" srcOrd="0" destOrd="0" parTransId="{D9735369-1025-43E5-A7A2-4E720E12EF3E}" sibTransId="{443F1603-EB9F-4995-AC6B-9FABE616AF38}"/>
    <dgm:cxn modelId="{6816210F-9733-4840-BFE7-04C4910A8806}" type="presParOf" srcId="{7A11140D-D3FF-4CE7-BCD2-F7659AB843CD}" destId="{B0615ACA-2A0B-41DB-9E4D-B1D336C90D7D}" srcOrd="0" destOrd="0" presId="urn:microsoft.com/office/officeart/2005/8/layout/hList1"/>
    <dgm:cxn modelId="{375B0444-B601-40AC-9FD4-BA1842C4D94C}" type="presParOf" srcId="{B0615ACA-2A0B-41DB-9E4D-B1D336C90D7D}" destId="{D1984CFC-B0A1-437F-9DA7-5F423CACDF75}" srcOrd="0" destOrd="0" presId="urn:microsoft.com/office/officeart/2005/8/layout/hList1"/>
    <dgm:cxn modelId="{5ACB9217-D427-4EE3-A157-EF65777D06FD}" type="presParOf" srcId="{B0615ACA-2A0B-41DB-9E4D-B1D336C90D7D}" destId="{D7D865A8-4BF7-4B62-A36F-00CDDB12CA89}" srcOrd="1" destOrd="0" presId="urn:microsoft.com/office/officeart/2005/8/layout/hList1"/>
    <dgm:cxn modelId="{EC2A5849-3A32-44BD-BD43-B104EF0BDF5C}" type="presParOf" srcId="{7A11140D-D3FF-4CE7-BCD2-F7659AB843CD}" destId="{0DF8F687-69BE-4970-A8E0-5F2EC4B13BD0}" srcOrd="1" destOrd="0" presId="urn:microsoft.com/office/officeart/2005/8/layout/hList1"/>
    <dgm:cxn modelId="{EE3C7799-2CC2-4A4A-8543-46D8AC1C2285}" type="presParOf" srcId="{7A11140D-D3FF-4CE7-BCD2-F7659AB843CD}" destId="{7DE10068-5756-4F42-9929-A3F04346FF41}" srcOrd="2" destOrd="0" presId="urn:microsoft.com/office/officeart/2005/8/layout/hList1"/>
    <dgm:cxn modelId="{547C7CC9-97CB-4B2C-B860-D90F48072218}" type="presParOf" srcId="{7DE10068-5756-4F42-9929-A3F04346FF41}" destId="{10803760-35A3-43CF-A28F-F14520DE7128}" srcOrd="0" destOrd="0" presId="urn:microsoft.com/office/officeart/2005/8/layout/hList1"/>
    <dgm:cxn modelId="{197DF9FF-D944-42EF-BE1A-B0283E224FF7}" type="presParOf" srcId="{7DE10068-5756-4F42-9929-A3F04346FF41}" destId="{00CCE277-D318-4F6D-B6E0-97863229C380}" srcOrd="1" destOrd="0" presId="urn:microsoft.com/office/officeart/2005/8/layout/hList1"/>
    <dgm:cxn modelId="{433D4E82-3AB1-49F3-9F4E-82EC660AC4AE}" type="presParOf" srcId="{7A11140D-D3FF-4CE7-BCD2-F7659AB843CD}" destId="{5637C00B-4F96-4F50-A94A-F4002A347C68}" srcOrd="3" destOrd="0" presId="urn:microsoft.com/office/officeart/2005/8/layout/hList1"/>
    <dgm:cxn modelId="{F89A88FA-4EA5-41EB-ACA5-B7C96139E3D9}" type="presParOf" srcId="{7A11140D-D3FF-4CE7-BCD2-F7659AB843CD}" destId="{8F650829-18B5-42F2-ACD0-CE55810EB381}" srcOrd="4" destOrd="0" presId="urn:microsoft.com/office/officeart/2005/8/layout/hList1"/>
    <dgm:cxn modelId="{BFF75013-9C61-4F24-BFB0-33455DFF3277}" type="presParOf" srcId="{8F650829-18B5-42F2-ACD0-CE55810EB381}" destId="{11F8F65F-8C93-45B5-AB4D-AF3C30F555E3}" srcOrd="0" destOrd="0" presId="urn:microsoft.com/office/officeart/2005/8/layout/hList1"/>
    <dgm:cxn modelId="{8415B551-7BAC-4733-8E0E-612E2AEFCA40}" type="presParOf" srcId="{8F650829-18B5-42F2-ACD0-CE55810EB381}" destId="{02A457E8-8778-4C30-969B-0ACFA3BD8D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810B0BE-DF95-44CB-9797-5C63C69AB80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fr-FR"/>
        </a:p>
      </dgm:t>
    </dgm:pt>
    <dgm:pt modelId="{59D27739-94AF-4891-B34E-617019D1490C}">
      <dgm:prSet phldrT="[Texte]" custT="1"/>
      <dgm:spPr/>
      <dgm:t>
        <a:bodyPr/>
        <a:lstStyle/>
        <a:p>
          <a:r>
            <a:rPr lang="fr-FR" sz="1800" dirty="0"/>
            <a:t>Baisse de la cotisation patronale de 4,05 % à 4 % au 1</a:t>
          </a:r>
          <a:r>
            <a:rPr lang="fr-FR" sz="1800" baseline="30000" dirty="0"/>
            <a:t>er</a:t>
          </a:r>
          <a:r>
            <a:rPr lang="fr-FR" sz="1800" dirty="0"/>
            <a:t> mai 2025.</a:t>
          </a:r>
        </a:p>
      </dgm:t>
    </dgm:pt>
    <dgm:pt modelId="{A4697DD8-B1CE-4E26-BC63-95C46976550B}" type="parTrans" cxnId="{EB743835-B399-4B0B-8D11-8BF4BAA9DA62}">
      <dgm:prSet/>
      <dgm:spPr/>
      <dgm:t>
        <a:bodyPr/>
        <a:lstStyle/>
        <a:p>
          <a:endParaRPr lang="fr-FR"/>
        </a:p>
      </dgm:t>
    </dgm:pt>
    <dgm:pt modelId="{359B7894-CDD0-4D1E-8811-81F713C54C26}" type="sibTrans" cxnId="{EB743835-B399-4B0B-8D11-8BF4BAA9DA62}">
      <dgm:prSet/>
      <dgm:spPr/>
      <dgm:t>
        <a:bodyPr/>
        <a:lstStyle/>
        <a:p>
          <a:endParaRPr lang="fr-FR"/>
        </a:p>
      </dgm:t>
    </dgm:pt>
    <dgm:pt modelId="{BE4BD440-AFF0-4142-BA98-8B29F6E35606}">
      <dgm:prSet phldrT="[Texte]" custT="1"/>
      <dgm:spPr>
        <a:solidFill>
          <a:srgbClr val="FFC000">
            <a:alpha val="80000"/>
          </a:srgbClr>
        </a:solidFill>
      </dgm:spPr>
      <dgm:t>
        <a:bodyPr/>
        <a:lstStyle/>
        <a:p>
          <a:r>
            <a:rPr lang="fr-FR" sz="1800" dirty="0"/>
            <a:t>Recul de 2 ans des bornes d’âge pour les demandeurs d’emploi séniors.</a:t>
          </a:r>
        </a:p>
      </dgm:t>
    </dgm:pt>
    <dgm:pt modelId="{50532CDE-D452-4F87-B3FD-080508203939}" type="parTrans" cxnId="{217AF1F9-56D0-4DCB-8DA2-47481585C31A}">
      <dgm:prSet/>
      <dgm:spPr/>
      <dgm:t>
        <a:bodyPr/>
        <a:lstStyle/>
        <a:p>
          <a:endParaRPr lang="fr-FR"/>
        </a:p>
      </dgm:t>
    </dgm:pt>
    <dgm:pt modelId="{5618ED88-607A-4594-84F0-7171D3C2D856}" type="sibTrans" cxnId="{217AF1F9-56D0-4DCB-8DA2-47481585C31A}">
      <dgm:prSet/>
      <dgm:spPr/>
      <dgm:t>
        <a:bodyPr/>
        <a:lstStyle/>
        <a:p>
          <a:endParaRPr lang="fr-FR"/>
        </a:p>
      </dgm:t>
    </dgm:pt>
    <dgm:pt modelId="{FF2C284C-9264-43DD-8B06-719BC6F5A3C6}">
      <dgm:prSet phldrT="[Texte]" custT="1"/>
      <dgm:spPr>
        <a:solidFill>
          <a:srgbClr val="92D050">
            <a:alpha val="70000"/>
          </a:srgbClr>
        </a:solidFill>
      </dgm:spPr>
      <dgm:t>
        <a:bodyPr/>
        <a:lstStyle/>
        <a:p>
          <a:r>
            <a:rPr lang="fr-FR" sz="1800" dirty="0"/>
            <a:t>Mode de calcul spécifique de l’indemnisation des  demandeurs d’emplois frontaliers.</a:t>
          </a:r>
        </a:p>
      </dgm:t>
    </dgm:pt>
    <dgm:pt modelId="{38A259C1-B2E6-42F8-86A3-0D76DD4FB3E9}" type="parTrans" cxnId="{D38E572C-CEB8-4600-A3BC-FDF1977B1107}">
      <dgm:prSet/>
      <dgm:spPr/>
      <dgm:t>
        <a:bodyPr/>
        <a:lstStyle/>
        <a:p>
          <a:endParaRPr lang="fr-FR"/>
        </a:p>
      </dgm:t>
    </dgm:pt>
    <dgm:pt modelId="{6BECC7CF-0070-4B9B-A8F8-0DFBF73B98BB}" type="sibTrans" cxnId="{D38E572C-CEB8-4600-A3BC-FDF1977B1107}">
      <dgm:prSet/>
      <dgm:spPr/>
      <dgm:t>
        <a:bodyPr/>
        <a:lstStyle/>
        <a:p>
          <a:endParaRPr lang="fr-FR"/>
        </a:p>
      </dgm:t>
    </dgm:pt>
    <dgm:pt modelId="{847C7BAB-AC66-4BA3-A541-B9C3E5F09797}">
      <dgm:prSet phldrT="[Texte]" custT="1"/>
      <dgm:spPr>
        <a:solidFill>
          <a:srgbClr val="416FC3">
            <a:alpha val="60000"/>
          </a:srgbClr>
        </a:solidFill>
      </dgm:spPr>
      <dgm:t>
        <a:bodyPr/>
        <a:lstStyle/>
        <a:p>
          <a:r>
            <a:rPr lang="fr-FR" sz="1800" dirty="0"/>
            <a:t>Décalage de l’âge d’entrée dans le dispositif de maintien de l’allocation.</a:t>
          </a:r>
        </a:p>
      </dgm:t>
    </dgm:pt>
    <dgm:pt modelId="{B57FF3B0-0DE2-4727-8FE5-2AB3DED1C2B5}" type="parTrans" cxnId="{1B7F5FEC-418F-47BF-95EA-E049E772EFBA}">
      <dgm:prSet/>
      <dgm:spPr/>
      <dgm:t>
        <a:bodyPr/>
        <a:lstStyle/>
        <a:p>
          <a:endParaRPr lang="fr-FR"/>
        </a:p>
      </dgm:t>
    </dgm:pt>
    <dgm:pt modelId="{84A73DB3-1D4B-47E2-A900-FFB7E879841F}" type="sibTrans" cxnId="{1B7F5FEC-418F-47BF-95EA-E049E772EFBA}">
      <dgm:prSet/>
      <dgm:spPr/>
      <dgm:t>
        <a:bodyPr/>
        <a:lstStyle/>
        <a:p>
          <a:endParaRPr lang="fr-FR"/>
        </a:p>
      </dgm:t>
    </dgm:pt>
    <dgm:pt modelId="{24212EB0-CC71-475B-A4FA-C27CB03E4E11}">
      <dgm:prSet phldrT="[Texte]" custT="1"/>
      <dgm:spPr>
        <a:solidFill>
          <a:schemeClr val="accent6">
            <a:alpha val="50000"/>
          </a:schemeClr>
        </a:solidFill>
      </dgm:spPr>
      <dgm:t>
        <a:bodyPr/>
        <a:lstStyle/>
        <a:p>
          <a:r>
            <a:rPr lang="fr-FR" sz="1800" dirty="0"/>
            <a:t>Ajustements des modalités d’application du bonus-malus </a:t>
          </a:r>
          <a:r>
            <a:rPr lang="fr-FR" sz="1800" i="1" dirty="0"/>
            <a:t>(Travaux publics non-concernés)</a:t>
          </a:r>
        </a:p>
      </dgm:t>
    </dgm:pt>
    <dgm:pt modelId="{65AB320A-1638-467E-86D1-B88057B96BBC}" type="parTrans" cxnId="{C2FC5874-0BB1-427D-B46F-5676B46B3EB8}">
      <dgm:prSet/>
      <dgm:spPr/>
      <dgm:t>
        <a:bodyPr/>
        <a:lstStyle/>
        <a:p>
          <a:endParaRPr lang="fr-FR"/>
        </a:p>
      </dgm:t>
    </dgm:pt>
    <dgm:pt modelId="{2BFD26C7-6E18-4446-8056-D1D8150DE7E0}" type="sibTrans" cxnId="{C2FC5874-0BB1-427D-B46F-5676B46B3EB8}">
      <dgm:prSet/>
      <dgm:spPr/>
      <dgm:t>
        <a:bodyPr/>
        <a:lstStyle/>
        <a:p>
          <a:endParaRPr lang="fr-FR"/>
        </a:p>
      </dgm:t>
    </dgm:pt>
    <dgm:pt modelId="{2499AC1A-8455-43B5-A692-554D4F3BF0A5}" type="pres">
      <dgm:prSet presAssocID="{E810B0BE-DF95-44CB-9797-5C63C69AB803}" presName="diagram" presStyleCnt="0">
        <dgm:presLayoutVars>
          <dgm:dir/>
          <dgm:resizeHandles val="exact"/>
        </dgm:presLayoutVars>
      </dgm:prSet>
      <dgm:spPr/>
    </dgm:pt>
    <dgm:pt modelId="{A617B714-2B4D-4991-9CFC-32B5AA03DFBE}" type="pres">
      <dgm:prSet presAssocID="{59D27739-94AF-4891-B34E-617019D1490C}" presName="node" presStyleLbl="node1" presStyleIdx="0" presStyleCnt="5">
        <dgm:presLayoutVars>
          <dgm:bulletEnabled val="1"/>
        </dgm:presLayoutVars>
      </dgm:prSet>
      <dgm:spPr/>
    </dgm:pt>
    <dgm:pt modelId="{41470AAF-C210-4D66-B503-CE2A4246B2D2}" type="pres">
      <dgm:prSet presAssocID="{359B7894-CDD0-4D1E-8811-81F713C54C26}" presName="sibTrans" presStyleCnt="0"/>
      <dgm:spPr/>
    </dgm:pt>
    <dgm:pt modelId="{3DF36CAD-BB29-4374-95EC-7A41A65E212F}" type="pres">
      <dgm:prSet presAssocID="{BE4BD440-AFF0-4142-BA98-8B29F6E35606}" presName="node" presStyleLbl="node1" presStyleIdx="1" presStyleCnt="5">
        <dgm:presLayoutVars>
          <dgm:bulletEnabled val="1"/>
        </dgm:presLayoutVars>
      </dgm:prSet>
      <dgm:spPr/>
    </dgm:pt>
    <dgm:pt modelId="{A6AAADC2-BCC7-4DF9-BE42-C64C4E783BBF}" type="pres">
      <dgm:prSet presAssocID="{5618ED88-607A-4594-84F0-7171D3C2D856}" presName="sibTrans" presStyleCnt="0"/>
      <dgm:spPr/>
    </dgm:pt>
    <dgm:pt modelId="{964C30B9-07DF-4302-B996-73641972CFDD}" type="pres">
      <dgm:prSet presAssocID="{FF2C284C-9264-43DD-8B06-719BC6F5A3C6}" presName="node" presStyleLbl="node1" presStyleIdx="2" presStyleCnt="5">
        <dgm:presLayoutVars>
          <dgm:bulletEnabled val="1"/>
        </dgm:presLayoutVars>
      </dgm:prSet>
      <dgm:spPr/>
    </dgm:pt>
    <dgm:pt modelId="{6880596D-DE42-4F50-8571-E7CDB5366534}" type="pres">
      <dgm:prSet presAssocID="{6BECC7CF-0070-4B9B-A8F8-0DFBF73B98BB}" presName="sibTrans" presStyleCnt="0"/>
      <dgm:spPr/>
    </dgm:pt>
    <dgm:pt modelId="{EDAEE454-9387-4BB2-B91F-8F60793E7684}" type="pres">
      <dgm:prSet presAssocID="{847C7BAB-AC66-4BA3-A541-B9C3E5F09797}" presName="node" presStyleLbl="node1" presStyleIdx="3" presStyleCnt="5">
        <dgm:presLayoutVars>
          <dgm:bulletEnabled val="1"/>
        </dgm:presLayoutVars>
      </dgm:prSet>
      <dgm:spPr/>
    </dgm:pt>
    <dgm:pt modelId="{062C17F8-869D-4273-A73B-FA752FCA82CF}" type="pres">
      <dgm:prSet presAssocID="{84A73DB3-1D4B-47E2-A900-FFB7E879841F}" presName="sibTrans" presStyleCnt="0"/>
      <dgm:spPr/>
    </dgm:pt>
    <dgm:pt modelId="{AD6FF6ED-FDDD-48E5-A008-48EA8F0E6C94}" type="pres">
      <dgm:prSet presAssocID="{24212EB0-CC71-475B-A4FA-C27CB03E4E11}" presName="node" presStyleLbl="node1" presStyleIdx="4" presStyleCnt="5">
        <dgm:presLayoutVars>
          <dgm:bulletEnabled val="1"/>
        </dgm:presLayoutVars>
      </dgm:prSet>
      <dgm:spPr/>
    </dgm:pt>
  </dgm:ptLst>
  <dgm:cxnLst>
    <dgm:cxn modelId="{17145806-9EB6-4806-965E-64145D81C1C3}" type="presOf" srcId="{E810B0BE-DF95-44CB-9797-5C63C69AB803}" destId="{2499AC1A-8455-43B5-A692-554D4F3BF0A5}" srcOrd="0" destOrd="0" presId="urn:microsoft.com/office/officeart/2005/8/layout/default"/>
    <dgm:cxn modelId="{D38E572C-CEB8-4600-A3BC-FDF1977B1107}" srcId="{E810B0BE-DF95-44CB-9797-5C63C69AB803}" destId="{FF2C284C-9264-43DD-8B06-719BC6F5A3C6}" srcOrd="2" destOrd="0" parTransId="{38A259C1-B2E6-42F8-86A3-0D76DD4FB3E9}" sibTransId="{6BECC7CF-0070-4B9B-A8F8-0DFBF73B98BB}"/>
    <dgm:cxn modelId="{EB743835-B399-4B0B-8D11-8BF4BAA9DA62}" srcId="{E810B0BE-DF95-44CB-9797-5C63C69AB803}" destId="{59D27739-94AF-4891-B34E-617019D1490C}" srcOrd="0" destOrd="0" parTransId="{A4697DD8-B1CE-4E26-BC63-95C46976550B}" sibTransId="{359B7894-CDD0-4D1E-8811-81F713C54C26}"/>
    <dgm:cxn modelId="{65CFD737-BB35-4D2C-8CDB-3AAA4A8D4829}" type="presOf" srcId="{847C7BAB-AC66-4BA3-A541-B9C3E5F09797}" destId="{EDAEE454-9387-4BB2-B91F-8F60793E7684}" srcOrd="0" destOrd="0" presId="urn:microsoft.com/office/officeart/2005/8/layout/default"/>
    <dgm:cxn modelId="{37271943-27A2-406D-9EF5-9B0D7A409A87}" type="presOf" srcId="{24212EB0-CC71-475B-A4FA-C27CB03E4E11}" destId="{AD6FF6ED-FDDD-48E5-A008-48EA8F0E6C94}" srcOrd="0" destOrd="0" presId="urn:microsoft.com/office/officeart/2005/8/layout/default"/>
    <dgm:cxn modelId="{C2FC5874-0BB1-427D-B46F-5676B46B3EB8}" srcId="{E810B0BE-DF95-44CB-9797-5C63C69AB803}" destId="{24212EB0-CC71-475B-A4FA-C27CB03E4E11}" srcOrd="4" destOrd="0" parTransId="{65AB320A-1638-467E-86D1-B88057B96BBC}" sibTransId="{2BFD26C7-6E18-4446-8056-D1D8150DE7E0}"/>
    <dgm:cxn modelId="{CA7411CB-D898-46D2-A7AA-0A2431C62C70}" type="presOf" srcId="{BE4BD440-AFF0-4142-BA98-8B29F6E35606}" destId="{3DF36CAD-BB29-4374-95EC-7A41A65E212F}" srcOrd="0" destOrd="0" presId="urn:microsoft.com/office/officeart/2005/8/layout/default"/>
    <dgm:cxn modelId="{B346EED9-35DB-4557-B9C7-04751AE0DC8A}" type="presOf" srcId="{FF2C284C-9264-43DD-8B06-719BC6F5A3C6}" destId="{964C30B9-07DF-4302-B996-73641972CFDD}" srcOrd="0" destOrd="0" presId="urn:microsoft.com/office/officeart/2005/8/layout/default"/>
    <dgm:cxn modelId="{1B7F5FEC-418F-47BF-95EA-E049E772EFBA}" srcId="{E810B0BE-DF95-44CB-9797-5C63C69AB803}" destId="{847C7BAB-AC66-4BA3-A541-B9C3E5F09797}" srcOrd="3" destOrd="0" parTransId="{B57FF3B0-0DE2-4727-8FE5-2AB3DED1C2B5}" sibTransId="{84A73DB3-1D4B-47E2-A900-FFB7E879841F}"/>
    <dgm:cxn modelId="{217AF1F9-56D0-4DCB-8DA2-47481585C31A}" srcId="{E810B0BE-DF95-44CB-9797-5C63C69AB803}" destId="{BE4BD440-AFF0-4142-BA98-8B29F6E35606}" srcOrd="1" destOrd="0" parTransId="{50532CDE-D452-4F87-B3FD-080508203939}" sibTransId="{5618ED88-607A-4594-84F0-7171D3C2D856}"/>
    <dgm:cxn modelId="{D392D1FB-DA22-4BE9-B2AA-FA2A9290E398}" type="presOf" srcId="{59D27739-94AF-4891-B34E-617019D1490C}" destId="{A617B714-2B4D-4991-9CFC-32B5AA03DFBE}" srcOrd="0" destOrd="0" presId="urn:microsoft.com/office/officeart/2005/8/layout/default"/>
    <dgm:cxn modelId="{3ADFE6B0-AE7E-416C-AFBC-987B4E9CC2A5}" type="presParOf" srcId="{2499AC1A-8455-43B5-A692-554D4F3BF0A5}" destId="{A617B714-2B4D-4991-9CFC-32B5AA03DFBE}" srcOrd="0" destOrd="0" presId="urn:microsoft.com/office/officeart/2005/8/layout/default"/>
    <dgm:cxn modelId="{70F84458-0DB8-4032-B860-688067BA870B}" type="presParOf" srcId="{2499AC1A-8455-43B5-A692-554D4F3BF0A5}" destId="{41470AAF-C210-4D66-B503-CE2A4246B2D2}" srcOrd="1" destOrd="0" presId="urn:microsoft.com/office/officeart/2005/8/layout/default"/>
    <dgm:cxn modelId="{8A40BCBF-D9D6-4568-9C6E-2FEE8AD1CF8D}" type="presParOf" srcId="{2499AC1A-8455-43B5-A692-554D4F3BF0A5}" destId="{3DF36CAD-BB29-4374-95EC-7A41A65E212F}" srcOrd="2" destOrd="0" presId="urn:microsoft.com/office/officeart/2005/8/layout/default"/>
    <dgm:cxn modelId="{25F02B70-596B-46FB-BF5B-61F746C8F92D}" type="presParOf" srcId="{2499AC1A-8455-43B5-A692-554D4F3BF0A5}" destId="{A6AAADC2-BCC7-4DF9-BE42-C64C4E783BBF}" srcOrd="3" destOrd="0" presId="urn:microsoft.com/office/officeart/2005/8/layout/default"/>
    <dgm:cxn modelId="{B771948F-A8D2-49C6-958D-FFE83CC4E5B3}" type="presParOf" srcId="{2499AC1A-8455-43B5-A692-554D4F3BF0A5}" destId="{964C30B9-07DF-4302-B996-73641972CFDD}" srcOrd="4" destOrd="0" presId="urn:microsoft.com/office/officeart/2005/8/layout/default"/>
    <dgm:cxn modelId="{43AF3494-BFC5-4DE0-AF78-9EB400603CEF}" type="presParOf" srcId="{2499AC1A-8455-43B5-A692-554D4F3BF0A5}" destId="{6880596D-DE42-4F50-8571-E7CDB5366534}" srcOrd="5" destOrd="0" presId="urn:microsoft.com/office/officeart/2005/8/layout/default"/>
    <dgm:cxn modelId="{2F682AB8-9331-465C-A96F-6950DAD45B3D}" type="presParOf" srcId="{2499AC1A-8455-43B5-A692-554D4F3BF0A5}" destId="{EDAEE454-9387-4BB2-B91F-8F60793E7684}" srcOrd="6" destOrd="0" presId="urn:microsoft.com/office/officeart/2005/8/layout/default"/>
    <dgm:cxn modelId="{C0E2B99C-14CC-49ED-AFB8-B79570908BC3}" type="presParOf" srcId="{2499AC1A-8455-43B5-A692-554D4F3BF0A5}" destId="{062C17F8-869D-4273-A73B-FA752FCA82CF}" srcOrd="7" destOrd="0" presId="urn:microsoft.com/office/officeart/2005/8/layout/default"/>
    <dgm:cxn modelId="{397BBFCC-BB68-43B3-B87A-0B9B68710EAB}" type="presParOf" srcId="{2499AC1A-8455-43B5-A692-554D4F3BF0A5}" destId="{AD6FF6ED-FDDD-48E5-A008-48EA8F0E6C9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5CD1F2-9DAC-4A59-8DA0-B0FCA681AB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r-FR"/>
        </a:p>
      </dgm:t>
    </dgm:pt>
    <dgm:pt modelId="{723E2EBC-B07A-4A36-8BF6-616CD53D77A0}" type="pres">
      <dgm:prSet presAssocID="{F55CD1F2-9DAC-4A59-8DA0-B0FCA681AB3B}" presName="linear" presStyleCnt="0">
        <dgm:presLayoutVars>
          <dgm:animLvl val="lvl"/>
          <dgm:resizeHandles val="exact"/>
        </dgm:presLayoutVars>
      </dgm:prSet>
      <dgm:spPr/>
    </dgm:pt>
  </dgm:ptLst>
  <dgm:cxnLst>
    <dgm:cxn modelId="{45545088-EA9B-4F57-A410-6AA0BB904534}" type="presOf" srcId="{F55CD1F2-9DAC-4A59-8DA0-B0FCA681AB3B}" destId="{723E2EBC-B07A-4A36-8BF6-616CD53D77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5CD1F2-9DAC-4A59-8DA0-B0FCA681AB3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7732874C-C6F2-4458-A04E-5323AAAFF413}">
      <dgm:prSet phldrT="[Texte]" custT="1"/>
      <dgm:spPr/>
      <dgm:t>
        <a:bodyPr/>
        <a:lstStyle/>
        <a:p>
          <a:pPr algn="ctr">
            <a:lnSpc>
              <a:spcPct val="150000"/>
            </a:lnSpc>
            <a:buSzPts val="1000"/>
            <a:buFont typeface="Wingdings" panose="05000000000000000000" pitchFamily="2" charset="2"/>
            <a:buChar char=""/>
          </a:pPr>
          <a:r>
            <a:rPr lang="fr-FR" sz="1800" dirty="0"/>
            <a:t>UN ENTRETIEN </a:t>
          </a:r>
          <a:r>
            <a:rPr lang="fr-FR" sz="1800" dirty="0">
              <a:latin typeface="+mn-lt"/>
            </a:rPr>
            <a:t>PROFESSIONNEL À MI-CARRIÈRE</a:t>
          </a:r>
          <a:endParaRPr lang="fr-FR" sz="1800" dirty="0">
            <a:solidFill>
              <a:schemeClr val="bg1"/>
            </a:solidFill>
          </a:endParaRPr>
        </a:p>
      </dgm:t>
    </dgm:pt>
    <dgm:pt modelId="{3AE80B7D-7E17-4AB6-8B9B-E3B972C242C4}" type="parTrans" cxnId="{921885B7-75AC-4CF9-8244-902EFEB305E4}">
      <dgm:prSet/>
      <dgm:spPr/>
      <dgm:t>
        <a:bodyPr/>
        <a:lstStyle/>
        <a:p>
          <a:endParaRPr lang="fr-FR"/>
        </a:p>
      </dgm:t>
    </dgm:pt>
    <dgm:pt modelId="{AA3D4181-7242-4216-B717-F75E13A1618D}" type="sibTrans" cxnId="{921885B7-75AC-4CF9-8244-902EFEB305E4}">
      <dgm:prSet/>
      <dgm:spPr/>
      <dgm:t>
        <a:bodyPr/>
        <a:lstStyle/>
        <a:p>
          <a:endParaRPr lang="fr-FR"/>
        </a:p>
      </dgm:t>
    </dgm:pt>
    <dgm:pt modelId="{6840F444-76FD-48A5-92DC-76A169D8B4BA}">
      <dgm:prSet phldrT="[Texte]" custT="1"/>
      <dgm:spPr/>
      <dgm: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En lien avec la visite médicale de mi-carrière ;</a:t>
          </a:r>
        </a:p>
      </dgm:t>
    </dgm:pt>
    <dgm:pt modelId="{48F06C99-D5A1-4C5A-ABFA-4288B30977D4}" type="parTrans" cxnId="{C84C7694-90EC-4406-A3AB-FAD0CC86A91C}">
      <dgm:prSet/>
      <dgm:spPr/>
      <dgm:t>
        <a:bodyPr/>
        <a:lstStyle/>
        <a:p>
          <a:endParaRPr lang="fr-FR"/>
        </a:p>
      </dgm:t>
    </dgm:pt>
    <dgm:pt modelId="{9F1A6CAD-0BC3-46D2-8522-383924FE4866}" type="sibTrans" cxnId="{C84C7694-90EC-4406-A3AB-FAD0CC86A91C}">
      <dgm:prSet/>
      <dgm:spPr/>
      <dgm:t>
        <a:bodyPr/>
        <a:lstStyle/>
        <a:p>
          <a:endParaRPr lang="fr-FR"/>
        </a:p>
      </dgm:t>
    </dgm:pt>
    <dgm:pt modelId="{2D6D00BB-29CD-422E-9AF3-BE8CA4C9D3BA}">
      <dgm:prSet phldrT="[Texte]" custT="1"/>
      <dgm:spPr/>
      <dgm:t>
        <a:bodyPr/>
        <a:lstStyle/>
        <a:p>
          <a:pPr algn="ctr">
            <a:lnSpc>
              <a:spcPct val="150000"/>
            </a:lnSpc>
            <a:buSzPts val="1000"/>
            <a:buFont typeface="Wingdings" panose="05000000000000000000" pitchFamily="2" charset="2"/>
            <a:buChar char=""/>
          </a:pPr>
          <a:r>
            <a:rPr lang="fr-FR" sz="1800" dirty="0"/>
            <a:t>UN ENTRETIEN EN DERNI</a:t>
          </a:r>
          <a:r>
            <a:rPr lang="fr-FR" sz="1800" dirty="0">
              <a:latin typeface="+mn-lt"/>
            </a:rPr>
            <a:t>ÈRE PARTIE DE CARRIÈRE</a:t>
          </a:r>
          <a:endParaRPr lang="fr-FR" sz="1800" b="0" dirty="0">
            <a:latin typeface="+mn-lt"/>
          </a:endParaRPr>
        </a:p>
      </dgm:t>
    </dgm:pt>
    <dgm:pt modelId="{8EDCA88A-3C82-4497-9A6B-A00A8DD1352B}" type="parTrans" cxnId="{E67A29E9-CF74-4B7D-978A-2AE89A6EFE03}">
      <dgm:prSet/>
      <dgm:spPr/>
      <dgm:t>
        <a:bodyPr/>
        <a:lstStyle/>
        <a:p>
          <a:endParaRPr lang="fr-FR"/>
        </a:p>
      </dgm:t>
    </dgm:pt>
    <dgm:pt modelId="{C1B65745-AEB8-4F26-9AF1-5C86AAB7DD94}" type="sibTrans" cxnId="{E67A29E9-CF74-4B7D-978A-2AE89A6EFE03}">
      <dgm:prSet/>
      <dgm:spPr/>
      <dgm:t>
        <a:bodyPr/>
        <a:lstStyle/>
        <a:p>
          <a:endParaRPr lang="fr-FR"/>
        </a:p>
      </dgm:t>
    </dgm:pt>
    <dgm:pt modelId="{C1515A66-FE6D-42F9-9BEF-260E79D22B33}">
      <dgm:prSet phldrT="[Texte]" custT="1"/>
      <dgm:spPr/>
      <dgm: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Autour de 45 ans ;</a:t>
          </a:r>
        </a:p>
      </dgm:t>
    </dgm:pt>
    <dgm:pt modelId="{4184968C-C8A7-46CB-9F70-1A375255B86E}" type="parTrans" cxnId="{EE201282-86A1-4DA4-B5BC-DAF2CC9DE8FD}">
      <dgm:prSet/>
      <dgm:spPr/>
      <dgm:t>
        <a:bodyPr/>
        <a:lstStyle/>
        <a:p>
          <a:endParaRPr lang="fr-FR"/>
        </a:p>
      </dgm:t>
    </dgm:pt>
    <dgm:pt modelId="{6E3DA287-6183-4BA8-B9FE-F53DE9CE4795}" type="sibTrans" cxnId="{EE201282-86A1-4DA4-B5BC-DAF2CC9DE8FD}">
      <dgm:prSet/>
      <dgm:spPr/>
      <dgm:t>
        <a:bodyPr/>
        <a:lstStyle/>
        <a:p>
          <a:endParaRPr lang="fr-FR"/>
        </a:p>
      </dgm:t>
    </dgm:pt>
    <dgm:pt modelId="{F92C5061-5BE4-4224-B1EB-D8678EBCB151}">
      <dgm:prSet phldrT="[Texte]" custT="1"/>
      <dgm:spPr/>
      <dgm: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Aide possible d’un conseil en évolution professionnelle.</a:t>
          </a:r>
        </a:p>
      </dgm:t>
    </dgm:pt>
    <dgm:pt modelId="{FF4AB52B-9BD1-43DC-801B-932B52401EDA}" type="parTrans" cxnId="{443DF280-0409-4ABB-AC7A-83683538015D}">
      <dgm:prSet/>
      <dgm:spPr/>
      <dgm:t>
        <a:bodyPr/>
        <a:lstStyle/>
        <a:p>
          <a:endParaRPr lang="fr-FR"/>
        </a:p>
      </dgm:t>
    </dgm:pt>
    <dgm:pt modelId="{6A8F9344-05DB-4FD4-8BCB-436C4AFF3F16}" type="sibTrans" cxnId="{443DF280-0409-4ABB-AC7A-83683538015D}">
      <dgm:prSet/>
      <dgm:spPr/>
      <dgm:t>
        <a:bodyPr/>
        <a:lstStyle/>
        <a:p>
          <a:endParaRPr lang="fr-FR"/>
        </a:p>
      </dgm:t>
    </dgm:pt>
    <dgm:pt modelId="{CD9F843F-190F-4A8B-BEC2-0A4C58DC3F85}">
      <dgm:prSet phldrT="[Texte]" custT="1"/>
      <dgm:spPr/>
      <dgm: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endParaRPr lang="fr-FR" sz="1600" b="0" kern="1200" dirty="0">
            <a:solidFill>
              <a:srgbClr val="001B73"/>
            </a:solidFill>
            <a:latin typeface="Arial"/>
            <a:ea typeface="+mn-ea"/>
            <a:cs typeface="+mn-cs"/>
          </a:endParaRPr>
        </a:p>
      </dgm:t>
    </dgm:pt>
    <dgm:pt modelId="{5BEFC9EC-3FCA-4D7F-8248-5C5AE78AE11E}" type="parTrans" cxnId="{9D459ED1-A7FE-4EEB-B97B-1C7A44EBFB0E}">
      <dgm:prSet/>
      <dgm:spPr/>
      <dgm:t>
        <a:bodyPr/>
        <a:lstStyle/>
        <a:p>
          <a:endParaRPr lang="fr-FR"/>
        </a:p>
      </dgm:t>
    </dgm:pt>
    <dgm:pt modelId="{C6236FFD-7CA2-47DF-85FB-842E0DA7821E}" type="sibTrans" cxnId="{9D459ED1-A7FE-4EEB-B97B-1C7A44EBFB0E}">
      <dgm:prSet/>
      <dgm:spPr/>
      <dgm:t>
        <a:bodyPr/>
        <a:lstStyle/>
        <a:p>
          <a:endParaRPr lang="fr-FR"/>
        </a:p>
      </dgm:t>
    </dgm:pt>
    <dgm:pt modelId="{C301A3A9-7367-45F5-9ECF-34AEBDBE91A6}">
      <dgm:prSet phldrT="[Texte]" custT="1"/>
      <dgm:spPr/>
      <dgm: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None/>
          </a:pPr>
          <a:endParaRPr lang="fr-FR" sz="1600" b="0" kern="1200" dirty="0">
            <a:solidFill>
              <a:srgbClr val="001B73"/>
            </a:solidFill>
            <a:latin typeface="Arial"/>
            <a:ea typeface="+mn-ea"/>
            <a:cs typeface="+mn-cs"/>
          </a:endParaRPr>
        </a:p>
      </dgm:t>
    </dgm:pt>
    <dgm:pt modelId="{FB7BCA63-B9DF-4707-8F88-DDB38876CD73}" type="parTrans" cxnId="{DDA660C5-A8C5-4960-BFAA-7181D80F9C2E}">
      <dgm:prSet/>
      <dgm:spPr/>
      <dgm:t>
        <a:bodyPr/>
        <a:lstStyle/>
        <a:p>
          <a:endParaRPr lang="fr-FR"/>
        </a:p>
      </dgm:t>
    </dgm:pt>
    <dgm:pt modelId="{81A96F1D-4D42-49BA-8DE7-F5BE2B00A3E3}" type="sibTrans" cxnId="{DDA660C5-A8C5-4960-BFAA-7181D80F9C2E}">
      <dgm:prSet/>
      <dgm:spPr/>
      <dgm:t>
        <a:bodyPr/>
        <a:lstStyle/>
        <a:p>
          <a:endParaRPr lang="fr-FR"/>
        </a:p>
      </dgm:t>
    </dgm:pt>
    <dgm:pt modelId="{57CD1ED5-3E9E-48F7-8BA7-1733DB390E36}">
      <dgm:prSet phldrT="[Texte]" custT="1"/>
      <dgm:spPr/>
      <dgm:t>
        <a:bodyPr/>
        <a:lstStyle/>
        <a:p>
          <a:pPr marL="171450" lvl="1" indent="-171450" algn="l" defTabSz="711200">
            <a:lnSpc>
              <a:spcPct val="90000"/>
            </a:lnSpc>
            <a:spcBef>
              <a:spcPct val="0"/>
            </a:spcBef>
            <a:spcAft>
              <a:spcPct val="20000"/>
            </a:spcAft>
            <a:buClr>
              <a:srgbClr val="FE7C22"/>
            </a:buClr>
            <a:buSzPts val="1000"/>
            <a:buFont typeface="Wingdings" panose="05000000000000000000" pitchFamily="2" charset="2"/>
            <a:buChar char="q"/>
          </a:pPr>
          <a:r>
            <a:rPr lang="fr-FR" sz="2000" b="0" kern="1200" dirty="0">
              <a:solidFill>
                <a:srgbClr val="001B73"/>
              </a:solidFill>
              <a:latin typeface="Arial"/>
              <a:ea typeface="+mn-ea"/>
              <a:cs typeface="+mn-cs"/>
            </a:rPr>
            <a:t>Réalisé dans les deux années qui précèdent le 60e anniversaire du salarié.</a:t>
          </a:r>
        </a:p>
      </dgm:t>
    </dgm:pt>
    <dgm:pt modelId="{BFCC9EF5-D875-4E52-9327-E309CE84D9F9}" type="parTrans" cxnId="{208C8177-7475-4171-95A4-23998760171E}">
      <dgm:prSet/>
      <dgm:spPr/>
      <dgm:t>
        <a:bodyPr/>
        <a:lstStyle/>
        <a:p>
          <a:endParaRPr lang="fr-FR"/>
        </a:p>
      </dgm:t>
    </dgm:pt>
    <dgm:pt modelId="{ED68E583-A7A1-4324-BA0F-1B5396170473}" type="sibTrans" cxnId="{208C8177-7475-4171-95A4-23998760171E}">
      <dgm:prSet/>
      <dgm:spPr/>
      <dgm:t>
        <a:bodyPr/>
        <a:lstStyle/>
        <a:p>
          <a:endParaRPr lang="fr-FR"/>
        </a:p>
      </dgm:t>
    </dgm:pt>
    <dgm:pt modelId="{82542F86-BEB6-4EE4-89DE-10DA0B74CD4D}">
      <dgm:prSet phldrT="[Texte]" custT="1"/>
      <dgm:spPr/>
      <dgm:t>
        <a:bodyPr/>
        <a:lstStyle/>
        <a:p>
          <a:pPr marL="171450" lvl="1" indent="-171450" algn="l" defTabSz="711200">
            <a:lnSpc>
              <a:spcPct val="90000"/>
            </a:lnSpc>
            <a:spcBef>
              <a:spcPct val="0"/>
            </a:spcBef>
            <a:spcAft>
              <a:spcPct val="20000"/>
            </a:spcAft>
            <a:buClr>
              <a:srgbClr val="FE7C22"/>
            </a:buClr>
            <a:buSzPts val="1000"/>
            <a:buFont typeface="Wingdings" panose="05000000000000000000" pitchFamily="2" charset="2"/>
            <a:buChar char="q"/>
          </a:pPr>
          <a:endParaRPr lang="fr-FR" sz="1600" b="0" kern="1200" dirty="0">
            <a:solidFill>
              <a:srgbClr val="001B73"/>
            </a:solidFill>
            <a:latin typeface="Arial"/>
            <a:ea typeface="+mn-ea"/>
            <a:cs typeface="+mn-cs"/>
          </a:endParaRPr>
        </a:p>
      </dgm:t>
    </dgm:pt>
    <dgm:pt modelId="{42FC2BC3-3902-43EB-8025-33A5B4301494}" type="parTrans" cxnId="{EF5EC888-EDFE-49A6-A742-D3B94D872C22}">
      <dgm:prSet/>
      <dgm:spPr/>
      <dgm:t>
        <a:bodyPr/>
        <a:lstStyle/>
        <a:p>
          <a:endParaRPr lang="fr-FR"/>
        </a:p>
      </dgm:t>
    </dgm:pt>
    <dgm:pt modelId="{C2DCB3B2-F773-4491-8800-1064A6FE7EA5}" type="sibTrans" cxnId="{EF5EC888-EDFE-49A6-A742-D3B94D872C22}">
      <dgm:prSet/>
      <dgm:spPr/>
      <dgm:t>
        <a:bodyPr/>
        <a:lstStyle/>
        <a:p>
          <a:endParaRPr lang="fr-FR"/>
        </a:p>
      </dgm:t>
    </dgm:pt>
    <dgm:pt modelId="{723E2EBC-B07A-4A36-8BF6-616CD53D77A0}" type="pres">
      <dgm:prSet presAssocID="{F55CD1F2-9DAC-4A59-8DA0-B0FCA681AB3B}" presName="linear" presStyleCnt="0">
        <dgm:presLayoutVars>
          <dgm:animLvl val="lvl"/>
          <dgm:resizeHandles val="exact"/>
        </dgm:presLayoutVars>
      </dgm:prSet>
      <dgm:spPr/>
    </dgm:pt>
    <dgm:pt modelId="{C5EF6CCD-2484-4CBF-B76F-4FD567A05711}" type="pres">
      <dgm:prSet presAssocID="{7732874C-C6F2-4458-A04E-5323AAAFF413}" presName="parentText" presStyleLbl="node1" presStyleIdx="0" presStyleCnt="2" custScaleX="85134" custScaleY="56710" custLinFactNeighborX="-3128" custLinFactNeighborY="-379">
        <dgm:presLayoutVars>
          <dgm:chMax val="0"/>
          <dgm:bulletEnabled val="1"/>
        </dgm:presLayoutVars>
      </dgm:prSet>
      <dgm:spPr/>
    </dgm:pt>
    <dgm:pt modelId="{CFCC8AC8-DA81-4536-9597-19D3A899F163}" type="pres">
      <dgm:prSet presAssocID="{7732874C-C6F2-4458-A04E-5323AAAFF413}" presName="childText" presStyleLbl="revTx" presStyleIdx="0" presStyleCnt="2">
        <dgm:presLayoutVars>
          <dgm:bulletEnabled val="1"/>
        </dgm:presLayoutVars>
      </dgm:prSet>
      <dgm:spPr/>
    </dgm:pt>
    <dgm:pt modelId="{D3F6DC6B-A44C-4741-A0B3-69B12954C00A}" type="pres">
      <dgm:prSet presAssocID="{2D6D00BB-29CD-422E-9AF3-BE8CA4C9D3BA}" presName="parentText" presStyleLbl="node1" presStyleIdx="1" presStyleCnt="2" custScaleX="84936" custScaleY="63013" custLinFactNeighborX="-2370" custLinFactNeighborY="5886">
        <dgm:presLayoutVars>
          <dgm:chMax val="0"/>
          <dgm:bulletEnabled val="1"/>
        </dgm:presLayoutVars>
      </dgm:prSet>
      <dgm:spPr/>
    </dgm:pt>
    <dgm:pt modelId="{3671F211-A45A-48A7-8047-A51B400C0F4F}" type="pres">
      <dgm:prSet presAssocID="{2D6D00BB-29CD-422E-9AF3-BE8CA4C9D3BA}" presName="childText" presStyleLbl="revTx" presStyleIdx="1" presStyleCnt="2">
        <dgm:presLayoutVars>
          <dgm:bulletEnabled val="1"/>
        </dgm:presLayoutVars>
      </dgm:prSet>
      <dgm:spPr/>
    </dgm:pt>
  </dgm:ptLst>
  <dgm:cxnLst>
    <dgm:cxn modelId="{0309381C-0C9D-42C5-9845-7AB900ECB446}" type="presOf" srcId="{F92C5061-5BE4-4224-B1EB-D8678EBCB151}" destId="{CFCC8AC8-DA81-4536-9597-19D3A899F163}" srcOrd="0" destOrd="3" presId="urn:microsoft.com/office/officeart/2005/8/layout/vList2"/>
    <dgm:cxn modelId="{57350029-372A-4EB8-8E12-9048FD5F31E9}" type="presOf" srcId="{57CD1ED5-3E9E-48F7-8BA7-1733DB390E36}" destId="{3671F211-A45A-48A7-8047-A51B400C0F4F}" srcOrd="0" destOrd="1" presId="urn:microsoft.com/office/officeart/2005/8/layout/vList2"/>
    <dgm:cxn modelId="{2340013F-8F19-4D12-A6D4-2D61D1F4AD20}" type="presOf" srcId="{C1515A66-FE6D-42F9-9BEF-260E79D22B33}" destId="{CFCC8AC8-DA81-4536-9597-19D3A899F163}" srcOrd="0" destOrd="1" presId="urn:microsoft.com/office/officeart/2005/8/layout/vList2"/>
    <dgm:cxn modelId="{DAF5FF62-D89A-4414-82A4-8D3D0CA96CA4}" type="presOf" srcId="{C301A3A9-7367-45F5-9ECF-34AEBDBE91A6}" destId="{CFCC8AC8-DA81-4536-9597-19D3A899F163}" srcOrd="0" destOrd="4" presId="urn:microsoft.com/office/officeart/2005/8/layout/vList2"/>
    <dgm:cxn modelId="{78F0C346-4E1E-424F-90B4-1EAD47E06ECB}" type="presOf" srcId="{CD9F843F-190F-4A8B-BEC2-0A4C58DC3F85}" destId="{CFCC8AC8-DA81-4536-9597-19D3A899F163}" srcOrd="0" destOrd="0" presId="urn:microsoft.com/office/officeart/2005/8/layout/vList2"/>
    <dgm:cxn modelId="{208C8177-7475-4171-95A4-23998760171E}" srcId="{2D6D00BB-29CD-422E-9AF3-BE8CA4C9D3BA}" destId="{57CD1ED5-3E9E-48F7-8BA7-1733DB390E36}" srcOrd="1" destOrd="0" parTransId="{BFCC9EF5-D875-4E52-9327-E309CE84D9F9}" sibTransId="{ED68E583-A7A1-4324-BA0F-1B5396170473}"/>
    <dgm:cxn modelId="{3C63C359-48C3-4C0E-BC47-1C0C03BE1743}" type="presOf" srcId="{2D6D00BB-29CD-422E-9AF3-BE8CA4C9D3BA}" destId="{D3F6DC6B-A44C-4741-A0B3-69B12954C00A}" srcOrd="0" destOrd="0" presId="urn:microsoft.com/office/officeart/2005/8/layout/vList2"/>
    <dgm:cxn modelId="{D1A00B7D-59B7-4D5D-9DD7-9FD7DF057AB3}" type="presOf" srcId="{82542F86-BEB6-4EE4-89DE-10DA0B74CD4D}" destId="{3671F211-A45A-48A7-8047-A51B400C0F4F}" srcOrd="0" destOrd="0" presId="urn:microsoft.com/office/officeart/2005/8/layout/vList2"/>
    <dgm:cxn modelId="{443DF280-0409-4ABB-AC7A-83683538015D}" srcId="{7732874C-C6F2-4458-A04E-5323AAAFF413}" destId="{F92C5061-5BE4-4224-B1EB-D8678EBCB151}" srcOrd="3" destOrd="0" parTransId="{FF4AB52B-9BD1-43DC-801B-932B52401EDA}" sibTransId="{6A8F9344-05DB-4FD4-8BCB-436C4AFF3F16}"/>
    <dgm:cxn modelId="{EE201282-86A1-4DA4-B5BC-DAF2CC9DE8FD}" srcId="{7732874C-C6F2-4458-A04E-5323AAAFF413}" destId="{C1515A66-FE6D-42F9-9BEF-260E79D22B33}" srcOrd="1" destOrd="0" parTransId="{4184968C-C8A7-46CB-9F70-1A375255B86E}" sibTransId="{6E3DA287-6183-4BA8-B9FE-F53DE9CE4795}"/>
    <dgm:cxn modelId="{CF6F3087-2986-4525-936E-157F6E4484CC}" type="presOf" srcId="{7732874C-C6F2-4458-A04E-5323AAAFF413}" destId="{C5EF6CCD-2484-4CBF-B76F-4FD567A05711}" srcOrd="0" destOrd="0" presId="urn:microsoft.com/office/officeart/2005/8/layout/vList2"/>
    <dgm:cxn modelId="{45545088-EA9B-4F57-A410-6AA0BB904534}" type="presOf" srcId="{F55CD1F2-9DAC-4A59-8DA0-B0FCA681AB3B}" destId="{723E2EBC-B07A-4A36-8BF6-616CD53D77A0}" srcOrd="0" destOrd="0" presId="urn:microsoft.com/office/officeart/2005/8/layout/vList2"/>
    <dgm:cxn modelId="{EF5EC888-EDFE-49A6-A742-D3B94D872C22}" srcId="{2D6D00BB-29CD-422E-9AF3-BE8CA4C9D3BA}" destId="{82542F86-BEB6-4EE4-89DE-10DA0B74CD4D}" srcOrd="0" destOrd="0" parTransId="{42FC2BC3-3902-43EB-8025-33A5B4301494}" sibTransId="{C2DCB3B2-F773-4491-8800-1064A6FE7EA5}"/>
    <dgm:cxn modelId="{C84C7694-90EC-4406-A3AB-FAD0CC86A91C}" srcId="{7732874C-C6F2-4458-A04E-5323AAAFF413}" destId="{6840F444-76FD-48A5-92DC-76A169D8B4BA}" srcOrd="2" destOrd="0" parTransId="{48F06C99-D5A1-4C5A-ABFA-4288B30977D4}" sibTransId="{9F1A6CAD-0BC3-46D2-8522-383924FE4866}"/>
    <dgm:cxn modelId="{921885B7-75AC-4CF9-8244-902EFEB305E4}" srcId="{F55CD1F2-9DAC-4A59-8DA0-B0FCA681AB3B}" destId="{7732874C-C6F2-4458-A04E-5323AAAFF413}" srcOrd="0" destOrd="0" parTransId="{3AE80B7D-7E17-4AB6-8B9B-E3B972C242C4}" sibTransId="{AA3D4181-7242-4216-B717-F75E13A1618D}"/>
    <dgm:cxn modelId="{9B1936BC-11A3-4A5B-B640-39B425DE385A}" type="presOf" srcId="{6840F444-76FD-48A5-92DC-76A169D8B4BA}" destId="{CFCC8AC8-DA81-4536-9597-19D3A899F163}" srcOrd="0" destOrd="2" presId="urn:microsoft.com/office/officeart/2005/8/layout/vList2"/>
    <dgm:cxn modelId="{DDA660C5-A8C5-4960-BFAA-7181D80F9C2E}" srcId="{7732874C-C6F2-4458-A04E-5323AAAFF413}" destId="{C301A3A9-7367-45F5-9ECF-34AEBDBE91A6}" srcOrd="4" destOrd="0" parTransId="{FB7BCA63-B9DF-4707-8F88-DDB38876CD73}" sibTransId="{81A96F1D-4D42-49BA-8DE7-F5BE2B00A3E3}"/>
    <dgm:cxn modelId="{9D459ED1-A7FE-4EEB-B97B-1C7A44EBFB0E}" srcId="{7732874C-C6F2-4458-A04E-5323AAAFF413}" destId="{CD9F843F-190F-4A8B-BEC2-0A4C58DC3F85}" srcOrd="0" destOrd="0" parTransId="{5BEFC9EC-3FCA-4D7F-8248-5C5AE78AE11E}" sibTransId="{C6236FFD-7CA2-47DF-85FB-842E0DA7821E}"/>
    <dgm:cxn modelId="{E67A29E9-CF74-4B7D-978A-2AE89A6EFE03}" srcId="{F55CD1F2-9DAC-4A59-8DA0-B0FCA681AB3B}" destId="{2D6D00BB-29CD-422E-9AF3-BE8CA4C9D3BA}" srcOrd="1" destOrd="0" parTransId="{8EDCA88A-3C82-4497-9A6B-A00A8DD1352B}" sibTransId="{C1B65745-AEB8-4F26-9AF1-5C86AAB7DD94}"/>
    <dgm:cxn modelId="{5CB0B5F2-D32A-4BEE-8DBF-9919AE6F73DD}" type="presParOf" srcId="{723E2EBC-B07A-4A36-8BF6-616CD53D77A0}" destId="{C5EF6CCD-2484-4CBF-B76F-4FD567A05711}" srcOrd="0" destOrd="0" presId="urn:microsoft.com/office/officeart/2005/8/layout/vList2"/>
    <dgm:cxn modelId="{731B6F78-2DD8-4E30-BDED-A2AB3644822E}" type="presParOf" srcId="{723E2EBC-B07A-4A36-8BF6-616CD53D77A0}" destId="{CFCC8AC8-DA81-4536-9597-19D3A899F163}" srcOrd="1" destOrd="0" presId="urn:microsoft.com/office/officeart/2005/8/layout/vList2"/>
    <dgm:cxn modelId="{73CA9845-0289-44D3-8E99-221C59E3DA5C}" type="presParOf" srcId="{723E2EBC-B07A-4A36-8BF6-616CD53D77A0}" destId="{D3F6DC6B-A44C-4741-A0B3-69B12954C00A}" srcOrd="2" destOrd="0" presId="urn:microsoft.com/office/officeart/2005/8/layout/vList2"/>
    <dgm:cxn modelId="{C259E786-0F28-47EB-A550-669DAE0449F8}" type="presParOf" srcId="{723E2EBC-B07A-4A36-8BF6-616CD53D77A0}" destId="{3671F211-A45A-48A7-8047-A51B400C0F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39376A-6925-4EEB-B671-348F382D1E71}"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fr-FR"/>
        </a:p>
      </dgm:t>
    </dgm:pt>
    <dgm:pt modelId="{ECAF40D3-3427-4833-AC55-2D3C73D742BF}">
      <dgm:prSet phldrT="[Texte]" custT="1"/>
      <dgm:spPr>
        <a:solidFill>
          <a:schemeClr val="bg2"/>
        </a:solidFill>
      </dgm:spPr>
      <dgm:t>
        <a:bodyPr/>
        <a:lstStyle/>
        <a:p>
          <a:r>
            <a:rPr lang="fr-FR" sz="2000" dirty="0">
              <a:solidFill>
                <a:schemeClr val="accent5">
                  <a:lumMod val="75000"/>
                </a:schemeClr>
              </a:solidFill>
            </a:rPr>
            <a:t>Contrat de valorisation de l’expérience</a:t>
          </a:r>
        </a:p>
      </dgm:t>
    </dgm:pt>
    <dgm:pt modelId="{75246139-E480-422D-88E7-51CB6A2A8D25}" type="parTrans" cxnId="{FAC42307-DA72-4390-B036-CF2EFF8E4279}">
      <dgm:prSet/>
      <dgm:spPr/>
      <dgm:t>
        <a:bodyPr/>
        <a:lstStyle/>
        <a:p>
          <a:endParaRPr lang="fr-FR"/>
        </a:p>
      </dgm:t>
    </dgm:pt>
    <dgm:pt modelId="{043DB9B6-FFB7-4FE5-A768-7D61A7847567}" type="sibTrans" cxnId="{FAC42307-DA72-4390-B036-CF2EFF8E4279}">
      <dgm:prSet/>
      <dgm:spPr/>
      <dgm:t>
        <a:bodyPr/>
        <a:lstStyle/>
        <a:p>
          <a:endParaRPr lang="fr-FR"/>
        </a:p>
      </dgm:t>
    </dgm:pt>
    <dgm:pt modelId="{D1F743D7-D0E0-4275-8C9B-00BD7A2BAE34}">
      <dgm:prSet phldrT="[Texte]"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2000" dirty="0"/>
        </a:p>
        <a:p>
          <a:pPr marL="0" marR="0" lvl="0" indent="0" algn="just" defTabSz="914400" eaLnBrk="1" fontAlgn="auto" latinLnBrk="0" hangingPunct="1">
            <a:lnSpc>
              <a:spcPct val="100000"/>
            </a:lnSpc>
            <a:spcBef>
              <a:spcPts val="0"/>
            </a:spcBef>
            <a:spcAft>
              <a:spcPts val="0"/>
            </a:spcAft>
            <a:buClrTx/>
            <a:buSzTx/>
            <a:buFontTx/>
            <a:buNone/>
            <a:tabLst/>
            <a:defRPr/>
          </a:pPr>
          <a:endParaRPr lang="fr-FR" sz="2000" dirty="0"/>
        </a:p>
        <a:p>
          <a:pPr marL="0" lvl="0" algn="ctr" defTabSz="2889250">
            <a:lnSpc>
              <a:spcPct val="90000"/>
            </a:lnSpc>
            <a:spcBef>
              <a:spcPct val="0"/>
            </a:spcBef>
            <a:spcAft>
              <a:spcPct val="35000"/>
            </a:spcAft>
          </a:pPr>
          <a:r>
            <a:rPr lang="fr-FR" sz="2000" dirty="0"/>
            <a:t>Expérimentation de 5 années.</a:t>
          </a:r>
        </a:p>
      </dgm:t>
    </dgm:pt>
    <dgm:pt modelId="{707F2EE3-D9D3-4E7C-84E5-F14E4F2DF708}" type="parTrans" cxnId="{31D2260F-8F80-4791-A346-EC457E032CC8}">
      <dgm:prSet/>
      <dgm:spPr/>
      <dgm:t>
        <a:bodyPr/>
        <a:lstStyle/>
        <a:p>
          <a:endParaRPr lang="fr-FR"/>
        </a:p>
      </dgm:t>
    </dgm:pt>
    <dgm:pt modelId="{C6F69497-8522-4D33-AA92-0C491D39C41D}" type="sibTrans" cxnId="{31D2260F-8F80-4791-A346-EC457E032CC8}">
      <dgm:prSet/>
      <dgm:spPr/>
      <dgm:t>
        <a:bodyPr/>
        <a:lstStyle/>
        <a:p>
          <a:endParaRPr lang="fr-FR"/>
        </a:p>
      </dgm:t>
    </dgm:pt>
    <dgm:pt modelId="{00A00D5E-4326-453A-ACCC-DA14653D3DB2}">
      <dgm:prSet phldrT="[Texte]" custT="1"/>
      <dgm:spPr>
        <a:solidFill>
          <a:srgbClr val="00B0F0"/>
        </a:solidFill>
      </dgm:spPr>
      <dgm:t>
        <a:bodyPr/>
        <a:lstStyle/>
        <a:p>
          <a:r>
            <a:rPr lang="fr-FR" sz="2000" dirty="0"/>
            <a:t>Les employeurs disposeront d’une visibilité sur l’âge de départ à la retraite.</a:t>
          </a:r>
        </a:p>
      </dgm:t>
    </dgm:pt>
    <dgm:pt modelId="{3C6B96FA-F266-4ED8-B2DA-CFB41F5ABF53}" type="parTrans" cxnId="{472E223D-37D4-42B3-AD38-E5E220127AD9}">
      <dgm:prSet/>
      <dgm:spPr/>
      <dgm:t>
        <a:bodyPr/>
        <a:lstStyle/>
        <a:p>
          <a:endParaRPr lang="fr-FR"/>
        </a:p>
      </dgm:t>
    </dgm:pt>
    <dgm:pt modelId="{2BD1B8F0-F5C2-4AAA-931C-C299548696CD}" type="sibTrans" cxnId="{472E223D-37D4-42B3-AD38-E5E220127AD9}">
      <dgm:prSet/>
      <dgm:spPr/>
      <dgm:t>
        <a:bodyPr/>
        <a:lstStyle/>
        <a:p>
          <a:endParaRPr lang="fr-FR"/>
        </a:p>
      </dgm:t>
    </dgm:pt>
    <dgm:pt modelId="{EF9BF4D6-E3AD-4DE3-81D9-81359229C0C3}">
      <dgm:prSet phldrT="[Texte]" custT="1"/>
      <dgm:spPr/>
      <dgm:t>
        <a:bodyPr/>
        <a:lstStyle/>
        <a:p>
          <a:r>
            <a:rPr lang="fr-FR" sz="2000" dirty="0"/>
            <a:t>Mise à la retraite possible dès que le salarié atteint l’âge légal de départ et remplit les conditions d’une liquidation à taux plein</a:t>
          </a:r>
          <a:r>
            <a:rPr lang="fr-FR" sz="2100" dirty="0"/>
            <a:t>.</a:t>
          </a:r>
        </a:p>
      </dgm:t>
    </dgm:pt>
    <dgm:pt modelId="{401BDAAD-1B5E-48BE-82ED-B0B8672B6EEA}" type="parTrans" cxnId="{ABC4062E-DDD7-4628-8135-E468CB8310F1}">
      <dgm:prSet/>
      <dgm:spPr/>
      <dgm:t>
        <a:bodyPr/>
        <a:lstStyle/>
        <a:p>
          <a:endParaRPr lang="fr-FR"/>
        </a:p>
      </dgm:t>
    </dgm:pt>
    <dgm:pt modelId="{37D1B401-3C61-40C7-BFB3-6B0AA4DB0315}" type="sibTrans" cxnId="{ABC4062E-DDD7-4628-8135-E468CB8310F1}">
      <dgm:prSet/>
      <dgm:spPr/>
      <dgm:t>
        <a:bodyPr/>
        <a:lstStyle/>
        <a:p>
          <a:endParaRPr lang="fr-FR"/>
        </a:p>
      </dgm:t>
    </dgm:pt>
    <dgm:pt modelId="{64566F82-1AE3-4DDD-8898-EA1A775AA588}">
      <dgm:prSet phldrT="[Texte]" phldr="1"/>
      <dgm:spPr/>
      <dgm:t>
        <a:bodyPr/>
        <a:lstStyle/>
        <a:p>
          <a:endParaRPr lang="fr-FR"/>
        </a:p>
      </dgm:t>
    </dgm:pt>
    <dgm:pt modelId="{3DEAF5AC-DE67-49F2-86EF-C33A60A81F36}" type="parTrans" cxnId="{B3867EC2-4BEE-4867-907E-E7E8D23A456B}">
      <dgm:prSet/>
      <dgm:spPr/>
      <dgm:t>
        <a:bodyPr/>
        <a:lstStyle/>
        <a:p>
          <a:endParaRPr lang="fr-FR"/>
        </a:p>
      </dgm:t>
    </dgm:pt>
    <dgm:pt modelId="{4D321D84-2456-4CD3-9F8C-9789AC23C4F6}" type="sibTrans" cxnId="{B3867EC2-4BEE-4867-907E-E7E8D23A456B}">
      <dgm:prSet/>
      <dgm:spPr/>
      <dgm:t>
        <a:bodyPr/>
        <a:lstStyle/>
        <a:p>
          <a:endParaRPr lang="fr-FR"/>
        </a:p>
      </dgm:t>
    </dgm:pt>
    <dgm:pt modelId="{F74F4B00-994C-4946-94AB-8D499ECD1C40}">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914400" eaLnBrk="1" fontAlgn="auto" latinLnBrk="0" hangingPunct="1">
            <a:lnSpc>
              <a:spcPct val="100000"/>
            </a:lnSpc>
            <a:spcBef>
              <a:spcPts val="0"/>
            </a:spcBef>
            <a:spcAft>
              <a:spcPts val="0"/>
            </a:spcAft>
            <a:buClrTx/>
            <a:buSzTx/>
            <a:buFontTx/>
            <a:buNone/>
            <a:tabLst/>
            <a:defRPr/>
          </a:pPr>
          <a:r>
            <a:rPr lang="fr-FR" sz="2000" dirty="0"/>
            <a:t>Pour les demandeurs d’emploi de 60 ans et plus inscrits à France Travail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800" dirty="0"/>
            <a:t>(</a:t>
          </a:r>
          <a:r>
            <a:rPr lang="fr-FR" sz="1600" i="1" dirty="0"/>
            <a:t>possibilité de le rendre accessible dès 57 ans possible par accord de branche</a:t>
          </a:r>
          <a:r>
            <a:rPr lang="fr-FR" sz="1800" dirty="0"/>
            <a:t>) </a:t>
          </a:r>
        </a:p>
        <a:p>
          <a:pPr>
            <a:buSzPts val="1000"/>
            <a:buFont typeface="Wingdings" panose="05000000000000000000" pitchFamily="2" charset="2"/>
            <a:buChar char=""/>
          </a:pPr>
          <a:endParaRPr lang="fr-FR" dirty="0"/>
        </a:p>
      </dgm:t>
    </dgm:pt>
    <dgm:pt modelId="{763EA3D8-A01F-4071-8A37-6F5E9B46E44F}" type="parTrans" cxnId="{645A92D2-4B51-46C4-8B9F-9786F86D7116}">
      <dgm:prSet/>
      <dgm:spPr/>
      <dgm:t>
        <a:bodyPr/>
        <a:lstStyle/>
        <a:p>
          <a:endParaRPr lang="fr-FR"/>
        </a:p>
      </dgm:t>
    </dgm:pt>
    <dgm:pt modelId="{376AEE11-ABEF-4544-9EB4-488B10959F9D}" type="sibTrans" cxnId="{645A92D2-4B51-46C4-8B9F-9786F86D7116}">
      <dgm:prSet/>
      <dgm:spPr/>
      <dgm:t>
        <a:bodyPr/>
        <a:lstStyle/>
        <a:p>
          <a:endParaRPr lang="fr-FR"/>
        </a:p>
      </dgm:t>
    </dgm:pt>
    <dgm:pt modelId="{B056B0A9-7320-4C8B-A142-A7C67016840D}" type="pres">
      <dgm:prSet presAssocID="{3C39376A-6925-4EEB-B671-348F382D1E71}" presName="diagram" presStyleCnt="0">
        <dgm:presLayoutVars>
          <dgm:chMax val="1"/>
          <dgm:dir/>
          <dgm:animLvl val="ctr"/>
          <dgm:resizeHandles val="exact"/>
        </dgm:presLayoutVars>
      </dgm:prSet>
      <dgm:spPr/>
    </dgm:pt>
    <dgm:pt modelId="{8D4F54BD-D8A4-4CE8-9FC5-43E75C8A1145}" type="pres">
      <dgm:prSet presAssocID="{3C39376A-6925-4EEB-B671-348F382D1E71}" presName="matrix" presStyleCnt="0"/>
      <dgm:spPr/>
    </dgm:pt>
    <dgm:pt modelId="{9AE8DCD4-0A7D-4BA4-B3B6-556D91A1FBAF}" type="pres">
      <dgm:prSet presAssocID="{3C39376A-6925-4EEB-B671-348F382D1E71}" presName="tile1" presStyleLbl="node1" presStyleIdx="0" presStyleCnt="4" custScaleX="100007" custScaleY="100616" custLinFactNeighborX="207" custLinFactNeighborY="0"/>
      <dgm:spPr/>
    </dgm:pt>
    <dgm:pt modelId="{081A5A2A-5144-49BF-8246-69C8559F0F2C}" type="pres">
      <dgm:prSet presAssocID="{3C39376A-6925-4EEB-B671-348F382D1E71}" presName="tile1text" presStyleLbl="node1" presStyleIdx="0" presStyleCnt="4">
        <dgm:presLayoutVars>
          <dgm:chMax val="0"/>
          <dgm:chPref val="0"/>
          <dgm:bulletEnabled val="1"/>
        </dgm:presLayoutVars>
      </dgm:prSet>
      <dgm:spPr/>
    </dgm:pt>
    <dgm:pt modelId="{CD47B444-5790-4178-85E9-913B387CC1B6}" type="pres">
      <dgm:prSet presAssocID="{3C39376A-6925-4EEB-B671-348F382D1E71}" presName="tile2" presStyleLbl="node1" presStyleIdx="1" presStyleCnt="4" custLinFactNeighborX="240"/>
      <dgm:spPr/>
    </dgm:pt>
    <dgm:pt modelId="{1FC73D02-7DD0-48D1-9B2E-E678409B7BF5}" type="pres">
      <dgm:prSet presAssocID="{3C39376A-6925-4EEB-B671-348F382D1E71}" presName="tile2text" presStyleLbl="node1" presStyleIdx="1" presStyleCnt="4">
        <dgm:presLayoutVars>
          <dgm:chMax val="0"/>
          <dgm:chPref val="0"/>
          <dgm:bulletEnabled val="1"/>
        </dgm:presLayoutVars>
      </dgm:prSet>
      <dgm:spPr/>
    </dgm:pt>
    <dgm:pt modelId="{9A7C2548-C03F-4D41-B1AC-CDB21FF28F84}" type="pres">
      <dgm:prSet presAssocID="{3C39376A-6925-4EEB-B671-348F382D1E71}" presName="tile3" presStyleLbl="node1" presStyleIdx="2" presStyleCnt="4"/>
      <dgm:spPr/>
    </dgm:pt>
    <dgm:pt modelId="{319C011E-57FE-4686-86C0-F55A006D14EB}" type="pres">
      <dgm:prSet presAssocID="{3C39376A-6925-4EEB-B671-348F382D1E71}" presName="tile3text" presStyleLbl="node1" presStyleIdx="2" presStyleCnt="4">
        <dgm:presLayoutVars>
          <dgm:chMax val="0"/>
          <dgm:chPref val="0"/>
          <dgm:bulletEnabled val="1"/>
        </dgm:presLayoutVars>
      </dgm:prSet>
      <dgm:spPr/>
    </dgm:pt>
    <dgm:pt modelId="{7DAA2394-B603-4ED3-A4D5-3CE0CCFCAC5C}" type="pres">
      <dgm:prSet presAssocID="{3C39376A-6925-4EEB-B671-348F382D1E71}" presName="tile4" presStyleLbl="node1" presStyleIdx="3" presStyleCnt="4"/>
      <dgm:spPr/>
    </dgm:pt>
    <dgm:pt modelId="{181689DF-85DF-42C2-BA1E-D79B82C82BC4}" type="pres">
      <dgm:prSet presAssocID="{3C39376A-6925-4EEB-B671-348F382D1E71}" presName="tile4text" presStyleLbl="node1" presStyleIdx="3" presStyleCnt="4">
        <dgm:presLayoutVars>
          <dgm:chMax val="0"/>
          <dgm:chPref val="0"/>
          <dgm:bulletEnabled val="1"/>
        </dgm:presLayoutVars>
      </dgm:prSet>
      <dgm:spPr/>
    </dgm:pt>
    <dgm:pt modelId="{BEC122C1-7AA5-431B-93D3-3C76808D04AF}" type="pres">
      <dgm:prSet presAssocID="{3C39376A-6925-4EEB-B671-348F382D1E71}" presName="centerTile" presStyleLbl="fgShp" presStyleIdx="0" presStyleCnt="1" custScaleX="89791" custScaleY="95709">
        <dgm:presLayoutVars>
          <dgm:chMax val="0"/>
          <dgm:chPref val="0"/>
        </dgm:presLayoutVars>
      </dgm:prSet>
      <dgm:spPr/>
    </dgm:pt>
  </dgm:ptLst>
  <dgm:cxnLst>
    <dgm:cxn modelId="{FAC42307-DA72-4390-B036-CF2EFF8E4279}" srcId="{3C39376A-6925-4EEB-B671-348F382D1E71}" destId="{ECAF40D3-3427-4833-AC55-2D3C73D742BF}" srcOrd="0" destOrd="0" parTransId="{75246139-E480-422D-88E7-51CB6A2A8D25}" sibTransId="{043DB9B6-FFB7-4FE5-A768-7D61A7847567}"/>
    <dgm:cxn modelId="{1BC95C0C-8E57-47EA-AC0B-7FC54CCB82D7}" type="presOf" srcId="{00A00D5E-4326-453A-ACCC-DA14653D3DB2}" destId="{9A7C2548-C03F-4D41-B1AC-CDB21FF28F84}" srcOrd="0" destOrd="0" presId="urn:microsoft.com/office/officeart/2005/8/layout/matrix1"/>
    <dgm:cxn modelId="{31D2260F-8F80-4791-A346-EC457E032CC8}" srcId="{ECAF40D3-3427-4833-AC55-2D3C73D742BF}" destId="{D1F743D7-D0E0-4275-8C9B-00BD7A2BAE34}" srcOrd="0" destOrd="0" parTransId="{707F2EE3-D9D3-4E7C-84E5-F14E4F2DF708}" sibTransId="{C6F69497-8522-4D33-AA92-0C491D39C41D}"/>
    <dgm:cxn modelId="{95CCF025-807A-41C8-A065-DC30C474F8BD}" type="presOf" srcId="{3C39376A-6925-4EEB-B671-348F382D1E71}" destId="{B056B0A9-7320-4C8B-A142-A7C67016840D}" srcOrd="0" destOrd="0" presId="urn:microsoft.com/office/officeart/2005/8/layout/matrix1"/>
    <dgm:cxn modelId="{ABC4062E-DDD7-4628-8135-E468CB8310F1}" srcId="{ECAF40D3-3427-4833-AC55-2D3C73D742BF}" destId="{EF9BF4D6-E3AD-4DE3-81D9-81359229C0C3}" srcOrd="3" destOrd="0" parTransId="{401BDAAD-1B5E-48BE-82ED-B0B8672B6EEA}" sibTransId="{37D1B401-3C61-40C7-BFB3-6B0AA4DB0315}"/>
    <dgm:cxn modelId="{FEECB130-FEE5-464A-9BC5-B9D7A1D3DE84}" type="presOf" srcId="{F74F4B00-994C-4946-94AB-8D499ECD1C40}" destId="{1FC73D02-7DD0-48D1-9B2E-E678409B7BF5}" srcOrd="1" destOrd="0" presId="urn:microsoft.com/office/officeart/2005/8/layout/matrix1"/>
    <dgm:cxn modelId="{472E223D-37D4-42B3-AD38-E5E220127AD9}" srcId="{ECAF40D3-3427-4833-AC55-2D3C73D742BF}" destId="{00A00D5E-4326-453A-ACCC-DA14653D3DB2}" srcOrd="2" destOrd="0" parTransId="{3C6B96FA-F266-4ED8-B2DA-CFB41F5ABF53}" sibTransId="{2BD1B8F0-F5C2-4AAA-931C-C299548696CD}"/>
    <dgm:cxn modelId="{1004D73F-068F-4A80-884A-B1F0E9A695FF}" type="presOf" srcId="{ECAF40D3-3427-4833-AC55-2D3C73D742BF}" destId="{BEC122C1-7AA5-431B-93D3-3C76808D04AF}" srcOrd="0" destOrd="0" presId="urn:microsoft.com/office/officeart/2005/8/layout/matrix1"/>
    <dgm:cxn modelId="{65D4D85C-FE98-4315-A212-AE9484062EBF}" type="presOf" srcId="{EF9BF4D6-E3AD-4DE3-81D9-81359229C0C3}" destId="{7DAA2394-B603-4ED3-A4D5-3CE0CCFCAC5C}" srcOrd="0" destOrd="0" presId="urn:microsoft.com/office/officeart/2005/8/layout/matrix1"/>
    <dgm:cxn modelId="{D754DB5C-71E0-4D4A-9AF4-031E9FD702B7}" type="presOf" srcId="{D1F743D7-D0E0-4275-8C9B-00BD7A2BAE34}" destId="{081A5A2A-5144-49BF-8246-69C8559F0F2C}" srcOrd="1" destOrd="0" presId="urn:microsoft.com/office/officeart/2005/8/layout/matrix1"/>
    <dgm:cxn modelId="{63339E4D-3F07-417A-94E3-C2DCA6E844BC}" type="presOf" srcId="{EF9BF4D6-E3AD-4DE3-81D9-81359229C0C3}" destId="{181689DF-85DF-42C2-BA1E-D79B82C82BC4}" srcOrd="1" destOrd="0" presId="urn:microsoft.com/office/officeart/2005/8/layout/matrix1"/>
    <dgm:cxn modelId="{F0424181-033D-4316-9F34-BF29713313EA}" type="presOf" srcId="{F74F4B00-994C-4946-94AB-8D499ECD1C40}" destId="{CD47B444-5790-4178-85E9-913B387CC1B6}" srcOrd="0" destOrd="0" presId="urn:microsoft.com/office/officeart/2005/8/layout/matrix1"/>
    <dgm:cxn modelId="{E9053893-E3C4-48F1-8B17-51B9B523085F}" type="presOf" srcId="{00A00D5E-4326-453A-ACCC-DA14653D3DB2}" destId="{319C011E-57FE-4686-86C0-F55A006D14EB}" srcOrd="1" destOrd="0" presId="urn:microsoft.com/office/officeart/2005/8/layout/matrix1"/>
    <dgm:cxn modelId="{A2A87696-26B4-4714-ACAA-20D63FE85576}" type="presOf" srcId="{D1F743D7-D0E0-4275-8C9B-00BD7A2BAE34}" destId="{9AE8DCD4-0A7D-4BA4-B3B6-556D91A1FBAF}" srcOrd="0" destOrd="0" presId="urn:microsoft.com/office/officeart/2005/8/layout/matrix1"/>
    <dgm:cxn modelId="{B3867EC2-4BEE-4867-907E-E7E8D23A456B}" srcId="{ECAF40D3-3427-4833-AC55-2D3C73D742BF}" destId="{64566F82-1AE3-4DDD-8898-EA1A775AA588}" srcOrd="4" destOrd="0" parTransId="{3DEAF5AC-DE67-49F2-86EF-C33A60A81F36}" sibTransId="{4D321D84-2456-4CD3-9F8C-9789AC23C4F6}"/>
    <dgm:cxn modelId="{645A92D2-4B51-46C4-8B9F-9786F86D7116}" srcId="{ECAF40D3-3427-4833-AC55-2D3C73D742BF}" destId="{F74F4B00-994C-4946-94AB-8D499ECD1C40}" srcOrd="1" destOrd="0" parTransId="{763EA3D8-A01F-4071-8A37-6F5E9B46E44F}" sibTransId="{376AEE11-ABEF-4544-9EB4-488B10959F9D}"/>
    <dgm:cxn modelId="{CC7CC8E0-0B8F-4AC1-B940-1D1ACB9AD6B4}" type="presParOf" srcId="{B056B0A9-7320-4C8B-A142-A7C67016840D}" destId="{8D4F54BD-D8A4-4CE8-9FC5-43E75C8A1145}" srcOrd="0" destOrd="0" presId="urn:microsoft.com/office/officeart/2005/8/layout/matrix1"/>
    <dgm:cxn modelId="{AE5F8D4B-1878-4565-9426-ECBED54822E5}" type="presParOf" srcId="{8D4F54BD-D8A4-4CE8-9FC5-43E75C8A1145}" destId="{9AE8DCD4-0A7D-4BA4-B3B6-556D91A1FBAF}" srcOrd="0" destOrd="0" presId="urn:microsoft.com/office/officeart/2005/8/layout/matrix1"/>
    <dgm:cxn modelId="{FE8CC04E-A47F-4916-AD7F-C4F1A006B331}" type="presParOf" srcId="{8D4F54BD-D8A4-4CE8-9FC5-43E75C8A1145}" destId="{081A5A2A-5144-49BF-8246-69C8559F0F2C}" srcOrd="1" destOrd="0" presId="urn:microsoft.com/office/officeart/2005/8/layout/matrix1"/>
    <dgm:cxn modelId="{0F4FD689-5CFA-4B5F-A8E8-6F8CE46C7B23}" type="presParOf" srcId="{8D4F54BD-D8A4-4CE8-9FC5-43E75C8A1145}" destId="{CD47B444-5790-4178-85E9-913B387CC1B6}" srcOrd="2" destOrd="0" presId="urn:microsoft.com/office/officeart/2005/8/layout/matrix1"/>
    <dgm:cxn modelId="{75CCBA8C-3A28-441B-9A62-C3CFBD3DBE0F}" type="presParOf" srcId="{8D4F54BD-D8A4-4CE8-9FC5-43E75C8A1145}" destId="{1FC73D02-7DD0-48D1-9B2E-E678409B7BF5}" srcOrd="3" destOrd="0" presId="urn:microsoft.com/office/officeart/2005/8/layout/matrix1"/>
    <dgm:cxn modelId="{14F65537-5C9E-44F6-82FD-BF7E30370BCB}" type="presParOf" srcId="{8D4F54BD-D8A4-4CE8-9FC5-43E75C8A1145}" destId="{9A7C2548-C03F-4D41-B1AC-CDB21FF28F84}" srcOrd="4" destOrd="0" presId="urn:microsoft.com/office/officeart/2005/8/layout/matrix1"/>
    <dgm:cxn modelId="{478A4AFB-16A4-4830-8C5D-135271E251DF}" type="presParOf" srcId="{8D4F54BD-D8A4-4CE8-9FC5-43E75C8A1145}" destId="{319C011E-57FE-4686-86C0-F55A006D14EB}" srcOrd="5" destOrd="0" presId="urn:microsoft.com/office/officeart/2005/8/layout/matrix1"/>
    <dgm:cxn modelId="{A061D64C-E857-4450-905B-808701E3F952}" type="presParOf" srcId="{8D4F54BD-D8A4-4CE8-9FC5-43E75C8A1145}" destId="{7DAA2394-B603-4ED3-A4D5-3CE0CCFCAC5C}" srcOrd="6" destOrd="0" presId="urn:microsoft.com/office/officeart/2005/8/layout/matrix1"/>
    <dgm:cxn modelId="{1786DA71-BC3C-4754-8477-1C34417F9D28}" type="presParOf" srcId="{8D4F54BD-D8A4-4CE8-9FC5-43E75C8A1145}" destId="{181689DF-85DF-42C2-BA1E-D79B82C82BC4}" srcOrd="7" destOrd="0" presId="urn:microsoft.com/office/officeart/2005/8/layout/matrix1"/>
    <dgm:cxn modelId="{27E96616-5A59-4D22-A5E4-C50C8FD880BE}" type="presParOf" srcId="{B056B0A9-7320-4C8B-A142-A7C67016840D}" destId="{BEC122C1-7AA5-431B-93D3-3C76808D04A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07DDD-4A18-4E62-8EA4-3569A9C88362}">
      <dsp:nvSpPr>
        <dsp:cNvPr id="0" name=""/>
        <dsp:cNvSpPr/>
      </dsp:nvSpPr>
      <dsp:spPr>
        <a:xfrm rot="5400000">
          <a:off x="-130171" y="135263"/>
          <a:ext cx="867806" cy="60746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fr-FR" sz="1000" b="1" kern="1200" dirty="0">
              <a:latin typeface="WORK SANS LIGHT ROMAN"/>
            </a:rPr>
            <a:t>28</a:t>
          </a:r>
        </a:p>
        <a:p>
          <a:pPr marL="0" lvl="0" indent="0" algn="ctr" defTabSz="444500">
            <a:lnSpc>
              <a:spcPct val="90000"/>
            </a:lnSpc>
            <a:spcBef>
              <a:spcPct val="0"/>
            </a:spcBef>
            <a:spcAft>
              <a:spcPct val="35000"/>
            </a:spcAft>
            <a:buNone/>
          </a:pPr>
          <a:r>
            <a:rPr lang="fr-FR" sz="1000" b="1" kern="1200" dirty="0">
              <a:latin typeface="WORK SANS LIGHT ROMAN"/>
            </a:rPr>
            <a:t>octobre</a:t>
          </a:r>
        </a:p>
      </dsp:txBody>
      <dsp:txXfrm rot="-5400000">
        <a:off x="0" y="308824"/>
        <a:ext cx="607464" cy="260342"/>
      </dsp:txXfrm>
    </dsp:sp>
    <dsp:sp modelId="{9B30F892-EBD9-4879-BEDA-277F3E1B1CD7}">
      <dsp:nvSpPr>
        <dsp:cNvPr id="0" name=""/>
        <dsp:cNvSpPr/>
      </dsp:nvSpPr>
      <dsp:spPr>
        <a:xfrm rot="5400000">
          <a:off x="4783253" y="-4170696"/>
          <a:ext cx="564370" cy="891594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fr-FR" sz="2400" kern="1200" dirty="0">
              <a:solidFill>
                <a:schemeClr val="tx1"/>
              </a:solidFill>
              <a:latin typeface="WORK SANS LIGHT ROMAN"/>
            </a:rPr>
            <a:t>Début de l’examen du PLFSS à l’Assemblée nationale</a:t>
          </a:r>
        </a:p>
      </dsp:txBody>
      <dsp:txXfrm rot="-5400000">
        <a:off x="607464" y="32643"/>
        <a:ext cx="8888398" cy="509270"/>
      </dsp:txXfrm>
    </dsp:sp>
    <dsp:sp modelId="{B8D1CC06-1975-4C30-9753-A50F56CDC065}">
      <dsp:nvSpPr>
        <dsp:cNvPr id="0" name=""/>
        <dsp:cNvSpPr/>
      </dsp:nvSpPr>
      <dsp:spPr>
        <a:xfrm rot="5400000">
          <a:off x="-130171" y="904687"/>
          <a:ext cx="867806" cy="607464"/>
        </a:xfrm>
        <a:prstGeom prst="chevron">
          <a:avLst/>
        </a:prstGeom>
        <a:solidFill>
          <a:schemeClr val="accent5">
            <a:hueOff val="10678"/>
            <a:satOff val="-17914"/>
            <a:lumOff val="105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fr-FR" sz="1000" b="1" kern="1200" dirty="0">
              <a:solidFill>
                <a:srgbClr val="FFFFFF"/>
              </a:solidFill>
              <a:latin typeface="WORK SANS LIGHT ROMAN"/>
              <a:ea typeface="+mn-ea"/>
              <a:cs typeface="+mn-cs"/>
            </a:rPr>
            <a:t>5</a:t>
          </a:r>
        </a:p>
        <a:p>
          <a:pPr marL="0" lvl="0" indent="0" algn="ctr" defTabSz="444500">
            <a:lnSpc>
              <a:spcPct val="90000"/>
            </a:lnSpc>
            <a:spcBef>
              <a:spcPct val="0"/>
            </a:spcBef>
            <a:spcAft>
              <a:spcPct val="35000"/>
            </a:spcAft>
            <a:buNone/>
          </a:pPr>
          <a:r>
            <a:rPr lang="fr-FR" sz="1000" b="1" kern="1200" dirty="0">
              <a:solidFill>
                <a:srgbClr val="FFFFFF"/>
              </a:solidFill>
              <a:latin typeface="WORK SANS LIGHT ROMAN"/>
              <a:ea typeface="+mn-ea"/>
              <a:cs typeface="+mn-cs"/>
            </a:rPr>
            <a:t>novembre </a:t>
          </a:r>
        </a:p>
      </dsp:txBody>
      <dsp:txXfrm rot="-5400000">
        <a:off x="0" y="1078248"/>
        <a:ext cx="607464" cy="260342"/>
      </dsp:txXfrm>
    </dsp:sp>
    <dsp:sp modelId="{CE84E8B1-FCE2-471C-8394-2B006DE252B7}">
      <dsp:nvSpPr>
        <dsp:cNvPr id="0" name=""/>
        <dsp:cNvSpPr/>
      </dsp:nvSpPr>
      <dsp:spPr>
        <a:xfrm rot="5400000">
          <a:off x="4783401" y="-3401420"/>
          <a:ext cx="564074" cy="891594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fr-FR" sz="2400" kern="1200" dirty="0">
              <a:solidFill>
                <a:schemeClr val="tx1"/>
              </a:solidFill>
              <a:latin typeface="WORK SANS LIGHT ROMAN"/>
            </a:rPr>
            <a:t>Echec de l’examen du texte par les </a:t>
          </a:r>
          <a:r>
            <a:rPr lang="fr-FR" sz="2400" kern="1200" dirty="0">
              <a:solidFill>
                <a:schemeClr val="tx1"/>
              </a:solidFill>
              <a:latin typeface="WORK SANS LIGHT ROMAN"/>
              <a:ea typeface="+mn-ea"/>
              <a:cs typeface="+mn-cs"/>
            </a:rPr>
            <a:t>députés</a:t>
          </a:r>
          <a:endParaRPr lang="fr-FR" sz="2400" kern="1200" dirty="0">
            <a:solidFill>
              <a:schemeClr val="tx1"/>
            </a:solidFill>
            <a:latin typeface="WORK SANS LIGHT ROMAN"/>
          </a:endParaRPr>
        </a:p>
      </dsp:txBody>
      <dsp:txXfrm rot="-5400000">
        <a:off x="607464" y="802053"/>
        <a:ext cx="8888412" cy="509002"/>
      </dsp:txXfrm>
    </dsp:sp>
    <dsp:sp modelId="{577EEABC-1545-47BC-BD93-1D6DB7C8F404}">
      <dsp:nvSpPr>
        <dsp:cNvPr id="0" name=""/>
        <dsp:cNvSpPr/>
      </dsp:nvSpPr>
      <dsp:spPr>
        <a:xfrm rot="5400000">
          <a:off x="-130171" y="1674112"/>
          <a:ext cx="867806" cy="607464"/>
        </a:xfrm>
        <a:prstGeom prst="chevron">
          <a:avLst/>
        </a:prstGeom>
        <a:solidFill>
          <a:schemeClr val="accent5">
            <a:hueOff val="21356"/>
            <a:satOff val="-35829"/>
            <a:lumOff val="2118"/>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8</a:t>
          </a:r>
        </a:p>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Novembre</a:t>
          </a:r>
        </a:p>
      </dsp:txBody>
      <dsp:txXfrm rot="-5400000">
        <a:off x="0" y="1847673"/>
        <a:ext cx="607464" cy="260342"/>
      </dsp:txXfrm>
    </dsp:sp>
    <dsp:sp modelId="{2657F0CD-C359-405A-BB17-53B21695DE26}">
      <dsp:nvSpPr>
        <dsp:cNvPr id="0" name=""/>
        <dsp:cNvSpPr/>
      </dsp:nvSpPr>
      <dsp:spPr>
        <a:xfrm rot="5400000">
          <a:off x="4783401" y="-2631995"/>
          <a:ext cx="564074" cy="8915948"/>
        </a:xfrm>
        <a:prstGeom prst="round2SameRect">
          <a:avLst/>
        </a:prstGeom>
        <a:solidFill>
          <a:srgbClr val="FFFFFF">
            <a:alpha val="9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fr-FR" sz="2400" kern="1200" dirty="0">
              <a:solidFill>
                <a:schemeClr val="tx1"/>
              </a:solidFill>
              <a:latin typeface="WORK SANS LIGHT ROMAN"/>
            </a:rPr>
            <a:t>Transmission du PLFSS dans </a:t>
          </a:r>
          <a:r>
            <a:rPr lang="fr-FR" sz="2800" kern="1200" dirty="0">
              <a:solidFill>
                <a:schemeClr val="tx1"/>
              </a:solidFill>
              <a:latin typeface="WORK SANS LIGHT ROMAN"/>
            </a:rPr>
            <a:t>sa</a:t>
          </a:r>
          <a:r>
            <a:rPr lang="fr-FR" sz="2400" kern="1200" dirty="0">
              <a:solidFill>
                <a:schemeClr val="tx1"/>
              </a:solidFill>
              <a:latin typeface="WORK SANS LIGHT ROMAN"/>
            </a:rPr>
            <a:t> version initiale au Sénat</a:t>
          </a:r>
          <a:endParaRPr lang="fr-FR" sz="2400" kern="1200" dirty="0">
            <a:solidFill>
              <a:schemeClr val="tx1"/>
            </a:solidFill>
            <a:latin typeface="WORK SANS LIGHT ROMAN"/>
            <a:ea typeface="+mn-ea"/>
            <a:cs typeface="+mn-cs"/>
          </a:endParaRPr>
        </a:p>
      </dsp:txBody>
      <dsp:txXfrm rot="-5400000">
        <a:off x="607464" y="1571478"/>
        <a:ext cx="8888412" cy="509002"/>
      </dsp:txXfrm>
    </dsp:sp>
    <dsp:sp modelId="{E0EDBF1E-C4D2-44F4-ADD7-127C3B4D4C00}">
      <dsp:nvSpPr>
        <dsp:cNvPr id="0" name=""/>
        <dsp:cNvSpPr/>
      </dsp:nvSpPr>
      <dsp:spPr>
        <a:xfrm rot="5400000">
          <a:off x="-130171" y="2443536"/>
          <a:ext cx="867806" cy="607464"/>
        </a:xfrm>
        <a:prstGeom prst="chevron">
          <a:avLst/>
        </a:prstGeom>
        <a:solidFill>
          <a:schemeClr val="accent5">
            <a:hueOff val="32034"/>
            <a:satOff val="-53743"/>
            <a:lumOff val="3176"/>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t" anchorCtr="0">
          <a:noAutofit/>
        </a:bodyPr>
        <a:lstStyle/>
        <a:p>
          <a:pPr marL="0" lvl="0" indent="0" algn="ctr" defTabSz="466725">
            <a:lnSpc>
              <a:spcPct val="90000"/>
            </a:lnSpc>
            <a:spcBef>
              <a:spcPct val="0"/>
            </a:spcBef>
            <a:spcAft>
              <a:spcPct val="35000"/>
            </a:spcAft>
            <a:buNone/>
          </a:pPr>
          <a:r>
            <a:rPr lang="fr-FR" sz="1050" b="1" kern="1200" dirty="0">
              <a:solidFill>
                <a:srgbClr val="FFFFFF"/>
              </a:solidFill>
              <a:latin typeface="WORK SANS LIGHT ROMAN"/>
              <a:ea typeface="+mn-ea"/>
              <a:cs typeface="+mn-cs"/>
            </a:rPr>
            <a:t>18 – 26</a:t>
          </a:r>
        </a:p>
        <a:p>
          <a:pPr marL="0" lvl="0" indent="0" algn="ctr" defTabSz="466725">
            <a:lnSpc>
              <a:spcPct val="90000"/>
            </a:lnSpc>
            <a:spcBef>
              <a:spcPct val="0"/>
            </a:spcBef>
            <a:spcAft>
              <a:spcPct val="35000"/>
            </a:spcAft>
            <a:buNone/>
          </a:pPr>
          <a:r>
            <a:rPr lang="fr-FR" sz="1050" b="1" kern="1200" dirty="0">
              <a:solidFill>
                <a:srgbClr val="FFFFFF"/>
              </a:solidFill>
              <a:latin typeface="WORK SANS LIGHT ROMAN"/>
              <a:ea typeface="+mn-ea"/>
              <a:cs typeface="+mn-cs"/>
            </a:rPr>
            <a:t>novembre</a:t>
          </a:r>
        </a:p>
      </dsp:txBody>
      <dsp:txXfrm rot="-5400000">
        <a:off x="0" y="2617097"/>
        <a:ext cx="607464" cy="260342"/>
      </dsp:txXfrm>
    </dsp:sp>
    <dsp:sp modelId="{364C959D-326F-45D0-8704-50FFAF318DF9}">
      <dsp:nvSpPr>
        <dsp:cNvPr id="0" name=""/>
        <dsp:cNvSpPr/>
      </dsp:nvSpPr>
      <dsp:spPr>
        <a:xfrm rot="5400000">
          <a:off x="4783401" y="-1862571"/>
          <a:ext cx="564074" cy="8915948"/>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fr-FR" sz="2400" kern="1200" dirty="0">
              <a:solidFill>
                <a:schemeClr val="tx1"/>
              </a:solidFill>
              <a:latin typeface="WORK SANS LIGHT ROMAN"/>
              <a:ea typeface="+mn-ea"/>
              <a:cs typeface="+mn-cs"/>
            </a:rPr>
            <a:t>Examen et vote (26 novembre) du Sénat</a:t>
          </a:r>
        </a:p>
      </dsp:txBody>
      <dsp:txXfrm rot="-5400000">
        <a:off x="607464" y="2340902"/>
        <a:ext cx="8888412" cy="509002"/>
      </dsp:txXfrm>
    </dsp:sp>
    <dsp:sp modelId="{545F53CB-25AF-4E26-AE00-0234107DE9A9}">
      <dsp:nvSpPr>
        <dsp:cNvPr id="0" name=""/>
        <dsp:cNvSpPr/>
      </dsp:nvSpPr>
      <dsp:spPr>
        <a:xfrm rot="5400000">
          <a:off x="-130171" y="3212961"/>
          <a:ext cx="867806" cy="607464"/>
        </a:xfrm>
        <a:prstGeom prst="chevron">
          <a:avLst/>
        </a:prstGeom>
        <a:solidFill>
          <a:schemeClr val="accent5">
            <a:hueOff val="42713"/>
            <a:satOff val="-71658"/>
            <a:lumOff val="4235"/>
            <a:alphaOff val="0"/>
          </a:schemeClr>
        </a:solidFill>
        <a:ln w="12700" cap="flat" cmpd="sng" algn="ctr">
          <a:solidFill>
            <a:schemeClr val="accent5">
              <a:hueOff val="42713"/>
              <a:satOff val="-71658"/>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21</a:t>
          </a:r>
        </a:p>
        <a:p>
          <a:pPr marL="0" lvl="0" indent="0" algn="ctr" defTabSz="466725">
            <a:lnSpc>
              <a:spcPct val="90000"/>
            </a:lnSpc>
            <a:spcBef>
              <a:spcPct val="0"/>
            </a:spcBef>
            <a:spcAft>
              <a:spcPct val="35000"/>
            </a:spcAft>
            <a:buNone/>
          </a:pPr>
          <a:r>
            <a:rPr lang="fr-FR" sz="1000" b="1" kern="1200" dirty="0">
              <a:solidFill>
                <a:srgbClr val="FFFFFF"/>
              </a:solidFill>
              <a:latin typeface="WORK SANS LIGHT ROMAN"/>
              <a:ea typeface="+mn-ea"/>
              <a:cs typeface="+mn-cs"/>
            </a:rPr>
            <a:t>décembre </a:t>
          </a:r>
        </a:p>
      </dsp:txBody>
      <dsp:txXfrm rot="-5400000">
        <a:off x="0" y="3386522"/>
        <a:ext cx="607464" cy="260342"/>
      </dsp:txXfrm>
    </dsp:sp>
    <dsp:sp modelId="{D9A129CA-06A0-454B-BFD0-6BE90FF841A1}">
      <dsp:nvSpPr>
        <dsp:cNvPr id="0" name=""/>
        <dsp:cNvSpPr/>
      </dsp:nvSpPr>
      <dsp:spPr>
        <a:xfrm rot="5400000">
          <a:off x="4783401" y="-1093146"/>
          <a:ext cx="564074" cy="8915948"/>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889000">
            <a:lnSpc>
              <a:spcPct val="90000"/>
            </a:lnSpc>
            <a:spcBef>
              <a:spcPct val="0"/>
            </a:spcBef>
            <a:spcAft>
              <a:spcPct val="15000"/>
            </a:spcAft>
            <a:buNone/>
          </a:pPr>
          <a:r>
            <a:rPr lang="fr-FR" sz="2400" kern="1200" dirty="0">
              <a:solidFill>
                <a:schemeClr val="tx1"/>
              </a:solidFill>
              <a:latin typeface="WORK SANS LIGHT ROMAN"/>
              <a:ea typeface="+mn-ea"/>
              <a:cs typeface="+mn-cs"/>
            </a:rPr>
            <a:t>Fin de la navette parlementaire entre les deux chambres</a:t>
          </a:r>
        </a:p>
      </dsp:txBody>
      <dsp:txXfrm rot="-5400000">
        <a:off x="607464" y="3110327"/>
        <a:ext cx="8888412" cy="509002"/>
      </dsp:txXfrm>
    </dsp:sp>
    <dsp:sp modelId="{7D5E243C-4077-4835-9288-42C40627A539}">
      <dsp:nvSpPr>
        <dsp:cNvPr id="0" name=""/>
        <dsp:cNvSpPr/>
      </dsp:nvSpPr>
      <dsp:spPr>
        <a:xfrm rot="5400000">
          <a:off x="-130171" y="3982386"/>
          <a:ext cx="867806" cy="607464"/>
        </a:xfrm>
        <a:prstGeom prst="chevron">
          <a:avLst/>
        </a:prstGeom>
        <a:solidFill>
          <a:schemeClr val="accent5">
            <a:hueOff val="53391"/>
            <a:satOff val="-89572"/>
            <a:lumOff val="5294"/>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228600" lvl="1" indent="-228600" algn="ctr" defTabSz="889000">
            <a:lnSpc>
              <a:spcPct val="90000"/>
            </a:lnSpc>
            <a:spcBef>
              <a:spcPct val="0"/>
            </a:spcBef>
            <a:spcAft>
              <a:spcPct val="15000"/>
            </a:spcAft>
            <a:buNone/>
          </a:pPr>
          <a:r>
            <a:rPr lang="fr-FR" sz="1000" b="1" kern="1200" dirty="0">
              <a:solidFill>
                <a:srgbClr val="FFFFFF"/>
              </a:solidFill>
              <a:latin typeface="WORK SANS LIGHT ROMAN"/>
              <a:ea typeface="+mn-ea"/>
              <a:cs typeface="+mn-cs"/>
            </a:rPr>
            <a:t>31</a:t>
          </a:r>
        </a:p>
        <a:p>
          <a:pPr marL="228600" lvl="1" indent="-228600" algn="ctr" defTabSz="889000">
            <a:lnSpc>
              <a:spcPct val="90000"/>
            </a:lnSpc>
            <a:spcBef>
              <a:spcPct val="0"/>
            </a:spcBef>
            <a:spcAft>
              <a:spcPct val="15000"/>
            </a:spcAft>
            <a:buNone/>
          </a:pPr>
          <a:r>
            <a:rPr lang="fr-FR" sz="1000" b="1" kern="1200" dirty="0">
              <a:solidFill>
                <a:srgbClr val="FFFFFF"/>
              </a:solidFill>
              <a:latin typeface="WORK SANS LIGHT ROMAN"/>
              <a:ea typeface="+mn-ea"/>
              <a:cs typeface="+mn-cs"/>
            </a:rPr>
            <a:t>décembre</a:t>
          </a:r>
        </a:p>
      </dsp:txBody>
      <dsp:txXfrm rot="-5400000">
        <a:off x="0" y="4155947"/>
        <a:ext cx="607464" cy="260342"/>
      </dsp:txXfrm>
    </dsp:sp>
    <dsp:sp modelId="{A1DBD853-7146-4E18-9364-1CB865B805E7}">
      <dsp:nvSpPr>
        <dsp:cNvPr id="0" name=""/>
        <dsp:cNvSpPr/>
      </dsp:nvSpPr>
      <dsp:spPr>
        <a:xfrm rot="5400000">
          <a:off x="4783401" y="-323721"/>
          <a:ext cx="564074" cy="8915948"/>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fr-FR" sz="2400" kern="1200" dirty="0">
              <a:solidFill>
                <a:srgbClr val="000000"/>
              </a:solidFill>
              <a:latin typeface="WORK SANS LIGHT ROMAN"/>
              <a:ea typeface="+mn-ea"/>
              <a:cs typeface="+mn-cs"/>
            </a:rPr>
            <a:t>Publication de la loi au Journal officiel au plus tard ce jour</a:t>
          </a:r>
        </a:p>
      </dsp:txBody>
      <dsp:txXfrm rot="-5400000">
        <a:off x="607464" y="3879752"/>
        <a:ext cx="8888412" cy="509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DAFB-3177-419A-AB46-AAFFA88C99DC}">
      <dsp:nvSpPr>
        <dsp:cNvPr id="0" name=""/>
        <dsp:cNvSpPr/>
      </dsp:nvSpPr>
      <dsp:spPr>
        <a:xfrm>
          <a:off x="0" y="25315"/>
          <a:ext cx="6895100" cy="1137249"/>
        </a:xfrm>
        <a:prstGeom prst="rect">
          <a:avLst/>
        </a:prstGeom>
        <a:solidFill>
          <a:srgbClr val="0070C0"/>
        </a:soli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n-lt"/>
            </a:rPr>
            <a:t>DISPOSITIFS D’AMÉNAGEMENT DE FIN DE CARRIÈRE</a:t>
          </a:r>
        </a:p>
      </dsp:txBody>
      <dsp:txXfrm>
        <a:off x="0" y="25315"/>
        <a:ext cx="6895100" cy="1137249"/>
      </dsp:txXfrm>
    </dsp:sp>
    <dsp:sp modelId="{E096F856-21FB-4F37-AE69-66B6D49B3835}">
      <dsp:nvSpPr>
        <dsp:cNvPr id="0" name=""/>
        <dsp:cNvSpPr/>
      </dsp:nvSpPr>
      <dsp:spPr>
        <a:xfrm>
          <a:off x="3366" y="1137249"/>
          <a:ext cx="2296122" cy="2388223"/>
        </a:xfrm>
        <a:prstGeom prst="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a:ea typeface="+mn-ea"/>
              <a:cs typeface="+mn-cs"/>
            </a:rPr>
            <a:t>TEMPS PARTIEL DE FIN DE CARRIÈRE</a:t>
          </a:r>
        </a:p>
      </dsp:txBody>
      <dsp:txXfrm>
        <a:off x="3366" y="1137249"/>
        <a:ext cx="2296122" cy="2388223"/>
      </dsp:txXfrm>
    </dsp:sp>
    <dsp:sp modelId="{B0595DB3-1271-413A-AD1E-9433318EBFB6}">
      <dsp:nvSpPr>
        <dsp:cNvPr id="0" name=""/>
        <dsp:cNvSpPr/>
      </dsp:nvSpPr>
      <dsp:spPr>
        <a:xfrm>
          <a:off x="2299488" y="1137249"/>
          <a:ext cx="2296122" cy="2388223"/>
        </a:xfrm>
        <a:prstGeom prst="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fr-FR" sz="2000" kern="1200" dirty="0">
              <a:latin typeface="Arial"/>
              <a:ea typeface="+mn-ea"/>
              <a:cs typeface="+mn-cs"/>
            </a:rPr>
            <a:t>RETRAITE PROGRESSIVE ACCESSIBLE DÈS 60 ANS</a:t>
          </a:r>
        </a:p>
      </dsp:txBody>
      <dsp:txXfrm>
        <a:off x="2299488" y="1137249"/>
        <a:ext cx="2296122" cy="2388223"/>
      </dsp:txXfrm>
    </dsp:sp>
    <dsp:sp modelId="{0D7EBE5A-05A9-4230-AEB4-CF38E832B617}">
      <dsp:nvSpPr>
        <dsp:cNvPr id="0" name=""/>
        <dsp:cNvSpPr/>
      </dsp:nvSpPr>
      <dsp:spPr>
        <a:xfrm>
          <a:off x="4598977" y="1137249"/>
          <a:ext cx="2296122" cy="2388223"/>
        </a:xfrm>
        <a:prstGeom prst="rect">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CUMUL EMPLOI RETRAITE</a:t>
          </a:r>
        </a:p>
      </dsp:txBody>
      <dsp:txXfrm>
        <a:off x="4598977" y="1137249"/>
        <a:ext cx="2296122" cy="2388223"/>
      </dsp:txXfrm>
    </dsp:sp>
    <dsp:sp modelId="{B1A49512-AA31-4CAF-8CD4-1D12C9CCBFC0}">
      <dsp:nvSpPr>
        <dsp:cNvPr id="0" name=""/>
        <dsp:cNvSpPr/>
      </dsp:nvSpPr>
      <dsp:spPr>
        <a:xfrm>
          <a:off x="0" y="3525472"/>
          <a:ext cx="6895100" cy="265358"/>
        </a:xfrm>
        <a:prstGeom prst="rect">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D3245-B184-438E-A0D6-762944A743D1}">
      <dsp:nvSpPr>
        <dsp:cNvPr id="0" name=""/>
        <dsp:cNvSpPr/>
      </dsp:nvSpPr>
      <dsp:spPr>
        <a:xfrm>
          <a:off x="0" y="672"/>
          <a:ext cx="7944645"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dirty="0">
              <a:latin typeface="WORK SANS LIGHT ROMAN"/>
            </a:rPr>
            <a:t>Une perte des allègements pour les salariés dont la PPV fait dépasser le plafond d’éligibilité</a:t>
          </a:r>
        </a:p>
      </dsp:txBody>
      <dsp:txXfrm>
        <a:off x="40780" y="41452"/>
        <a:ext cx="7863085" cy="753819"/>
      </dsp:txXfrm>
    </dsp:sp>
    <dsp:sp modelId="{F4E682C6-92E1-4B68-BF43-FE2141DD8F87}">
      <dsp:nvSpPr>
        <dsp:cNvPr id="0" name=""/>
        <dsp:cNvSpPr/>
      </dsp:nvSpPr>
      <dsp:spPr>
        <a:xfrm>
          <a:off x="0" y="836052"/>
          <a:ext cx="794464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42" tIns="26670" rIns="149352" bIns="26670" numCol="1" spcCol="1270" anchor="t" anchorCtr="0">
          <a:noAutofit/>
        </a:bodyPr>
        <a:lstStyle/>
        <a:p>
          <a:pPr marL="171450" lvl="1" indent="-171450" algn="l" defTabSz="711200">
            <a:lnSpc>
              <a:spcPct val="90000"/>
            </a:lnSpc>
            <a:spcBef>
              <a:spcPct val="0"/>
            </a:spcBef>
            <a:spcAft>
              <a:spcPct val="20000"/>
            </a:spcAft>
            <a:buNone/>
          </a:pPr>
          <a:r>
            <a:rPr lang="fr-FR" sz="1600" i="1" kern="1200" dirty="0">
              <a:solidFill>
                <a:schemeClr val="tx1"/>
              </a:solidFill>
              <a:latin typeface="WORK SANS LIGHT ROMAN"/>
            </a:rPr>
            <a:t>1,6 SMIC jusqu’en 2025, puis 3 SMIC</a:t>
          </a:r>
        </a:p>
      </dsp:txBody>
      <dsp:txXfrm>
        <a:off x="0" y="836052"/>
        <a:ext cx="7944645" cy="347760"/>
      </dsp:txXfrm>
    </dsp:sp>
    <dsp:sp modelId="{7D2771FB-DA4E-4115-9256-4E97E14F29C6}">
      <dsp:nvSpPr>
        <dsp:cNvPr id="0" name=""/>
        <dsp:cNvSpPr/>
      </dsp:nvSpPr>
      <dsp:spPr>
        <a:xfrm>
          <a:off x="0" y="1183812"/>
          <a:ext cx="7944645" cy="835379"/>
        </a:xfrm>
        <a:prstGeom prst="roundRect">
          <a:avLst/>
        </a:prstGeom>
        <a:solidFill>
          <a:schemeClr val="accent5">
            <a:hueOff val="53391"/>
            <a:satOff val="-89572"/>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dirty="0">
              <a:latin typeface="WORK SANS LIGHT ROMAN"/>
            </a:rPr>
            <a:t>Une diminution des avantages pour les employeurs</a:t>
          </a:r>
        </a:p>
      </dsp:txBody>
      <dsp:txXfrm>
        <a:off x="40780" y="1224592"/>
        <a:ext cx="7863085" cy="753819"/>
      </dsp:txXfrm>
    </dsp:sp>
    <dsp:sp modelId="{9B0D9688-4955-4B44-8DBB-E66B3EC0B99A}">
      <dsp:nvSpPr>
        <dsp:cNvPr id="0" name=""/>
        <dsp:cNvSpPr/>
      </dsp:nvSpPr>
      <dsp:spPr>
        <a:xfrm>
          <a:off x="0" y="2019192"/>
          <a:ext cx="794464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42" tIns="26670" rIns="149352" bIns="26670" numCol="1" spcCol="1270" anchor="t" anchorCtr="0">
          <a:noAutofit/>
        </a:bodyPr>
        <a:lstStyle/>
        <a:p>
          <a:pPr marL="171450" lvl="1" indent="-171450" algn="l" defTabSz="711200">
            <a:lnSpc>
              <a:spcPct val="90000"/>
            </a:lnSpc>
            <a:spcBef>
              <a:spcPct val="0"/>
            </a:spcBef>
            <a:spcAft>
              <a:spcPct val="20000"/>
            </a:spcAft>
            <a:buNone/>
          </a:pPr>
          <a:r>
            <a:rPr lang="fr-FR" sz="1600" i="1" kern="1200" dirty="0">
              <a:solidFill>
                <a:schemeClr val="tx1"/>
              </a:solidFill>
              <a:latin typeface="WORK SANS LIGHT ROMAN"/>
            </a:rPr>
            <a:t>qui risquent de cesser de verser cette prime</a:t>
          </a:r>
        </a:p>
      </dsp:txBody>
      <dsp:txXfrm>
        <a:off x="0" y="2019192"/>
        <a:ext cx="7944645"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9E07-B3A3-4421-B427-D1B717F34B9E}">
      <dsp:nvSpPr>
        <dsp:cNvPr id="0" name=""/>
        <dsp:cNvSpPr/>
      </dsp:nvSpPr>
      <dsp:spPr>
        <a:xfrm>
          <a:off x="4466" y="2180974"/>
          <a:ext cx="2600244" cy="10400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10 novembre 2023</a:t>
          </a:r>
          <a:r>
            <a:rPr lang="fr-FR" sz="1100" kern="1200" dirty="0"/>
            <a:t> : </a:t>
          </a:r>
          <a:r>
            <a:rPr lang="fr-FR" sz="1100" kern="1200" dirty="0">
              <a:hlinkClick xmlns:r="http://schemas.openxmlformats.org/officeDocument/2006/relationships" r:id="rId1"/>
            </a:rPr>
            <a:t>Protocole d’accord</a:t>
          </a:r>
          <a:r>
            <a:rPr lang="fr-FR" sz="1100" kern="1200" dirty="0"/>
            <a:t> sur la nouvelle convention d’assurance chômage applicable à compter du 1</a:t>
          </a:r>
          <a:r>
            <a:rPr lang="fr-FR" sz="1100" kern="1200" baseline="30000" dirty="0"/>
            <a:t>er</a:t>
          </a:r>
          <a:r>
            <a:rPr lang="fr-FR" sz="1100" kern="1200" dirty="0"/>
            <a:t> janvier 2024.</a:t>
          </a:r>
        </a:p>
      </dsp:txBody>
      <dsp:txXfrm>
        <a:off x="524515" y="2180974"/>
        <a:ext cx="1560147" cy="1040097"/>
      </dsp:txXfrm>
    </dsp:sp>
    <dsp:sp modelId="{A42D62A4-6432-4F37-9E66-E61DBAC45755}">
      <dsp:nvSpPr>
        <dsp:cNvPr id="0" name=""/>
        <dsp:cNvSpPr/>
      </dsp:nvSpPr>
      <dsp:spPr>
        <a:xfrm>
          <a:off x="2344687" y="2189284"/>
          <a:ext cx="2600244" cy="1040097"/>
        </a:xfrm>
        <a:prstGeom prst="chevron">
          <a:avLst/>
        </a:prstGeom>
        <a:solidFill>
          <a:schemeClr val="accent4">
            <a:hueOff val="3726747"/>
            <a:satOff val="300"/>
            <a:lumOff val="-9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27 novembre 2023 </a:t>
          </a:r>
          <a:r>
            <a:rPr lang="fr-FR" sz="1100" kern="1200" dirty="0"/>
            <a:t>: Agrément différé de la nouvelle convention d’assurance chômage </a:t>
          </a:r>
          <a:r>
            <a:rPr lang="fr-FR" sz="1100" i="1" kern="1200" dirty="0"/>
            <a:t>(annonce des Services du 1</a:t>
          </a:r>
          <a:r>
            <a:rPr lang="fr-FR" sz="1100" i="1" kern="1200" baseline="30000" dirty="0"/>
            <a:t>er</a:t>
          </a:r>
          <a:r>
            <a:rPr lang="fr-FR" sz="1100" i="1" kern="1200" dirty="0"/>
            <a:t> Ministre).</a:t>
          </a:r>
          <a:endParaRPr lang="fr-FR" sz="1100" kern="1200" dirty="0"/>
        </a:p>
      </dsp:txBody>
      <dsp:txXfrm>
        <a:off x="2864736" y="2189284"/>
        <a:ext cx="1560147" cy="1040097"/>
      </dsp:txXfrm>
    </dsp:sp>
    <dsp:sp modelId="{9FD2BACA-9B5C-4FD5-903A-1F1CA786841C}">
      <dsp:nvSpPr>
        <dsp:cNvPr id="0" name=""/>
        <dsp:cNvSpPr/>
      </dsp:nvSpPr>
      <dsp:spPr>
        <a:xfrm>
          <a:off x="4684907" y="2189284"/>
          <a:ext cx="2600244" cy="1040097"/>
        </a:xfrm>
        <a:prstGeom prst="chevron">
          <a:avLst/>
        </a:prstGeom>
        <a:solidFill>
          <a:schemeClr val="accent4">
            <a:hueOff val="7453494"/>
            <a:satOff val="601"/>
            <a:lumOff val="-1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t>21 décembre 2023 </a:t>
          </a:r>
          <a:r>
            <a:rPr lang="fr-FR" sz="1100" kern="1200" dirty="0"/>
            <a:t>: </a:t>
          </a:r>
        </a:p>
        <a:p>
          <a:pPr marL="0" lvl="0" indent="0" algn="ctr" defTabSz="488950">
            <a:lnSpc>
              <a:spcPct val="90000"/>
            </a:lnSpc>
            <a:spcBef>
              <a:spcPct val="0"/>
            </a:spcBef>
            <a:spcAft>
              <a:spcPct val="35000"/>
            </a:spcAft>
            <a:buNone/>
          </a:pPr>
          <a:r>
            <a:rPr lang="fr-FR" sz="1100" kern="1200" dirty="0">
              <a:hlinkClick xmlns:r="http://schemas.openxmlformats.org/officeDocument/2006/relationships" r:id="rId2"/>
            </a:rPr>
            <a:t>Décret</a:t>
          </a:r>
          <a:r>
            <a:rPr lang="fr-FR" sz="1100" kern="1200" dirty="0"/>
            <a:t> qui prolonge les règles antérieures jusqu’au 30 juin 2024.</a:t>
          </a:r>
        </a:p>
      </dsp:txBody>
      <dsp:txXfrm>
        <a:off x="5204956" y="2189284"/>
        <a:ext cx="1560147" cy="1040097"/>
      </dsp:txXfrm>
    </dsp:sp>
    <dsp:sp modelId="{2D1D0D67-E639-4BD5-A33A-E515482C2FD8}">
      <dsp:nvSpPr>
        <dsp:cNvPr id="0" name=""/>
        <dsp:cNvSpPr/>
      </dsp:nvSpPr>
      <dsp:spPr>
        <a:xfrm>
          <a:off x="7025128" y="2189284"/>
          <a:ext cx="2600244" cy="1040097"/>
        </a:xfrm>
        <a:prstGeom prst="chevron">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b="1" kern="1200" dirty="0">
              <a:hlinkClick xmlns:r="http://schemas.openxmlformats.org/officeDocument/2006/relationships" r:id="rId3"/>
            </a:rPr>
            <a:t>Arrêté</a:t>
          </a:r>
          <a:r>
            <a:rPr lang="fr-FR" sz="1100" b="1" kern="1200" dirty="0"/>
            <a:t> du 10 mai 2024 </a:t>
          </a:r>
          <a:r>
            <a:rPr lang="fr-FR" sz="1100" kern="1200" dirty="0"/>
            <a:t>: le Gouvernement refuse l’agrément de cette nouvelle convention d’assurance chômage.</a:t>
          </a:r>
        </a:p>
      </dsp:txBody>
      <dsp:txXfrm>
        <a:off x="7545177" y="2189284"/>
        <a:ext cx="1560147" cy="1040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423C9-32A0-4111-9DB5-5E77BD206798}">
      <dsp:nvSpPr>
        <dsp:cNvPr id="0" name=""/>
        <dsp:cNvSpPr/>
      </dsp:nvSpPr>
      <dsp:spPr>
        <a:xfrm>
          <a:off x="105098" y="493783"/>
          <a:ext cx="1282322" cy="843734"/>
        </a:xfrm>
        <a:prstGeom prst="roundRect">
          <a:avLst>
            <a:gd name="adj" fmla="val 1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ea typeface="Calibri" panose="020F0502020204030204" pitchFamily="34" charset="0"/>
              <a:cs typeface="Calibri" panose="020F0502020204030204" pitchFamily="34" charset="0"/>
            </a:rPr>
            <a:t>Elections législatives anticipées</a:t>
          </a:r>
        </a:p>
      </dsp:txBody>
      <dsp:txXfrm>
        <a:off x="129810" y="518495"/>
        <a:ext cx="1232898" cy="794310"/>
      </dsp:txXfrm>
    </dsp:sp>
    <dsp:sp modelId="{5825C8F8-FD23-4517-9A5E-5CBF5ADEEA70}">
      <dsp:nvSpPr>
        <dsp:cNvPr id="0" name=""/>
        <dsp:cNvSpPr/>
      </dsp:nvSpPr>
      <dsp:spPr>
        <a:xfrm rot="9060">
          <a:off x="1537938" y="656547"/>
          <a:ext cx="496177" cy="564528"/>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1537938" y="769257"/>
        <a:ext cx="347324" cy="338716"/>
      </dsp:txXfrm>
    </dsp:sp>
    <dsp:sp modelId="{903A94E7-8FF7-4E7E-99E8-AE4A436087BC}">
      <dsp:nvSpPr>
        <dsp:cNvPr id="0" name=""/>
        <dsp:cNvSpPr/>
      </dsp:nvSpPr>
      <dsp:spPr>
        <a:xfrm>
          <a:off x="2088328" y="464340"/>
          <a:ext cx="1151707" cy="912729"/>
        </a:xfrm>
        <a:prstGeom prst="roundRect">
          <a:avLst>
            <a:gd name="adj" fmla="val 10000"/>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Décret</a:t>
          </a:r>
          <a:r>
            <a:rPr lang="fr-FR" sz="1600" kern="1200" dirty="0">
              <a:latin typeface="Calibri" panose="020F0502020204030204" pitchFamily="34" charset="0"/>
              <a:ea typeface="Calibri" panose="020F0502020204030204" pitchFamily="34" charset="0"/>
              <a:cs typeface="Calibri" panose="020F0502020204030204" pitchFamily="34" charset="0"/>
            </a:rPr>
            <a:t> du 30 juin 2024</a:t>
          </a:r>
        </a:p>
      </dsp:txBody>
      <dsp:txXfrm>
        <a:off x="2115061" y="491073"/>
        <a:ext cx="1098241" cy="859263"/>
      </dsp:txXfrm>
    </dsp:sp>
    <dsp:sp modelId="{36713EA9-4716-4BBD-B0E4-0953245317BC}">
      <dsp:nvSpPr>
        <dsp:cNvPr id="0" name=""/>
        <dsp:cNvSpPr/>
      </dsp:nvSpPr>
      <dsp:spPr>
        <a:xfrm rot="21572126">
          <a:off x="3393078" y="758657"/>
          <a:ext cx="448887" cy="410175"/>
        </a:xfrm>
        <a:prstGeom prst="rightArrow">
          <a:avLst>
            <a:gd name="adj1" fmla="val 60000"/>
            <a:gd name="adj2" fmla="val 50000"/>
          </a:avLst>
        </a:prstGeom>
        <a:solidFill>
          <a:schemeClr val="accent5">
            <a:shade val="90000"/>
            <a:hueOff val="300232"/>
            <a:satOff val="-27752"/>
            <a:lumOff val="173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393080" y="841191"/>
        <a:ext cx="325835" cy="246105"/>
      </dsp:txXfrm>
    </dsp:sp>
    <dsp:sp modelId="{76A0A329-B1DD-4EA7-8098-3C0CA0783DD3}">
      <dsp:nvSpPr>
        <dsp:cNvPr id="0" name=""/>
        <dsp:cNvSpPr/>
      </dsp:nvSpPr>
      <dsp:spPr>
        <a:xfrm>
          <a:off x="3973797" y="445488"/>
          <a:ext cx="1457554" cy="917378"/>
        </a:xfrm>
        <a:prstGeom prst="roundRect">
          <a:avLst>
            <a:gd name="adj" fmla="val 10000"/>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ea typeface="Calibri" panose="020F0502020204030204" pitchFamily="34" charset="0"/>
              <a:cs typeface="Calibri" panose="020F0502020204030204" pitchFamily="34" charset="0"/>
            </a:rPr>
            <a:t>Démission Gouvernement le 16 juillet 2024</a:t>
          </a:r>
        </a:p>
      </dsp:txBody>
      <dsp:txXfrm>
        <a:off x="4000666" y="472357"/>
        <a:ext cx="1403816" cy="863640"/>
      </dsp:txXfrm>
    </dsp:sp>
    <dsp:sp modelId="{1A913098-BA6C-4F77-9C12-1D08B43F288B}">
      <dsp:nvSpPr>
        <dsp:cNvPr id="0" name=""/>
        <dsp:cNvSpPr/>
      </dsp:nvSpPr>
      <dsp:spPr>
        <a:xfrm rot="21568396">
          <a:off x="5558054" y="716044"/>
          <a:ext cx="311133" cy="564528"/>
        </a:xfrm>
        <a:prstGeom prst="rightArrow">
          <a:avLst>
            <a:gd name="adj1" fmla="val 60000"/>
            <a:gd name="adj2" fmla="val 50000"/>
          </a:avLst>
        </a:prstGeom>
        <a:solidFill>
          <a:schemeClr val="accent5">
            <a:shade val="90000"/>
            <a:hueOff val="600464"/>
            <a:satOff val="-55505"/>
            <a:lumOff val="346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5558056" y="829379"/>
        <a:ext cx="217793" cy="338716"/>
      </dsp:txXfrm>
    </dsp:sp>
    <dsp:sp modelId="{5CC2BF23-E426-4C65-AF78-45D2B07F5548}">
      <dsp:nvSpPr>
        <dsp:cNvPr id="0" name=""/>
        <dsp:cNvSpPr/>
      </dsp:nvSpPr>
      <dsp:spPr>
        <a:xfrm>
          <a:off x="6024942" y="474598"/>
          <a:ext cx="987675" cy="825764"/>
        </a:xfrm>
        <a:prstGeom prst="roundRect">
          <a:avLst>
            <a:gd name="adj" fmla="val 10000"/>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Décret</a:t>
          </a:r>
          <a:r>
            <a:rPr lang="fr-FR" sz="1600" kern="1200" dirty="0">
              <a:latin typeface="Calibri" panose="020F0502020204030204" pitchFamily="34" charset="0"/>
              <a:ea typeface="Calibri" panose="020F0502020204030204" pitchFamily="34" charset="0"/>
              <a:cs typeface="Calibri" panose="020F0502020204030204" pitchFamily="34" charset="0"/>
            </a:rPr>
            <a:t> du 30 juillet 2024</a:t>
          </a:r>
        </a:p>
      </dsp:txBody>
      <dsp:txXfrm>
        <a:off x="6049128" y="498784"/>
        <a:ext cx="939303" cy="777392"/>
      </dsp:txXfrm>
    </dsp:sp>
    <dsp:sp modelId="{EA40E64E-D1E1-4F95-8B2B-B15240592B61}">
      <dsp:nvSpPr>
        <dsp:cNvPr id="0" name=""/>
        <dsp:cNvSpPr/>
      </dsp:nvSpPr>
      <dsp:spPr>
        <a:xfrm rot="21544841">
          <a:off x="7312039" y="636366"/>
          <a:ext cx="608429" cy="564528"/>
        </a:xfrm>
        <a:prstGeom prst="rightArrow">
          <a:avLst>
            <a:gd name="adj1" fmla="val 60000"/>
            <a:gd name="adj2" fmla="val 50000"/>
          </a:avLst>
        </a:prstGeom>
        <a:solidFill>
          <a:schemeClr val="accent5">
            <a:shade val="90000"/>
            <a:hueOff val="900696"/>
            <a:satOff val="-83257"/>
            <a:lumOff val="519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7312050" y="750631"/>
        <a:ext cx="439071" cy="338716"/>
      </dsp:txXfrm>
    </dsp:sp>
    <dsp:sp modelId="{425B2530-7EAE-47C3-8B9E-FF0764CB2BBA}">
      <dsp:nvSpPr>
        <dsp:cNvPr id="0" name=""/>
        <dsp:cNvSpPr/>
      </dsp:nvSpPr>
      <dsp:spPr>
        <a:xfrm>
          <a:off x="8160449" y="440330"/>
          <a:ext cx="987675" cy="825764"/>
        </a:xfrm>
        <a:prstGeom prst="roundRect">
          <a:avLst>
            <a:gd name="adj" fmla="val 1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3"/>
            </a:rPr>
            <a:t>Décret </a:t>
          </a:r>
          <a:r>
            <a:rPr lang="fr-FR" sz="1400" kern="1200" dirty="0">
              <a:latin typeface="Calibri" panose="020F0502020204030204" pitchFamily="34" charset="0"/>
              <a:ea typeface="Calibri" panose="020F0502020204030204" pitchFamily="34" charset="0"/>
              <a:cs typeface="Calibri" panose="020F0502020204030204" pitchFamily="34" charset="0"/>
            </a:rPr>
            <a:t>du 29 octobre 2024</a:t>
          </a:r>
        </a:p>
      </dsp:txBody>
      <dsp:txXfrm>
        <a:off x="8184635" y="464516"/>
        <a:ext cx="939303" cy="777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84CFC-B0A1-437F-9DA7-5F423CACDF75}">
      <dsp:nvSpPr>
        <dsp:cNvPr id="0" name=""/>
        <dsp:cNvSpPr/>
      </dsp:nvSpPr>
      <dsp:spPr>
        <a:xfrm>
          <a:off x="2540" y="386473"/>
          <a:ext cx="2476500" cy="990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t>Avenant au protocole d’accord du 10.11.2023 sur l’assurance chômage</a:t>
          </a:r>
        </a:p>
      </dsp:txBody>
      <dsp:txXfrm>
        <a:off x="2540" y="386473"/>
        <a:ext cx="2476500" cy="990600"/>
      </dsp:txXfrm>
    </dsp:sp>
    <dsp:sp modelId="{D7D865A8-4BF7-4B62-A36F-00CDDB12CA89}">
      <dsp:nvSpPr>
        <dsp:cNvPr id="0" name=""/>
        <dsp:cNvSpPr/>
      </dsp:nvSpPr>
      <dsp:spPr>
        <a:xfrm>
          <a:off x="15764" y="1377074"/>
          <a:ext cx="2450050" cy="29865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chemeClr val="accent5"/>
              </a:solidFill>
            </a:rPr>
            <a:t>Indemnisation des demandeurs d’emploi séniors ;</a:t>
          </a:r>
        </a:p>
        <a:p>
          <a:pPr marL="171450" lvl="1" indent="-171450" algn="l" defTabSz="800100">
            <a:lnSpc>
              <a:spcPct val="90000"/>
            </a:lnSpc>
            <a:spcBef>
              <a:spcPct val="0"/>
            </a:spcBef>
            <a:spcAft>
              <a:spcPct val="15000"/>
            </a:spcAft>
            <a:buChar char="•"/>
          </a:pPr>
          <a:r>
            <a:rPr lang="fr-FR" sz="1800" kern="1200" dirty="0">
              <a:solidFill>
                <a:schemeClr val="accent5"/>
              </a:solidFill>
            </a:rPr>
            <a:t>Mesures d’économies supplémentaires ;</a:t>
          </a:r>
        </a:p>
        <a:p>
          <a:pPr marL="171450" lvl="1" indent="-171450" algn="l" defTabSz="800100">
            <a:lnSpc>
              <a:spcPct val="90000"/>
            </a:lnSpc>
            <a:spcBef>
              <a:spcPct val="0"/>
            </a:spcBef>
            <a:spcAft>
              <a:spcPct val="15000"/>
            </a:spcAft>
            <a:buChar char="•"/>
          </a:pPr>
          <a:r>
            <a:rPr lang="fr-FR" sz="1800" kern="1200" dirty="0">
              <a:solidFill>
                <a:schemeClr val="accent5"/>
              </a:solidFill>
            </a:rPr>
            <a:t>Ajustement des modalités du bonus-malus </a:t>
          </a:r>
          <a:r>
            <a:rPr lang="fr-FR" sz="1800" i="1" kern="1200" dirty="0">
              <a:solidFill>
                <a:schemeClr val="accent5"/>
              </a:solidFill>
            </a:rPr>
            <a:t>(travaux publics non-concernés)</a:t>
          </a:r>
        </a:p>
      </dsp:txBody>
      <dsp:txXfrm>
        <a:off x="15764" y="1377074"/>
        <a:ext cx="2450050" cy="2986560"/>
      </dsp:txXfrm>
    </dsp:sp>
    <dsp:sp modelId="{10803760-35A3-43CF-A28F-F14520DE7128}">
      <dsp:nvSpPr>
        <dsp:cNvPr id="0" name=""/>
        <dsp:cNvSpPr/>
      </dsp:nvSpPr>
      <dsp:spPr>
        <a:xfrm>
          <a:off x="2834071" y="386473"/>
          <a:ext cx="2476500" cy="990600"/>
        </a:xfrm>
        <a:prstGeom prst="rect">
          <a:avLst/>
        </a:prstGeom>
        <a:solidFill>
          <a:schemeClr val="accent4">
            <a:hueOff val="5590120"/>
            <a:satOff val="451"/>
            <a:lumOff val="-14902"/>
            <a:alphaOff val="0"/>
          </a:schemeClr>
        </a:solidFill>
        <a:ln w="12700" cap="flat" cmpd="sng" algn="ctr">
          <a:solidFill>
            <a:schemeClr val="accent4">
              <a:hueOff val="5590120"/>
              <a:satOff val="451"/>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t>ANI en faveur de l’emploi des salariés expérimentés</a:t>
          </a:r>
        </a:p>
      </dsp:txBody>
      <dsp:txXfrm>
        <a:off x="2834071" y="386473"/>
        <a:ext cx="2476500" cy="990600"/>
      </dsp:txXfrm>
    </dsp:sp>
    <dsp:sp modelId="{00CCE277-D318-4F6D-B6E0-97863229C380}">
      <dsp:nvSpPr>
        <dsp:cNvPr id="0" name=""/>
        <dsp:cNvSpPr/>
      </dsp:nvSpPr>
      <dsp:spPr>
        <a:xfrm>
          <a:off x="2825750" y="1377074"/>
          <a:ext cx="2476500" cy="2986560"/>
        </a:xfrm>
        <a:prstGeom prst="rect">
          <a:avLst/>
        </a:prstGeom>
        <a:solidFill>
          <a:schemeClr val="accent4">
            <a:tint val="40000"/>
            <a:alpha val="90000"/>
            <a:hueOff val="6401797"/>
            <a:satOff val="-41225"/>
            <a:lumOff val="-3718"/>
            <a:alphaOff val="0"/>
          </a:schemeClr>
        </a:solidFill>
        <a:ln w="12700" cap="flat" cmpd="sng" algn="ctr">
          <a:solidFill>
            <a:schemeClr val="accent4">
              <a:tint val="40000"/>
              <a:alpha val="90000"/>
              <a:hueOff val="6401797"/>
              <a:satOff val="-41225"/>
              <a:lumOff val="-37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chemeClr val="accent5"/>
              </a:solidFill>
            </a:rPr>
            <a:t>Dialogue social dans les branches et entreprises ;</a:t>
          </a:r>
        </a:p>
        <a:p>
          <a:pPr marL="171450" lvl="1" indent="-171450" algn="l" defTabSz="800100">
            <a:lnSpc>
              <a:spcPct val="90000"/>
            </a:lnSpc>
            <a:spcBef>
              <a:spcPct val="0"/>
            </a:spcBef>
            <a:spcAft>
              <a:spcPct val="15000"/>
            </a:spcAft>
            <a:buChar char="•"/>
          </a:pPr>
          <a:r>
            <a:rPr lang="fr-FR" sz="1800" kern="1200" dirty="0">
              <a:solidFill>
                <a:schemeClr val="accent5"/>
              </a:solidFill>
            </a:rPr>
            <a:t>Préparer la 2</a:t>
          </a:r>
          <a:r>
            <a:rPr lang="fr-FR" sz="1800" kern="1200" baseline="30000" dirty="0">
              <a:solidFill>
                <a:schemeClr val="accent5"/>
              </a:solidFill>
            </a:rPr>
            <a:t>ème</a:t>
          </a:r>
          <a:r>
            <a:rPr lang="fr-FR" sz="1800" kern="1200" dirty="0">
              <a:solidFill>
                <a:schemeClr val="accent5"/>
              </a:solidFill>
            </a:rPr>
            <a:t> partie de carrière ;</a:t>
          </a:r>
        </a:p>
        <a:p>
          <a:pPr marL="171450" lvl="1" indent="-171450" algn="l" defTabSz="800100">
            <a:lnSpc>
              <a:spcPct val="90000"/>
            </a:lnSpc>
            <a:spcBef>
              <a:spcPct val="0"/>
            </a:spcBef>
            <a:spcAft>
              <a:spcPct val="15000"/>
            </a:spcAft>
            <a:buChar char="•"/>
          </a:pPr>
          <a:r>
            <a:rPr lang="fr-FR" sz="1800" kern="1200" dirty="0">
              <a:solidFill>
                <a:schemeClr val="accent5"/>
              </a:solidFill>
            </a:rPr>
            <a:t>Recrutement des demandeurs d’emploi séniors ;</a:t>
          </a:r>
        </a:p>
        <a:p>
          <a:pPr marL="171450" lvl="1" indent="-171450" algn="l" defTabSz="800100">
            <a:lnSpc>
              <a:spcPct val="90000"/>
            </a:lnSpc>
            <a:spcBef>
              <a:spcPct val="0"/>
            </a:spcBef>
            <a:spcAft>
              <a:spcPct val="15000"/>
            </a:spcAft>
            <a:buChar char="•"/>
          </a:pPr>
          <a:r>
            <a:rPr lang="fr-FR" sz="1800" kern="1200" dirty="0">
              <a:solidFill>
                <a:schemeClr val="accent5"/>
              </a:solidFill>
            </a:rPr>
            <a:t>Aménagements de fin de carrière.</a:t>
          </a:r>
        </a:p>
      </dsp:txBody>
      <dsp:txXfrm>
        <a:off x="2825750" y="1377074"/>
        <a:ext cx="2476500" cy="2986560"/>
      </dsp:txXfrm>
    </dsp:sp>
    <dsp:sp modelId="{11F8F65F-8C93-45B5-AB4D-AF3C30F555E3}">
      <dsp:nvSpPr>
        <dsp:cNvPr id="0" name=""/>
        <dsp:cNvSpPr/>
      </dsp:nvSpPr>
      <dsp:spPr>
        <a:xfrm>
          <a:off x="5651499" y="386473"/>
          <a:ext cx="2476500" cy="990600"/>
        </a:xfrm>
        <a:prstGeom prst="rect">
          <a:avLst/>
        </a:prstGeom>
        <a:solidFill>
          <a:schemeClr val="accent4">
            <a:hueOff val="11180240"/>
            <a:satOff val="901"/>
            <a:lumOff val="-29804"/>
            <a:alphaOff val="0"/>
          </a:schemeClr>
        </a:solidFill>
        <a:ln w="12700" cap="flat" cmpd="sng" algn="ctr">
          <a:solidFill>
            <a:schemeClr val="accent4">
              <a:hueOff val="11180240"/>
              <a:satOff val="901"/>
              <a:lumOff val="-2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kern="1200" dirty="0"/>
            <a:t>ANI sur l’évolution du dialogue social</a:t>
          </a:r>
        </a:p>
      </dsp:txBody>
      <dsp:txXfrm>
        <a:off x="5651499" y="386473"/>
        <a:ext cx="2476500" cy="990600"/>
      </dsp:txXfrm>
    </dsp:sp>
    <dsp:sp modelId="{02A457E8-8778-4C30-969B-0ACFA3BD8DCF}">
      <dsp:nvSpPr>
        <dsp:cNvPr id="0" name=""/>
        <dsp:cNvSpPr/>
      </dsp:nvSpPr>
      <dsp:spPr>
        <a:xfrm>
          <a:off x="5648960" y="1377074"/>
          <a:ext cx="2476500" cy="2986560"/>
        </a:xfrm>
        <a:prstGeom prst="rect">
          <a:avLst/>
        </a:prstGeom>
        <a:solidFill>
          <a:schemeClr val="accent4">
            <a:tint val="40000"/>
            <a:alpha val="90000"/>
            <a:hueOff val="12803595"/>
            <a:satOff val="-82451"/>
            <a:lumOff val="-7436"/>
            <a:alphaOff val="0"/>
          </a:schemeClr>
        </a:solidFill>
        <a:ln w="12700" cap="flat" cmpd="sng" algn="ctr">
          <a:solidFill>
            <a:schemeClr val="accent4">
              <a:tint val="40000"/>
              <a:alpha val="90000"/>
              <a:hueOff val="12803595"/>
              <a:satOff val="-82451"/>
              <a:lumOff val="-74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a:solidFill>
                <a:schemeClr val="accent5"/>
              </a:solidFill>
            </a:rPr>
            <a:t>Supprimer la limitation à 3 mandats successifs pour les représentants du CSE.</a:t>
          </a:r>
        </a:p>
      </dsp:txBody>
      <dsp:txXfrm>
        <a:off x="5648960" y="1377074"/>
        <a:ext cx="2476500" cy="2986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7B714-2B4D-4991-9CFC-32B5AA03DFBE}">
      <dsp:nvSpPr>
        <dsp:cNvPr id="0" name=""/>
        <dsp:cNvSpPr/>
      </dsp:nvSpPr>
      <dsp:spPr>
        <a:xfrm>
          <a:off x="0" y="413657"/>
          <a:ext cx="2530763" cy="1518458"/>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Baisse de la cotisation patronale de 4,05 % à 4 % au 1</a:t>
          </a:r>
          <a:r>
            <a:rPr lang="fr-FR" sz="1800" kern="1200" baseline="30000" dirty="0"/>
            <a:t>er</a:t>
          </a:r>
          <a:r>
            <a:rPr lang="fr-FR" sz="1800" kern="1200" dirty="0"/>
            <a:t> mai 2025.</a:t>
          </a:r>
        </a:p>
      </dsp:txBody>
      <dsp:txXfrm>
        <a:off x="0" y="413657"/>
        <a:ext cx="2530763" cy="1518458"/>
      </dsp:txXfrm>
    </dsp:sp>
    <dsp:sp modelId="{3DF36CAD-BB29-4374-95EC-7A41A65E212F}">
      <dsp:nvSpPr>
        <dsp:cNvPr id="0" name=""/>
        <dsp:cNvSpPr/>
      </dsp:nvSpPr>
      <dsp:spPr>
        <a:xfrm>
          <a:off x="2783840" y="413657"/>
          <a:ext cx="2530763" cy="1518458"/>
        </a:xfrm>
        <a:prstGeom prst="rect">
          <a:avLst/>
        </a:prstGeom>
        <a:solidFill>
          <a:srgbClr val="FFC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Recul de 2 ans des bornes d’âge pour les demandeurs d’emploi séniors.</a:t>
          </a:r>
        </a:p>
      </dsp:txBody>
      <dsp:txXfrm>
        <a:off x="2783840" y="413657"/>
        <a:ext cx="2530763" cy="1518458"/>
      </dsp:txXfrm>
    </dsp:sp>
    <dsp:sp modelId="{964C30B9-07DF-4302-B996-73641972CFDD}">
      <dsp:nvSpPr>
        <dsp:cNvPr id="0" name=""/>
        <dsp:cNvSpPr/>
      </dsp:nvSpPr>
      <dsp:spPr>
        <a:xfrm>
          <a:off x="5567680" y="413657"/>
          <a:ext cx="2530763" cy="1518458"/>
        </a:xfrm>
        <a:prstGeom prst="rect">
          <a:avLst/>
        </a:prstGeom>
        <a:solidFill>
          <a:srgbClr val="92D05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Mode de calcul spécifique de l’indemnisation des  demandeurs d’emplois frontaliers.</a:t>
          </a:r>
        </a:p>
      </dsp:txBody>
      <dsp:txXfrm>
        <a:off x="5567680" y="413657"/>
        <a:ext cx="2530763" cy="1518458"/>
      </dsp:txXfrm>
    </dsp:sp>
    <dsp:sp modelId="{EDAEE454-9387-4BB2-B91F-8F60793E7684}">
      <dsp:nvSpPr>
        <dsp:cNvPr id="0" name=""/>
        <dsp:cNvSpPr/>
      </dsp:nvSpPr>
      <dsp:spPr>
        <a:xfrm>
          <a:off x="1391920" y="2185191"/>
          <a:ext cx="2530763" cy="1518458"/>
        </a:xfrm>
        <a:prstGeom prst="rect">
          <a:avLst/>
        </a:prstGeom>
        <a:solidFill>
          <a:srgbClr val="416FC3">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Décalage de l’âge d’entrée dans le dispositif de maintien de l’allocation.</a:t>
          </a:r>
        </a:p>
      </dsp:txBody>
      <dsp:txXfrm>
        <a:off x="1391920" y="2185191"/>
        <a:ext cx="2530763" cy="1518458"/>
      </dsp:txXfrm>
    </dsp:sp>
    <dsp:sp modelId="{AD6FF6ED-FDDD-48E5-A008-48EA8F0E6C94}">
      <dsp:nvSpPr>
        <dsp:cNvPr id="0" name=""/>
        <dsp:cNvSpPr/>
      </dsp:nvSpPr>
      <dsp:spPr>
        <a:xfrm>
          <a:off x="4175760" y="2185191"/>
          <a:ext cx="2530763" cy="1518458"/>
        </a:xfrm>
        <a:prstGeom prst="rect">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Ajustements des modalités d’application du bonus-malus </a:t>
          </a:r>
          <a:r>
            <a:rPr lang="fr-FR" sz="1800" i="1" kern="1200" dirty="0"/>
            <a:t>(Travaux publics non-concernés)</a:t>
          </a:r>
        </a:p>
      </dsp:txBody>
      <dsp:txXfrm>
        <a:off x="4175760" y="2185191"/>
        <a:ext cx="2530763" cy="1518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F6CCD-2484-4CBF-B76F-4FD567A05711}">
      <dsp:nvSpPr>
        <dsp:cNvPr id="0" name=""/>
        <dsp:cNvSpPr/>
      </dsp:nvSpPr>
      <dsp:spPr>
        <a:xfrm>
          <a:off x="361083" y="225664"/>
          <a:ext cx="7140650" cy="6900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SzPts val="1000"/>
            <a:buFont typeface="Wingdings" panose="05000000000000000000" pitchFamily="2" charset="2"/>
            <a:buNone/>
          </a:pPr>
          <a:r>
            <a:rPr lang="fr-FR" sz="1800" kern="1200" dirty="0"/>
            <a:t>UN ENTRETIEN </a:t>
          </a:r>
          <a:r>
            <a:rPr lang="fr-FR" sz="1800" kern="1200" dirty="0">
              <a:latin typeface="+mn-lt"/>
            </a:rPr>
            <a:t>PROFESSIONNEL À MI-CARRIÈRE</a:t>
          </a:r>
          <a:endParaRPr lang="fr-FR" sz="1800" kern="1200" dirty="0">
            <a:solidFill>
              <a:schemeClr val="bg1"/>
            </a:solidFill>
          </a:endParaRPr>
        </a:p>
      </dsp:txBody>
      <dsp:txXfrm>
        <a:off x="394768" y="259349"/>
        <a:ext cx="7073280" cy="622677"/>
      </dsp:txXfrm>
    </dsp:sp>
    <dsp:sp modelId="{CFCC8AC8-DA81-4536-9597-19D3A899F163}">
      <dsp:nvSpPr>
        <dsp:cNvPr id="0" name=""/>
        <dsp:cNvSpPr/>
      </dsp:nvSpPr>
      <dsp:spPr>
        <a:xfrm>
          <a:off x="0" y="921321"/>
          <a:ext cx="8387542"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04" tIns="20320" rIns="113792" bIns="20320" numCol="1" spcCol="1270" anchor="t" anchorCtr="0">
          <a:noAutofit/>
        </a:bodyPr>
        <a:lstStyle/>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endParaRPr lang="fr-FR" sz="1600" b="0" kern="1200" dirty="0">
            <a:solidFill>
              <a:srgbClr val="001B73"/>
            </a:solidFill>
            <a:latin typeface="Arial"/>
            <a:ea typeface="+mn-ea"/>
            <a:cs typeface="+mn-cs"/>
          </a:endParaRPr>
        </a:p>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Autour de 45 ans ;</a:t>
          </a:r>
        </a:p>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En lien avec la visite médicale de mi-carrière ;</a:t>
          </a:r>
        </a:p>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Char char="q"/>
          </a:pPr>
          <a:r>
            <a:rPr lang="fr-FR" sz="2000" b="0" kern="1200" dirty="0">
              <a:solidFill>
                <a:srgbClr val="001B73"/>
              </a:solidFill>
              <a:latin typeface="Arial"/>
              <a:ea typeface="+mn-ea"/>
              <a:cs typeface="+mn-cs"/>
            </a:rPr>
            <a:t>Aide possible d’un conseil en évolution professionnelle.</a:t>
          </a:r>
        </a:p>
        <a:p>
          <a:pPr marL="171450" lvl="1" indent="-171450" algn="l" defTabSz="711200">
            <a:lnSpc>
              <a:spcPct val="90000"/>
            </a:lnSpc>
            <a:spcBef>
              <a:spcPct val="0"/>
            </a:spcBef>
            <a:spcAft>
              <a:spcPct val="20000"/>
            </a:spcAft>
            <a:buClr>
              <a:schemeClr val="accent1"/>
            </a:buClr>
            <a:buSzPts val="1000"/>
            <a:buFont typeface="Wingdings" panose="05000000000000000000" pitchFamily="2" charset="2"/>
            <a:buNone/>
          </a:pPr>
          <a:endParaRPr lang="fr-FR" sz="1600" b="0" kern="1200" dirty="0">
            <a:solidFill>
              <a:srgbClr val="001B73"/>
            </a:solidFill>
            <a:latin typeface="Arial"/>
            <a:ea typeface="+mn-ea"/>
            <a:cs typeface="+mn-cs"/>
          </a:endParaRPr>
        </a:p>
      </dsp:txBody>
      <dsp:txXfrm>
        <a:off x="0" y="921321"/>
        <a:ext cx="8387542" cy="1480049"/>
      </dsp:txXfrm>
    </dsp:sp>
    <dsp:sp modelId="{D3F6DC6B-A44C-4741-A0B3-69B12954C00A}">
      <dsp:nvSpPr>
        <dsp:cNvPr id="0" name=""/>
        <dsp:cNvSpPr/>
      </dsp:nvSpPr>
      <dsp:spPr>
        <a:xfrm>
          <a:off x="432964" y="2464728"/>
          <a:ext cx="7124042" cy="766742"/>
        </a:xfrm>
        <a:prstGeom prst="roundRect">
          <a:avLst/>
        </a:prstGeom>
        <a:solidFill>
          <a:schemeClr val="accent4">
            <a:hueOff val="11180240"/>
            <a:satOff val="901"/>
            <a:lumOff val="-2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SzPts val="1000"/>
            <a:buFont typeface="Wingdings" panose="05000000000000000000" pitchFamily="2" charset="2"/>
            <a:buNone/>
          </a:pPr>
          <a:r>
            <a:rPr lang="fr-FR" sz="1800" kern="1200" dirty="0"/>
            <a:t>UN ENTRETIEN EN DERNI</a:t>
          </a:r>
          <a:r>
            <a:rPr lang="fr-FR" sz="1800" kern="1200" dirty="0">
              <a:latin typeface="+mn-lt"/>
            </a:rPr>
            <a:t>ÈRE PARTIE DE CARRIÈRE</a:t>
          </a:r>
          <a:endParaRPr lang="fr-FR" sz="1800" b="0" kern="1200" dirty="0">
            <a:latin typeface="+mn-lt"/>
          </a:endParaRPr>
        </a:p>
      </dsp:txBody>
      <dsp:txXfrm>
        <a:off x="470393" y="2502157"/>
        <a:ext cx="7049184" cy="691884"/>
      </dsp:txXfrm>
    </dsp:sp>
    <dsp:sp modelId="{3671F211-A45A-48A7-8047-A51B400C0F4F}">
      <dsp:nvSpPr>
        <dsp:cNvPr id="0" name=""/>
        <dsp:cNvSpPr/>
      </dsp:nvSpPr>
      <dsp:spPr>
        <a:xfrm>
          <a:off x="0" y="3168113"/>
          <a:ext cx="838754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04" tIns="20320" rIns="113792" bIns="20320" numCol="1" spcCol="1270" anchor="t" anchorCtr="0">
          <a:noAutofit/>
        </a:bodyPr>
        <a:lstStyle/>
        <a:p>
          <a:pPr marL="171450" lvl="1" indent="-171450" algn="l" defTabSz="711200">
            <a:lnSpc>
              <a:spcPct val="90000"/>
            </a:lnSpc>
            <a:spcBef>
              <a:spcPct val="0"/>
            </a:spcBef>
            <a:spcAft>
              <a:spcPct val="20000"/>
            </a:spcAft>
            <a:buClr>
              <a:srgbClr val="FE7C22"/>
            </a:buClr>
            <a:buSzPts val="1000"/>
            <a:buFont typeface="Wingdings" panose="05000000000000000000" pitchFamily="2" charset="2"/>
            <a:buChar char="q"/>
          </a:pPr>
          <a:endParaRPr lang="fr-FR" sz="1600" b="0" kern="1200" dirty="0">
            <a:solidFill>
              <a:srgbClr val="001B73"/>
            </a:solidFill>
            <a:latin typeface="Arial"/>
            <a:ea typeface="+mn-ea"/>
            <a:cs typeface="+mn-cs"/>
          </a:endParaRPr>
        </a:p>
        <a:p>
          <a:pPr marL="171450" lvl="1" indent="-171450" algn="l" defTabSz="711200">
            <a:lnSpc>
              <a:spcPct val="90000"/>
            </a:lnSpc>
            <a:spcBef>
              <a:spcPct val="0"/>
            </a:spcBef>
            <a:spcAft>
              <a:spcPct val="20000"/>
            </a:spcAft>
            <a:buClr>
              <a:srgbClr val="FE7C22"/>
            </a:buClr>
            <a:buSzPts val="1000"/>
            <a:buFont typeface="Wingdings" panose="05000000000000000000" pitchFamily="2" charset="2"/>
            <a:buChar char="q"/>
          </a:pPr>
          <a:r>
            <a:rPr lang="fr-FR" sz="2000" b="0" kern="1200" dirty="0">
              <a:solidFill>
                <a:srgbClr val="001B73"/>
              </a:solidFill>
              <a:latin typeface="Arial"/>
              <a:ea typeface="+mn-ea"/>
              <a:cs typeface="+mn-cs"/>
            </a:rPr>
            <a:t>Réalisé dans les deux années qui précèdent le 60e anniversaire du salarié.</a:t>
          </a:r>
        </a:p>
      </dsp:txBody>
      <dsp:txXfrm>
        <a:off x="0" y="3168113"/>
        <a:ext cx="8387542"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8DCD4-0A7D-4BA4-B3B6-556D91A1FBAF}">
      <dsp:nvSpPr>
        <dsp:cNvPr id="0" name=""/>
        <dsp:cNvSpPr/>
      </dsp:nvSpPr>
      <dsp:spPr>
        <a:xfrm rot="16200000">
          <a:off x="696739" y="-692757"/>
          <a:ext cx="2209684" cy="3588434"/>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a:p>
          <a:pPr marL="0" marR="0" lvl="0" indent="0" algn="just" defTabSz="914400" eaLnBrk="1" fontAlgn="auto" latinLnBrk="0" hangingPunct="1">
            <a:lnSpc>
              <a:spcPct val="100000"/>
            </a:lnSpc>
            <a:spcBef>
              <a:spcPct val="0"/>
            </a:spcBef>
            <a:spcAft>
              <a:spcPts val="0"/>
            </a:spcAft>
            <a:buClrTx/>
            <a:buSzTx/>
            <a:buFontTx/>
            <a:buNone/>
            <a:tabLst/>
            <a:defRPr/>
          </a:pPr>
          <a:endParaRPr lang="fr-FR" sz="2000" kern="1200" dirty="0"/>
        </a:p>
        <a:p>
          <a:pPr marL="0" lvl="0" algn="ctr" defTabSz="2889250">
            <a:lnSpc>
              <a:spcPct val="90000"/>
            </a:lnSpc>
            <a:spcBef>
              <a:spcPct val="0"/>
            </a:spcBef>
            <a:spcAft>
              <a:spcPct val="35000"/>
            </a:spcAft>
            <a:buNone/>
          </a:pPr>
          <a:r>
            <a:rPr lang="fr-FR" sz="2000" kern="1200" dirty="0"/>
            <a:t>Expérimentation de 5 années.</a:t>
          </a:r>
        </a:p>
      </dsp:txBody>
      <dsp:txXfrm rot="5400000">
        <a:off x="7365" y="-3382"/>
        <a:ext cx="3588434" cy="1657263"/>
      </dsp:txXfrm>
    </dsp:sp>
    <dsp:sp modelId="{CD47B444-5790-4178-85E9-913B387CC1B6}">
      <dsp:nvSpPr>
        <dsp:cNvPr id="0" name=""/>
        <dsp:cNvSpPr/>
      </dsp:nvSpPr>
      <dsp:spPr>
        <a:xfrm>
          <a:off x="3588246" y="3382"/>
          <a:ext cx="3588183" cy="2196156"/>
        </a:xfrm>
        <a:prstGeom prst="round1Rect">
          <a:avLst/>
        </a:prstGeom>
        <a:solidFill>
          <a:schemeClr val="accent4">
            <a:hueOff val="3726747"/>
            <a:satOff val="300"/>
            <a:lumOff val="-99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fr-FR" sz="1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fr-FR" sz="1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t>Pour les demandeurs d’emploi de 60 ans et plus inscrits à France Travail </a:t>
          </a:r>
        </a:p>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a:t>(</a:t>
          </a:r>
          <a:r>
            <a:rPr lang="fr-FR" sz="1600" i="1" kern="1200" dirty="0"/>
            <a:t>possibilité de le rendre accessible dès 57 ans possible par accord de branche</a:t>
          </a:r>
          <a:r>
            <a:rPr lang="fr-FR" sz="1800" kern="1200" dirty="0"/>
            <a:t>) </a:t>
          </a:r>
        </a:p>
        <a:p>
          <a:pPr>
            <a:spcBef>
              <a:spcPct val="0"/>
            </a:spcBef>
            <a:buSzPts val="1000"/>
            <a:buFont typeface="Wingdings" panose="05000000000000000000" pitchFamily="2" charset="2"/>
            <a:buNone/>
          </a:pPr>
          <a:endParaRPr lang="fr-FR" kern="1200" dirty="0"/>
        </a:p>
      </dsp:txBody>
      <dsp:txXfrm>
        <a:off x="3588246" y="3382"/>
        <a:ext cx="3588183" cy="1647117"/>
      </dsp:txXfrm>
    </dsp:sp>
    <dsp:sp modelId="{9A7C2548-C03F-4D41-B1AC-CDB21FF28F84}">
      <dsp:nvSpPr>
        <dsp:cNvPr id="0" name=""/>
        <dsp:cNvSpPr/>
      </dsp:nvSpPr>
      <dsp:spPr>
        <a:xfrm rot="10800000">
          <a:off x="62" y="2199538"/>
          <a:ext cx="3588183" cy="2196156"/>
        </a:xfrm>
        <a:prstGeom prst="round1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Les employeurs disposeront d’une visibilité sur l’âge de départ à la retraite.</a:t>
          </a:r>
        </a:p>
      </dsp:txBody>
      <dsp:txXfrm rot="10800000">
        <a:off x="62" y="2748577"/>
        <a:ext cx="3588183" cy="1647117"/>
      </dsp:txXfrm>
    </dsp:sp>
    <dsp:sp modelId="{7DAA2394-B603-4ED3-A4D5-3CE0CCFCAC5C}">
      <dsp:nvSpPr>
        <dsp:cNvPr id="0" name=""/>
        <dsp:cNvSpPr/>
      </dsp:nvSpPr>
      <dsp:spPr>
        <a:xfrm rot="5400000">
          <a:off x="4284260" y="1503524"/>
          <a:ext cx="2196156" cy="3588183"/>
        </a:xfrm>
        <a:prstGeom prst="round1Rect">
          <a:avLst/>
        </a:prstGeom>
        <a:solidFill>
          <a:schemeClr val="accent4">
            <a:hueOff val="11180240"/>
            <a:satOff val="901"/>
            <a:lumOff val="-2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Mise à la retraite possible dès que le salarié atteint l’âge légal de départ et remplit les conditions d’une liquidation à taux plein</a:t>
          </a:r>
          <a:r>
            <a:rPr lang="fr-FR" sz="2100" kern="1200" dirty="0"/>
            <a:t>.</a:t>
          </a:r>
        </a:p>
      </dsp:txBody>
      <dsp:txXfrm rot="-5400000">
        <a:off x="3588246" y="2748576"/>
        <a:ext cx="3588183" cy="1647117"/>
      </dsp:txXfrm>
    </dsp:sp>
    <dsp:sp modelId="{BEC122C1-7AA5-431B-93D3-3C76808D04AF}">
      <dsp:nvSpPr>
        <dsp:cNvPr id="0" name=""/>
        <dsp:cNvSpPr/>
      </dsp:nvSpPr>
      <dsp:spPr>
        <a:xfrm>
          <a:off x="2621623" y="1670676"/>
          <a:ext cx="1933119" cy="1050959"/>
        </a:xfrm>
        <a:prstGeom prst="roundRect">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accent5">
                  <a:lumMod val="75000"/>
                </a:schemeClr>
              </a:solidFill>
            </a:rPr>
            <a:t>Contrat de valorisation de l’expérience</a:t>
          </a:r>
        </a:p>
      </dsp:txBody>
      <dsp:txXfrm>
        <a:off x="2672927" y="1721980"/>
        <a:ext cx="1830511" cy="9483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76C3E8-D1CC-6A91-34B4-25020D52779B}"/>
              </a:ext>
            </a:extLst>
          </p:cNvPr>
          <p:cNvSpPr>
            <a:spLocks noGrp="1"/>
          </p:cNvSpPr>
          <p:nvPr>
            <p:ph type="hdr" sz="quarter"/>
          </p:nvPr>
        </p:nvSpPr>
        <p:spPr>
          <a:xfrm>
            <a:off x="1" y="0"/>
            <a:ext cx="2890665" cy="49800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052DF9D-A640-CA70-0AD6-0BE291098E04}"/>
              </a:ext>
            </a:extLst>
          </p:cNvPr>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9ED0F855-D9F5-4AD6-BA2A-BF54C3658589}" type="datetimeFigureOut">
              <a:rPr lang="fr-FR" smtClean="0"/>
              <a:t>03/12/2024</a:t>
            </a:fld>
            <a:endParaRPr lang="fr-FR"/>
          </a:p>
        </p:txBody>
      </p:sp>
      <p:sp>
        <p:nvSpPr>
          <p:cNvPr id="4" name="Espace réservé du pied de page 3">
            <a:extLst>
              <a:ext uri="{FF2B5EF4-FFF2-40B4-BE49-F238E27FC236}">
                <a16:creationId xmlns:a16="http://schemas.microsoft.com/office/drawing/2014/main" id="{98C35A06-553D-BFDC-8F72-54BC7BB80069}"/>
              </a:ext>
            </a:extLst>
          </p:cNvPr>
          <p:cNvSpPr>
            <a:spLocks noGrp="1"/>
          </p:cNvSpPr>
          <p:nvPr>
            <p:ph type="ftr" sz="quarter" idx="2"/>
          </p:nvPr>
        </p:nvSpPr>
        <p:spPr>
          <a:xfrm>
            <a:off x="1" y="9428630"/>
            <a:ext cx="2890665" cy="49800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6A502D9-E4FA-271F-3E72-5677B152791F}"/>
              </a:ext>
            </a:extLst>
          </p:cNvPr>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2C1C7B99-AB5F-477A-9001-4C54992D03B6}" type="slidenum">
              <a:rPr lang="fr-FR" smtClean="0"/>
              <a:t>‹N°›</a:t>
            </a:fld>
            <a:endParaRPr lang="fr-FR"/>
          </a:p>
        </p:txBody>
      </p:sp>
    </p:spTree>
    <p:extLst>
      <p:ext uri="{BB962C8B-B14F-4D97-AF65-F5344CB8AC3E}">
        <p14:creationId xmlns:p14="http://schemas.microsoft.com/office/powerpoint/2010/main" val="323760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98056"/>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815" tIns="45907" rIns="91815" bIns="45907" rtlCol="0"/>
          <a:lstStyle>
            <a:lvl1pPr algn="r">
              <a:defRPr sz="1200"/>
            </a:lvl1pPr>
          </a:lstStyle>
          <a:p>
            <a:fld id="{301C867A-8237-4767-9083-701B26D4CA42}"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notes 4"/>
          <p:cNvSpPr>
            <a:spLocks noGrp="1"/>
          </p:cNvSpPr>
          <p:nvPr>
            <p:ph type="body" sz="quarter" idx="3"/>
          </p:nvPr>
        </p:nvSpPr>
        <p:spPr>
          <a:xfrm>
            <a:off x="666909" y="4777201"/>
            <a:ext cx="5335270" cy="3908614"/>
          </a:xfrm>
          <a:prstGeom prst="rect">
            <a:avLst/>
          </a:prstGeom>
        </p:spPr>
        <p:txBody>
          <a:bodyPr vert="horz" lIns="91815" tIns="45907" rIns="91815" bIns="4590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8"/>
            <a:ext cx="2889938" cy="498055"/>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8"/>
            <a:ext cx="2889938" cy="498055"/>
          </a:xfrm>
          <a:prstGeom prst="rect">
            <a:avLst/>
          </a:prstGeom>
        </p:spPr>
        <p:txBody>
          <a:bodyPr vert="horz" lIns="91815" tIns="45907" rIns="91815" bIns="45907" rtlCol="0" anchor="b"/>
          <a:lstStyle>
            <a:lvl1pPr algn="r">
              <a:defRPr sz="1200"/>
            </a:lvl1pPr>
          </a:lstStyle>
          <a:p>
            <a:fld id="{62A40F0A-60B8-455A-A847-FDBC8517C217}" type="slidenum">
              <a:rPr lang="fr-FR" smtClean="0"/>
              <a:t>‹N°›</a:t>
            </a:fld>
            <a:endParaRPr lang="fr-FR"/>
          </a:p>
        </p:txBody>
      </p:sp>
    </p:spTree>
    <p:extLst>
      <p:ext uri="{BB962C8B-B14F-4D97-AF65-F5344CB8AC3E}">
        <p14:creationId xmlns:p14="http://schemas.microsoft.com/office/powerpoint/2010/main" val="186013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a:t>
            </a:fld>
            <a:endParaRPr lang="fr-FR"/>
          </a:p>
        </p:txBody>
      </p:sp>
    </p:spTree>
    <p:extLst>
      <p:ext uri="{BB962C8B-B14F-4D97-AF65-F5344CB8AC3E}">
        <p14:creationId xmlns:p14="http://schemas.microsoft.com/office/powerpoint/2010/main" val="390937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10</a:t>
            </a:fld>
            <a:endParaRPr lang="fr-FR"/>
          </a:p>
        </p:txBody>
      </p:sp>
    </p:spTree>
    <p:extLst>
      <p:ext uri="{BB962C8B-B14F-4D97-AF65-F5344CB8AC3E}">
        <p14:creationId xmlns:p14="http://schemas.microsoft.com/office/powerpoint/2010/main" val="59237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2021, l’évolution du plafond de la Sécurité sociale (PSS) a suivi une trajectoire de stabilité et d’ajustement progressif, après une période d’incertitude liée à la crise sanitaire.</a:t>
            </a:r>
          </a:p>
          <a:p>
            <a:pPr>
              <a:buFont typeface="Arial" panose="020B0604020202020204" pitchFamily="34" charset="0"/>
              <a:buChar char="•"/>
            </a:pPr>
            <a:r>
              <a:rPr lang="fr-FR" b="1" dirty="0"/>
              <a:t>2021 et 2022</a:t>
            </a:r>
            <a:r>
              <a:rPr lang="fr-FR" dirty="0"/>
              <a:t> : Le PSS a été exceptionnellement </a:t>
            </a:r>
            <a:r>
              <a:rPr lang="fr-FR" b="1" dirty="0"/>
              <a:t>gelé à 3 428 € par mois</a:t>
            </a:r>
            <a:r>
              <a:rPr lang="fr-FR" dirty="0"/>
              <a:t>, une première depuis sa création en 1959. Cette mesure a été prise pour tenir compte des conséquences économiques de la pandémie et de la faible revalorisation des salaires en 2020.</a:t>
            </a:r>
          </a:p>
          <a:p>
            <a:pPr>
              <a:buFont typeface="Arial" panose="020B0604020202020204" pitchFamily="34" charset="0"/>
              <a:buChar char="•"/>
            </a:pPr>
            <a:r>
              <a:rPr lang="fr-FR" b="1" dirty="0"/>
              <a:t>2023</a:t>
            </a:r>
            <a:r>
              <a:rPr lang="fr-FR" dirty="0"/>
              <a:t> : Le gel a été levé, et une </a:t>
            </a:r>
            <a:r>
              <a:rPr lang="fr-FR" b="1" dirty="0"/>
              <a:t>revalorisation de 6,9 %</a:t>
            </a:r>
            <a:r>
              <a:rPr lang="fr-FR" dirty="0"/>
              <a:t> a été appliquée, portant le PSS mensuel à 3 666 €, en réponse à l’augmentation des salaires et à l’inflation observées l'année précédente.</a:t>
            </a:r>
          </a:p>
          <a:p>
            <a:pPr>
              <a:buFont typeface="Arial" panose="020B0604020202020204" pitchFamily="34" charset="0"/>
              <a:buChar char="•"/>
            </a:pPr>
            <a:r>
              <a:rPr lang="fr-FR" b="1" dirty="0"/>
              <a:t>2024</a:t>
            </a:r>
            <a:r>
              <a:rPr lang="fr-FR" dirty="0"/>
              <a:t> : Une nouvelle hausse a été envisagée, mais plus modérée, autour de </a:t>
            </a:r>
            <a:r>
              <a:rPr lang="fr-FR" b="1" dirty="0"/>
              <a:t>5 %</a:t>
            </a:r>
            <a:r>
              <a:rPr lang="fr-FR" dirty="0"/>
              <a:t>, en phase avec l'inflation encore présente, mais en léger ralentissement.</a:t>
            </a:r>
          </a:p>
          <a:p>
            <a:r>
              <a:rPr lang="fr-FR" dirty="0"/>
              <a:t>Ces ajustements successifs montrent une volonté d’</a:t>
            </a:r>
            <a:r>
              <a:rPr lang="fr-FR" b="1" dirty="0"/>
              <a:t>adapter le PSS aux évolutions économiques</a:t>
            </a:r>
            <a:r>
              <a:rPr lang="fr-FR" dirty="0"/>
              <a:t>, tout en maintenant une </a:t>
            </a:r>
            <a:r>
              <a:rPr lang="fr-FR" b="1" dirty="0"/>
              <a:t>certaine cohérence</a:t>
            </a:r>
            <a:r>
              <a:rPr lang="fr-FR" dirty="0"/>
              <a:t> dans les cotisations sociales et les prestations.</a:t>
            </a:r>
          </a:p>
          <a:p>
            <a:r>
              <a:rPr lang="fr-FR" dirty="0"/>
              <a:t>Pour </a:t>
            </a:r>
            <a:r>
              <a:rPr lang="fr-FR" b="1" dirty="0"/>
              <a:t>2025</a:t>
            </a:r>
            <a:r>
              <a:rPr lang="fr-FR" dirty="0"/>
              <a:t>, le plafond annuel de la Sécurité sociale sera fixé à </a:t>
            </a:r>
            <a:r>
              <a:rPr lang="fr-FR" b="1" dirty="0"/>
              <a:t>47 100 €</a:t>
            </a:r>
            <a:r>
              <a:rPr lang="fr-FR" dirty="0"/>
              <a:t>, avec un plafond mensuel de </a:t>
            </a:r>
            <a:r>
              <a:rPr lang="fr-FR" b="1" dirty="0"/>
              <a:t>3 925 €</a:t>
            </a:r>
            <a:r>
              <a:rPr lang="fr-FR" dirty="0"/>
              <a:t>, soit une </a:t>
            </a:r>
            <a:r>
              <a:rPr lang="fr-FR" b="1" dirty="0"/>
              <a:t>revalorisation de 1,6 %</a:t>
            </a:r>
            <a:r>
              <a:rPr lang="fr-FR" dirty="0"/>
              <a:t> par rapport à 2024. Cette hausse est en ligne avec l'inflation et l’augmentation moyenne des salaires de 2023-2024.</a:t>
            </a:r>
          </a:p>
          <a:p>
            <a:r>
              <a:rPr lang="fr-FR" dirty="0"/>
              <a:t>Cette progression, bien que notable, reste mesurée, assurant ainsi une </a:t>
            </a:r>
            <a:r>
              <a:rPr lang="fr-FR" b="1" dirty="0"/>
              <a:t>indexation équilibrée</a:t>
            </a:r>
            <a:r>
              <a:rPr lang="fr-FR" dirty="0"/>
              <a:t> pour les cotisations sociales et les prestations associées. Elle traduit aussi une volonté de suivre les évolutions économiques tout en garantissant la </a:t>
            </a:r>
            <a:r>
              <a:rPr lang="fr-FR" b="1" dirty="0"/>
              <a:t>stabilité du système de Sécurité sociale</a:t>
            </a:r>
            <a:r>
              <a:rPr lang="fr-FR" dirty="0"/>
              <a:t>. Toutefois, cette augmentation pourrait avoir un </a:t>
            </a:r>
            <a:r>
              <a:rPr lang="fr-FR" b="1" dirty="0"/>
              <a:t>impact sur les charges patronales</a:t>
            </a:r>
            <a:r>
              <a:rPr lang="fr-FR" dirty="0"/>
              <a:t> et les </a:t>
            </a:r>
            <a:r>
              <a:rPr lang="fr-FR" b="1" dirty="0"/>
              <a:t>plafonds des avantages sociaux</a:t>
            </a:r>
            <a:r>
              <a:rPr lang="fr-FR" dirty="0"/>
              <a:t> associés, mais demeure cohérente avec les ajustements habituel</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11</a:t>
            </a:fld>
            <a:endParaRPr lang="fr-FR"/>
          </a:p>
        </p:txBody>
      </p:sp>
    </p:spTree>
    <p:extLst>
      <p:ext uri="{BB962C8B-B14F-4D97-AF65-F5344CB8AC3E}">
        <p14:creationId xmlns:p14="http://schemas.microsoft.com/office/powerpoint/2010/main" val="92535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12</a:t>
            </a:fld>
            <a:endParaRPr lang="fr-FR"/>
          </a:p>
        </p:txBody>
      </p:sp>
    </p:spTree>
    <p:extLst>
      <p:ext uri="{BB962C8B-B14F-4D97-AF65-F5344CB8AC3E}">
        <p14:creationId xmlns:p14="http://schemas.microsoft.com/office/powerpoint/2010/main" val="277159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28 octobre, l'examen du </a:t>
            </a:r>
            <a:r>
              <a:rPr lang="fr-FR" b="1" dirty="0"/>
              <a:t>PLFSS 2025</a:t>
            </a:r>
            <a:r>
              <a:rPr lang="fr-FR" dirty="0"/>
              <a:t> a débuté à l’Assemblée nationale, avec un </a:t>
            </a:r>
            <a:r>
              <a:rPr lang="fr-FR" b="1" dirty="0"/>
              <a:t>vote prévu le 5 novembre</a:t>
            </a:r>
            <a:r>
              <a:rPr lang="fr-FR" dirty="0"/>
              <a:t>. Cependant, les députés n’ont pas pu achever l’examen du texte dans le délai constitutionnel de 20 jours.</a:t>
            </a:r>
          </a:p>
          <a:p>
            <a:r>
              <a:rPr lang="fr-FR" dirty="0"/>
              <a:t>Le 8 novembre, le gouvernement a transmis le projet de loi sur le financement de la sécurité sociale au </a:t>
            </a:r>
            <a:r>
              <a:rPr lang="fr-FR" b="1" dirty="0"/>
              <a:t>Sénat</a:t>
            </a:r>
            <a:r>
              <a:rPr lang="fr-FR" dirty="0"/>
              <a:t>, accompagné de plusieurs amendements issus de l'Assemblée nationale ainsi que d'amendements gouvernementaux.</a:t>
            </a:r>
          </a:p>
          <a:p>
            <a:r>
              <a:rPr lang="fr-FR" dirty="0"/>
              <a:t>Entre le </a:t>
            </a:r>
            <a:r>
              <a:rPr lang="fr-FR" b="1" dirty="0"/>
              <a:t>18 et le 26 novembre</a:t>
            </a:r>
            <a:r>
              <a:rPr lang="fr-FR" dirty="0"/>
              <a:t>, le Sénat a examiné le texte, avec un </a:t>
            </a:r>
            <a:r>
              <a:rPr lang="fr-FR" b="1" dirty="0"/>
              <a:t>vote solennel prévu le 26 novembre</a:t>
            </a:r>
            <a:r>
              <a:rPr lang="fr-FR" dirty="0"/>
              <a:t>. La </a:t>
            </a:r>
            <a:r>
              <a:rPr lang="fr-FR" b="1" dirty="0"/>
              <a:t>navette parlementaire</a:t>
            </a:r>
            <a:r>
              <a:rPr lang="fr-FR" dirty="0"/>
              <a:t> entre les deux chambres devrait prendre fin aux alentours du </a:t>
            </a:r>
            <a:r>
              <a:rPr lang="fr-FR" b="1" dirty="0"/>
              <a:t>21 décembre</a:t>
            </a:r>
            <a:r>
              <a:rPr lang="fr-FR" dirty="0"/>
              <a:t>. Une fois cette phase parlementaire terminée, le </a:t>
            </a:r>
            <a:r>
              <a:rPr lang="fr-FR" b="1" dirty="0"/>
              <a:t>Conseil constitutionnel</a:t>
            </a:r>
            <a:r>
              <a:rPr lang="fr-FR" dirty="0"/>
              <a:t> pourrait être saisi fin décembre pour vérifier la constitutionnalité du texte. La </a:t>
            </a:r>
            <a:r>
              <a:rPr lang="fr-FR" b="1" dirty="0"/>
              <a:t>loi de financement de la sécurité sociale</a:t>
            </a:r>
            <a:r>
              <a:rPr lang="fr-FR" dirty="0"/>
              <a:t> devrait être </a:t>
            </a:r>
            <a:r>
              <a:rPr lang="fr-FR" b="1" dirty="0"/>
              <a:t>promulguée</a:t>
            </a:r>
            <a:r>
              <a:rPr lang="fr-FR" dirty="0"/>
              <a:t> par le Président de la République et publiée au </a:t>
            </a:r>
            <a:r>
              <a:rPr lang="fr-FR" b="1" dirty="0"/>
              <a:t>Journal officiel</a:t>
            </a:r>
            <a:r>
              <a:rPr lang="fr-FR" dirty="0"/>
              <a:t> au plus tard le </a:t>
            </a:r>
            <a:r>
              <a:rPr lang="fr-FR" b="1" dirty="0"/>
              <a:t>31 décembre</a:t>
            </a:r>
            <a:r>
              <a:rPr lang="fr-FR" dirty="0"/>
              <a:t>, avec une entrée en vigueur prévue pour janvier 2025.</a:t>
            </a:r>
          </a:p>
          <a:p>
            <a:r>
              <a:rPr lang="fr-FR" dirty="0"/>
              <a:t>Cependant, l’instabilité politique actuelle pourrait rendre l’évolution du PLFSS plus incertaine. En effet, avec un gouvernement confronté à des tensions internes et externes, des ajustements de dernière minute ou même des changements de cap ne sont pas à exclure. Malgré tout, il est probable que le PLFSS poursuive une orientation vers des </a:t>
            </a:r>
            <a:r>
              <a:rPr lang="fr-FR" b="1" dirty="0"/>
              <a:t>mesures de rationalisation des dépenses sociales</a:t>
            </a:r>
            <a:r>
              <a:rPr lang="fr-FR" dirty="0"/>
              <a:t> et une réforme de la </a:t>
            </a:r>
            <a:r>
              <a:rPr lang="fr-FR" b="1" dirty="0"/>
              <a:t>protection sociale</a:t>
            </a:r>
            <a:r>
              <a:rPr lang="fr-FR" dirty="0"/>
              <a:t>, avec un focus sur la </a:t>
            </a:r>
            <a:r>
              <a:rPr lang="fr-FR" b="1" dirty="0"/>
              <a:t>financiarisation de la Sécurité sociale</a:t>
            </a:r>
            <a:r>
              <a:rPr lang="fr-FR" dirty="0"/>
              <a:t>.</a:t>
            </a:r>
          </a:p>
          <a:p>
            <a:r>
              <a:rPr lang="fr-FR" dirty="0"/>
              <a:t>Les discussions sur le </a:t>
            </a:r>
            <a:r>
              <a:rPr lang="fr-FR" b="1" dirty="0"/>
              <a:t>financement des retraites</a:t>
            </a:r>
            <a:r>
              <a:rPr lang="fr-FR" dirty="0"/>
              <a:t> pourraient également influencer certaines des mesures, mais tout dépendra des négociations politiques à venir. Il est donc difficile de prévoir une trajectoire claire, bien que des </a:t>
            </a:r>
            <a:r>
              <a:rPr lang="fr-FR" b="1" dirty="0"/>
              <a:t>réformes structurelles</a:t>
            </a:r>
            <a:r>
              <a:rPr lang="fr-FR" dirty="0"/>
              <a:t> restent envisageables pour assurer l'équilibre du système.</a:t>
            </a:r>
          </a:p>
          <a:p>
            <a:pPr algn="l"/>
            <a:endParaRPr lang="fr-FR" b="0" i="0" dirty="0">
              <a:solidFill>
                <a:srgbClr val="3A3A3A"/>
              </a:solidFill>
              <a:effectLst/>
              <a:latin typeface="Marianne"/>
            </a:endParaRP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13</a:t>
            </a:fld>
            <a:endParaRPr lang="fr-FR"/>
          </a:p>
        </p:txBody>
      </p:sp>
    </p:spTree>
    <p:extLst>
      <p:ext uri="{BB962C8B-B14F-4D97-AF65-F5344CB8AC3E}">
        <p14:creationId xmlns:p14="http://schemas.microsoft.com/office/powerpoint/2010/main" val="359189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14</a:t>
            </a:fld>
            <a:endParaRPr lang="fr-FR"/>
          </a:p>
        </p:txBody>
      </p:sp>
    </p:spTree>
    <p:extLst>
      <p:ext uri="{BB962C8B-B14F-4D97-AF65-F5344CB8AC3E}">
        <p14:creationId xmlns:p14="http://schemas.microsoft.com/office/powerpoint/2010/main" val="39424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la </a:t>
            </a:r>
            <a:r>
              <a:rPr lang="fr-FR" b="1" dirty="0"/>
              <a:t>CMP</a:t>
            </a:r>
            <a:r>
              <a:rPr lang="fr-FR" dirty="0"/>
              <a:t> sur le </a:t>
            </a:r>
            <a:r>
              <a:rPr lang="fr-FR" b="1" dirty="0"/>
              <a:t>PLFSS 2025</a:t>
            </a:r>
            <a:r>
              <a:rPr lang="fr-FR" dirty="0"/>
              <a:t> le 27 novembre 2024, un accord a été trouvé entre députés et sénateurs sur l’article 6, qui porte sur la refonte des allègements généraux de cotisations. Cette réforme devrait permettre de réaliser des </a:t>
            </a:r>
            <a:r>
              <a:rPr lang="fr-FR" b="1" dirty="0"/>
              <a:t>économies de 1,6 milliard d'euros nets par an</a:t>
            </a:r>
            <a:r>
              <a:rPr lang="fr-FR" dirty="0"/>
              <a:t> à partir de 2025.</a:t>
            </a:r>
          </a:p>
          <a:p>
            <a:r>
              <a:rPr lang="fr-FR" dirty="0"/>
              <a:t>En 2025, le montant des allègements ne sera pas modifié pour les salaires au niveau du </a:t>
            </a:r>
            <a:r>
              <a:rPr lang="fr-FR" b="1" dirty="0"/>
              <a:t>Smic</a:t>
            </a:r>
            <a:r>
              <a:rPr lang="fr-FR" dirty="0"/>
              <a:t>, dans la continuité des propositions du Sénat. Cependant, les </a:t>
            </a:r>
            <a:r>
              <a:rPr lang="fr-FR" b="1" dirty="0"/>
              <a:t>points de sortie</a:t>
            </a:r>
            <a:r>
              <a:rPr lang="fr-FR" dirty="0"/>
              <a:t> des exonérations seront réajustés : le </a:t>
            </a:r>
            <a:r>
              <a:rPr lang="fr-FR" b="1" dirty="0"/>
              <a:t>bandeau "maladie"</a:t>
            </a:r>
            <a:r>
              <a:rPr lang="fr-FR" dirty="0"/>
              <a:t> sera fixé à </a:t>
            </a:r>
            <a:r>
              <a:rPr lang="fr-FR" b="1" dirty="0"/>
              <a:t>2,25 Smic</a:t>
            </a:r>
            <a:r>
              <a:rPr lang="fr-FR" dirty="0"/>
              <a:t>, et le </a:t>
            </a:r>
            <a:r>
              <a:rPr lang="fr-FR" b="1" dirty="0"/>
              <a:t>bandeau "famille"</a:t>
            </a:r>
            <a:r>
              <a:rPr lang="fr-FR" dirty="0"/>
              <a:t> à </a:t>
            </a:r>
            <a:r>
              <a:rPr lang="fr-FR" b="1" dirty="0"/>
              <a:t>3,3 Smic</a:t>
            </a:r>
            <a:r>
              <a:rPr lang="fr-FR" dirty="0"/>
              <a:t>. Autrement dit, à partir de ces seuils de salaire, les exonérations de cotisations sociales commencent à être réduites ou supprimées, selon les secteurs concernés.</a:t>
            </a:r>
          </a:p>
          <a:p>
            <a:r>
              <a:rPr lang="fr-FR" dirty="0"/>
              <a:t>Cela signifie qu’au-delà de ces montants, les </a:t>
            </a:r>
            <a:r>
              <a:rPr lang="fr-FR" b="1" dirty="0"/>
              <a:t>allègements de cotisations</a:t>
            </a:r>
            <a:r>
              <a:rPr lang="fr-FR" dirty="0"/>
              <a:t> dont bénéficient les entreprises seront diminués, notamment ceux liés aux branches </a:t>
            </a:r>
            <a:r>
              <a:rPr lang="fr-FR" b="1" dirty="0"/>
              <a:t>maladie</a:t>
            </a:r>
            <a:r>
              <a:rPr lang="fr-FR" dirty="0"/>
              <a:t> et </a:t>
            </a:r>
            <a:r>
              <a:rPr lang="fr-FR" b="1" dirty="0"/>
              <a:t>famille</a:t>
            </a:r>
            <a:r>
              <a:rPr lang="fr-FR" dirty="0"/>
              <a:t>. Ces ajustements sont conçus pour générer des économies tout en simplifiant le système d'exonérations. En 2026, une </a:t>
            </a:r>
            <a:r>
              <a:rPr lang="fr-FR" b="1" dirty="0"/>
              <a:t>réduction dégressive unique</a:t>
            </a:r>
            <a:r>
              <a:rPr lang="fr-FR" dirty="0"/>
              <a:t> sera introduite pour ajuster le coefficient des exonérations, avec un </a:t>
            </a:r>
            <a:r>
              <a:rPr lang="fr-FR" b="1" dirty="0"/>
              <a:t>point de sortie à 3 Smic</a:t>
            </a:r>
            <a:r>
              <a:rPr lang="fr-FR" dirty="0"/>
              <a:t>, comme prévu dans le projet initial du gouvernement. Cela vise à garantir un </a:t>
            </a:r>
            <a:r>
              <a:rPr lang="fr-FR" b="1" dirty="0"/>
              <a:t>rendement stable par rapport à 2025</a:t>
            </a:r>
            <a:r>
              <a:rPr lang="fr-FR" dirty="0"/>
              <a:t>.</a:t>
            </a:r>
          </a:p>
          <a:p>
            <a:r>
              <a:rPr lang="fr-FR" dirty="0"/>
              <a:t>En résumé, ces changements sont destinés à </a:t>
            </a:r>
            <a:r>
              <a:rPr lang="fr-FR" b="1" dirty="0"/>
              <a:t>rationaliser les exonérations</a:t>
            </a:r>
            <a:r>
              <a:rPr lang="fr-FR" dirty="0"/>
              <a:t> et à </a:t>
            </a:r>
            <a:r>
              <a:rPr lang="fr-FR" b="1" dirty="0"/>
              <a:t>adapter le financement de la Sécurité sociale</a:t>
            </a:r>
            <a:r>
              <a:rPr lang="fr-FR" dirty="0"/>
              <a:t>, tout en maintenant un système plus cohérent et équilibré pour les entreprises.</a:t>
            </a:r>
          </a:p>
          <a:p>
            <a:endParaRPr lang="fr-FR" dirty="0"/>
          </a:p>
          <a:p>
            <a:r>
              <a:rPr lang="fr-FR" dirty="0"/>
              <a:t>Le </a:t>
            </a:r>
            <a:r>
              <a:rPr lang="fr-FR" b="1" dirty="0"/>
              <a:t>Sénat</a:t>
            </a:r>
            <a:r>
              <a:rPr lang="fr-FR" dirty="0"/>
              <a:t> a pris une décision importante en </a:t>
            </a:r>
            <a:r>
              <a:rPr lang="fr-FR" b="1" dirty="0"/>
              <a:t>supprimant la prise en compte de la DFS</a:t>
            </a:r>
            <a:r>
              <a:rPr lang="fr-FR" dirty="0"/>
              <a:t> dans le calcul des allègements généraux de cotisations, comme cela était initialement prévu dans l’article 6, alinéa 10 du PLFSS 2025.</a:t>
            </a:r>
          </a:p>
          <a:p>
            <a:r>
              <a:rPr lang="fr-FR" dirty="0"/>
              <a:t>En effet, la rétroactivité de cette mesure aurait pu entraîner des </a:t>
            </a:r>
            <a:r>
              <a:rPr lang="fr-FR" b="1" dirty="0"/>
              <a:t>difficultés</a:t>
            </a:r>
            <a:r>
              <a:rPr lang="fr-FR" dirty="0"/>
              <a:t> pratiques pour les entreprises, notamment en matière de calcul des cotisations dues, créant ainsi un climat d’incertitude et </a:t>
            </a:r>
            <a:r>
              <a:rPr lang="fr-FR" b="0" dirty="0"/>
              <a:t>de</a:t>
            </a:r>
            <a:r>
              <a:rPr lang="fr-FR" b="1" dirty="0"/>
              <a:t> risques financiers importants</a:t>
            </a:r>
            <a:r>
              <a:rPr lang="fr-FR" dirty="0"/>
              <a:t>. Cette décision du Sénat vise donc à protéger les entreprises des effets imprévus de cette suppression et de préserver une certaine stabilité juridique dans l’application des allègements de cotisations.</a:t>
            </a:r>
          </a:p>
          <a:p>
            <a:r>
              <a:rPr lang="fr-FR" dirty="0"/>
              <a:t>Les </a:t>
            </a:r>
            <a:r>
              <a:rPr lang="fr-FR" b="1" dirty="0"/>
              <a:t>organisations patronales, </a:t>
            </a:r>
            <a:r>
              <a:rPr lang="fr-FR" dirty="0"/>
              <a:t>représentant des secteurs tels que le </a:t>
            </a:r>
            <a:r>
              <a:rPr lang="fr-FR" b="1" dirty="0"/>
              <a:t>bâtiment, les transports, la propreté, le travail temporaire et les travaux publics</a:t>
            </a:r>
            <a:r>
              <a:rPr lang="fr-FR" dirty="0"/>
              <a:t>, ont salué la suppression de l’intégration de la DFS dans le calcul des allègements de cotisations. </a:t>
            </a:r>
            <a:r>
              <a:rPr lang="fr-FR" b="1" dirty="0"/>
              <a:t>Dans une lettre commune adressée le 25 novembre 2024</a:t>
            </a:r>
            <a:r>
              <a:rPr lang="fr-FR" dirty="0"/>
              <a:t>, elles ont souligné les conséquences négatives du projet initial du gouvernement, notamment la rétroactivité de la suppression de la DFS pour 2024, qui aurait engendré une </a:t>
            </a:r>
            <a:r>
              <a:rPr lang="fr-FR" b="1" dirty="0"/>
              <a:t>insécurité juridique et financière pour les entreprises</a:t>
            </a:r>
            <a:r>
              <a:rPr lang="fr-FR" dirty="0"/>
              <a:t>, qui s’appuyaient sur cette déduction pour gérer leurs cotisations sociales.</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15</a:t>
            </a:fld>
            <a:endParaRPr lang="fr-FR"/>
          </a:p>
        </p:txBody>
      </p:sp>
    </p:spTree>
    <p:extLst>
      <p:ext uri="{BB962C8B-B14F-4D97-AF65-F5344CB8AC3E}">
        <p14:creationId xmlns:p14="http://schemas.microsoft.com/office/powerpoint/2010/main" val="196211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L'un des </a:t>
            </a:r>
            <a:r>
              <a:rPr lang="fr-FR" b="1" dirty="0"/>
              <a:t>amendements marquants</a:t>
            </a:r>
            <a:r>
              <a:rPr lang="fr-FR" dirty="0"/>
              <a:t> du PLFSS 2025 concerne la </a:t>
            </a:r>
            <a:r>
              <a:rPr lang="fr-FR" b="1" dirty="0"/>
              <a:t>Prime de Partage de la Valeur (PPV)</a:t>
            </a:r>
            <a:r>
              <a:rPr lang="fr-FR" dirty="0"/>
              <a:t>, qui a été instaurée en 2022 avec l'objectif de favoriser la redistribution de la richesse dans les entreprises, tout en étant exonérée de cotisations sociales. Cependant, une </a:t>
            </a:r>
            <a:r>
              <a:rPr lang="fr-FR" b="1" dirty="0"/>
              <a:t>mesure envisage de l’intégrer dans l’assiette de calcul des allègements généraux</a:t>
            </a:r>
            <a:r>
              <a:rPr lang="fr-FR" dirty="0"/>
              <a:t>, ce qui pourrait </a:t>
            </a:r>
            <a:r>
              <a:rPr lang="fr-FR" b="1" dirty="0"/>
              <a:t>réduire fortement son attractivité</a:t>
            </a:r>
            <a:r>
              <a:rPr lang="fr-FR" dirty="0"/>
              <a:t>.</a:t>
            </a:r>
          </a:p>
          <a:p>
            <a:r>
              <a:rPr lang="fr-FR" dirty="0"/>
              <a:t>Cette réforme, qui concernerait les primes versées à partir du 10 octobre 2024, a plusieurs conséquences notables. D’abord, les salariés pourraient perdre leurs </a:t>
            </a:r>
            <a:r>
              <a:rPr lang="fr-FR" b="1" dirty="0"/>
              <a:t>allègements de cotisations</a:t>
            </a:r>
            <a:r>
              <a:rPr lang="fr-FR" dirty="0"/>
              <a:t> si le montant de leur PPV fait dépasser le </a:t>
            </a:r>
            <a:r>
              <a:rPr lang="fr-FR" b="1" dirty="0"/>
              <a:t>plafond d’éligibilité</a:t>
            </a:r>
            <a:r>
              <a:rPr lang="fr-FR" dirty="0"/>
              <a:t>, actuellement fixé à 1,6 SMIC, et qui passera à 3 SMIC en 2025. Cela risque de </a:t>
            </a:r>
            <a:r>
              <a:rPr lang="fr-FR" b="1" dirty="0"/>
              <a:t>désavantager les salariés</a:t>
            </a:r>
            <a:r>
              <a:rPr lang="fr-FR" dirty="0"/>
              <a:t> qui bénéficient de la prime, car le plafond pourrait être atteint plus rapidement.</a:t>
            </a:r>
          </a:p>
          <a:p>
            <a:r>
              <a:rPr lang="fr-FR" dirty="0"/>
              <a:t>Ensuite, pour les employeurs, la suppression de cette exonération pourrait entraîner une </a:t>
            </a:r>
            <a:r>
              <a:rPr lang="fr-FR" b="1" dirty="0"/>
              <a:t>réduction de l’intérêt</a:t>
            </a:r>
            <a:r>
              <a:rPr lang="fr-FR" dirty="0"/>
              <a:t> à verser la PPV. En effet, sans l’avantage fiscal de l’exonération des cotisations sociales, certains employeurs pourraient décider de </a:t>
            </a:r>
            <a:r>
              <a:rPr lang="fr-FR" b="1" dirty="0"/>
              <a:t>cesser de verser cette prime</a:t>
            </a:r>
            <a:r>
              <a:rPr lang="fr-FR" dirty="0"/>
              <a:t>, ce qui irait à l'encontre de l’objectif de favoriser le partage des bénéfices dans les entreprises.</a:t>
            </a:r>
          </a:p>
          <a:p>
            <a:r>
              <a:rPr lang="fr-FR" dirty="0"/>
              <a:t>Face à ces enjeux, les sénateurs ont proposé de </a:t>
            </a:r>
            <a:r>
              <a:rPr lang="fr-FR" b="1" dirty="0"/>
              <a:t>supprimer cette intégration</a:t>
            </a:r>
            <a:r>
              <a:rPr lang="fr-FR" dirty="0"/>
              <a:t>, en soulignant les risques d’</a:t>
            </a:r>
            <a:r>
              <a:rPr lang="fr-FR" b="1" dirty="0"/>
              <a:t>insécurité juridique</a:t>
            </a:r>
            <a:r>
              <a:rPr lang="fr-FR" dirty="0"/>
              <a:t> et d’</a:t>
            </a:r>
            <a:r>
              <a:rPr lang="fr-FR" b="1" dirty="0"/>
              <a:t>inégalités</a:t>
            </a:r>
            <a:r>
              <a:rPr lang="fr-FR" dirty="0"/>
              <a:t> si la réforme devait être appliquée de manière rétroactive. En effet, cela pourrait créer des situations de </a:t>
            </a:r>
            <a:r>
              <a:rPr lang="fr-FR" b="1" dirty="0"/>
              <a:t>discrimination</a:t>
            </a:r>
            <a:r>
              <a:rPr lang="fr-FR" dirty="0"/>
              <a:t> entre les salariés en fonction de la date de versement de la prime.</a:t>
            </a:r>
          </a:p>
          <a:p>
            <a:r>
              <a:rPr lang="fr-FR" dirty="0"/>
              <a:t>En résumé, cet amendement sur la PPV risque de </a:t>
            </a:r>
            <a:r>
              <a:rPr lang="fr-FR" b="1" dirty="0"/>
              <a:t>nuire à son efficacité</a:t>
            </a:r>
            <a:r>
              <a:rPr lang="fr-FR" dirty="0"/>
              <a:t> en tant qu’outil de partage de la valeur, avec des conséquences possibles tant pour les salariés que pour les employeurs. Il est donc crucial de </a:t>
            </a:r>
            <a:r>
              <a:rPr lang="fr-FR" b="1" dirty="0"/>
              <a:t>trouver un équilibre</a:t>
            </a:r>
            <a:r>
              <a:rPr lang="fr-FR" dirty="0"/>
              <a:t> pour préserver l'attractivité de la prime tout en assurant la stabilité du système de cotisations sociales.</a:t>
            </a: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16</a:t>
            </a:fld>
            <a:endParaRPr lang="fr-FR"/>
          </a:p>
        </p:txBody>
      </p:sp>
    </p:spTree>
    <p:extLst>
      <p:ext uri="{BB962C8B-B14F-4D97-AF65-F5344CB8AC3E}">
        <p14:creationId xmlns:p14="http://schemas.microsoft.com/office/powerpoint/2010/main" val="418989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a:t>
            </a:r>
            <a:r>
              <a:rPr lang="fr-FR" b="1" dirty="0"/>
              <a:t>relèvement du ticket modérateur</a:t>
            </a:r>
            <a:r>
              <a:rPr lang="fr-FR" dirty="0"/>
              <a:t>, prévu dans le cadre du </a:t>
            </a:r>
            <a:r>
              <a:rPr lang="fr-FR" b="1" dirty="0"/>
              <a:t>PLFSS 2025</a:t>
            </a:r>
            <a:r>
              <a:rPr lang="fr-FR" dirty="0"/>
              <a:t>, a fait l’objet de débats intenses. Initialement, il était prévu une </a:t>
            </a:r>
            <a:r>
              <a:rPr lang="fr-FR" b="1" dirty="0"/>
              <a:t>augmentation significative</a:t>
            </a:r>
            <a:r>
              <a:rPr lang="fr-FR" dirty="0"/>
              <a:t> de ce ticket, qui est la part des frais de santé restant à la charge des assurés après remboursement par la Sécurité sociale. Cela visait à réaliser des </a:t>
            </a:r>
            <a:r>
              <a:rPr lang="fr-FR" b="1" dirty="0"/>
              <a:t>économies pour l'Assurance Maladie</a:t>
            </a:r>
            <a:r>
              <a:rPr lang="fr-FR" dirty="0"/>
              <a:t> et à mieux répartir les coûts de santé.</a:t>
            </a:r>
          </a:p>
          <a:p>
            <a:r>
              <a:rPr lang="fr-FR" dirty="0"/>
              <a:t>Cependant, </a:t>
            </a:r>
            <a:r>
              <a:rPr lang="fr-FR" b="1" dirty="0"/>
              <a:t>finalement, cette augmentation</a:t>
            </a:r>
            <a:r>
              <a:rPr lang="fr-FR" dirty="0"/>
              <a:t> a été revue à la baisse et sera moins importante que prévu. Ce </a:t>
            </a:r>
            <a:r>
              <a:rPr lang="fr-FR" b="1" dirty="0"/>
              <a:t>relèvement modéré</a:t>
            </a:r>
            <a:r>
              <a:rPr lang="fr-FR" dirty="0"/>
              <a:t> a plusieurs implications. D’une part, il permet de </a:t>
            </a:r>
            <a:r>
              <a:rPr lang="fr-FR" b="1" dirty="0"/>
              <a:t>conserver une certaine accessibilité aux soins</a:t>
            </a:r>
            <a:r>
              <a:rPr lang="fr-FR" dirty="0"/>
              <a:t> pour les assurés, en particulier ceux qui peuvent déjà rencontrer des difficultés à assumer leur part des frais médicaux. D’autre part, cette décision est aussi une manière de </a:t>
            </a:r>
            <a:r>
              <a:rPr lang="fr-FR" b="1" dirty="0"/>
              <a:t>préserver l'équilibre financier</a:t>
            </a:r>
            <a:r>
              <a:rPr lang="fr-FR" dirty="0"/>
              <a:t> de l'Assurance Maladie tout en évitant des tensions sociales liées à une hausse trop marquée des coûts à la charge des patients.</a:t>
            </a:r>
          </a:p>
          <a:p>
            <a:r>
              <a:rPr lang="fr-FR" dirty="0"/>
              <a:t>Cela étant dit, même avec cette </a:t>
            </a:r>
            <a:r>
              <a:rPr lang="fr-FR" b="1" dirty="0"/>
              <a:t>augmentation modérée</a:t>
            </a:r>
            <a:r>
              <a:rPr lang="fr-FR" dirty="0"/>
              <a:t>, on peut s'attendre à ce que </a:t>
            </a:r>
            <a:r>
              <a:rPr lang="fr-FR" b="1" dirty="0"/>
              <a:t>les assurés sociaux</a:t>
            </a:r>
            <a:r>
              <a:rPr lang="fr-FR" dirty="0"/>
              <a:t> ressentent un impact, surtout ceux qui ont des traitements réguliers ou des pathologies chroniques. Toutefois, cette décision permet d’</a:t>
            </a:r>
            <a:r>
              <a:rPr lang="fr-FR" b="1" dirty="0"/>
              <a:t>éviter les risques d’inégalités</a:t>
            </a:r>
            <a:r>
              <a:rPr lang="fr-FR" dirty="0"/>
              <a:t> dans l’accès aux soins, en maintenant un certain niveau de </a:t>
            </a:r>
            <a:r>
              <a:rPr lang="fr-FR" b="1" dirty="0"/>
              <a:t>protection sociale</a:t>
            </a:r>
            <a:r>
              <a:rPr lang="fr-FR" dirty="0"/>
              <a:t>.</a:t>
            </a:r>
          </a:p>
          <a:p>
            <a:r>
              <a:rPr lang="fr-FR" dirty="0"/>
              <a:t>En résumé, bien que le </a:t>
            </a:r>
            <a:r>
              <a:rPr lang="fr-FR" b="1" dirty="0"/>
              <a:t>relèvement du ticket modérateur</a:t>
            </a:r>
            <a:r>
              <a:rPr lang="fr-FR" dirty="0"/>
              <a:t> reste un </a:t>
            </a:r>
            <a:r>
              <a:rPr lang="fr-FR" b="1" dirty="0"/>
              <a:t>ajustement nécessaire</a:t>
            </a:r>
            <a:r>
              <a:rPr lang="fr-FR" dirty="0"/>
              <a:t> pour la viabilité financière du système de santé, sa version </a:t>
            </a:r>
            <a:r>
              <a:rPr lang="fr-FR" b="1" dirty="0"/>
              <a:t>moins radicale</a:t>
            </a:r>
            <a:r>
              <a:rPr lang="fr-FR" dirty="0"/>
              <a:t> que prévue permet de </a:t>
            </a:r>
            <a:r>
              <a:rPr lang="fr-FR" b="1" dirty="0"/>
              <a:t>garder un équilibre</a:t>
            </a:r>
            <a:r>
              <a:rPr lang="fr-FR" dirty="0"/>
              <a:t> entre les nécessités budgétaires et la protection des assurés sociaux. Ce compromis devrait donc limiter les effets négatifs tout en assurant une certaine </a:t>
            </a:r>
            <a:r>
              <a:rPr lang="fr-FR" b="1" dirty="0"/>
              <a:t>durabilité financière</a:t>
            </a:r>
            <a:r>
              <a:rPr lang="fr-FR" dirty="0"/>
              <a:t> pour l'Assurance Maladie.</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17</a:t>
            </a:fld>
            <a:endParaRPr lang="fr-FR"/>
          </a:p>
        </p:txBody>
      </p:sp>
    </p:spTree>
    <p:extLst>
      <p:ext uri="{BB962C8B-B14F-4D97-AF65-F5344CB8AC3E}">
        <p14:creationId xmlns:p14="http://schemas.microsoft.com/office/powerpoint/2010/main" val="185941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maintien de la </a:t>
            </a:r>
            <a:r>
              <a:rPr lang="fr-FR" b="1" dirty="0"/>
              <a:t>baisse du plafond des Indemnités Journalières de Sécurité Sociale (IJSS)</a:t>
            </a:r>
            <a:r>
              <a:rPr lang="fr-FR" dirty="0"/>
              <a:t> pour les entreprises, récemment formalisé dans un projet de décret, représente un </a:t>
            </a:r>
            <a:r>
              <a:rPr lang="fr-FR" b="1" dirty="0"/>
              <a:t>changement majeur</a:t>
            </a:r>
            <a:r>
              <a:rPr lang="fr-FR" dirty="0"/>
              <a:t> pour les employeurs. Jusqu’à présent, les IJSS étaient calculées en fonction d’un plafond, et cette baisse va réduire l'</a:t>
            </a:r>
            <a:r>
              <a:rPr lang="fr-FR" b="1" dirty="0"/>
              <a:t>exonération</a:t>
            </a:r>
            <a:r>
              <a:rPr lang="fr-FR" dirty="0"/>
              <a:t> que peuvent percevoir les entreprises, notamment celles qui sont déjà confrontées à des coûts élevés en matière de cotisations sociales liées aux arrêts maladie de leurs salariés.</a:t>
            </a:r>
          </a:p>
          <a:p>
            <a:r>
              <a:rPr lang="fr-FR" dirty="0"/>
              <a:t>Concrètement, </a:t>
            </a:r>
            <a:r>
              <a:rPr lang="fr-FR" b="1" dirty="0"/>
              <a:t>l’impact pour les entreprises</a:t>
            </a:r>
            <a:r>
              <a:rPr lang="fr-FR" dirty="0"/>
              <a:t> pourrait être significatif, car cette réduction du plafond des IJSS va entraîner un </a:t>
            </a:r>
            <a:r>
              <a:rPr lang="fr-FR" b="1" dirty="0"/>
              <a:t>alourdissement du coût des arrêts maladie</a:t>
            </a:r>
            <a:r>
              <a:rPr lang="fr-FR" dirty="0"/>
              <a:t> pour les employeurs, en particulier pour les petites et moyennes entreprises qui avaient une plus grande marge de manœuvre grâce à cet abattement. L’</a:t>
            </a:r>
            <a:r>
              <a:rPr lang="fr-FR" b="1" dirty="0"/>
              <a:t>objectif de cette réforme</a:t>
            </a:r>
            <a:r>
              <a:rPr lang="fr-FR" dirty="0"/>
              <a:t> semble être de </a:t>
            </a:r>
            <a:r>
              <a:rPr lang="fr-FR" b="1" dirty="0"/>
              <a:t>rationaliser les dépenses sociales</a:t>
            </a:r>
            <a:r>
              <a:rPr lang="fr-FR" dirty="0"/>
              <a:t>, mais en contrepartie, les entreprises pourraient devoir prendre en charge une partie plus importante des indemnités versées pendant les périodes d'absence pour maladie.</a:t>
            </a:r>
          </a:p>
          <a:p>
            <a:r>
              <a:rPr lang="fr-FR" dirty="0"/>
              <a:t>Cela pourrait également avoir un </a:t>
            </a:r>
            <a:r>
              <a:rPr lang="fr-FR" b="1" dirty="0"/>
              <a:t>effet sur les comportements des entreprises</a:t>
            </a:r>
            <a:r>
              <a:rPr lang="fr-FR" dirty="0"/>
              <a:t>, qui pourraient être amenées à revoir leur politique d’absentéisme, voire à ajuster les conditions de travail ou de congé maladie pour réduire l'impact financier. Pour certaines entreprises, cela pourrait représenter un fardeau supplémentaire, en particulier celles dans des secteurs à forte main-d'œuvre ou avec des employés plus sujets à des arrêts de travail.</a:t>
            </a:r>
          </a:p>
          <a:p>
            <a:r>
              <a:rPr lang="fr-FR" dirty="0"/>
              <a:t>En résumé, ce </a:t>
            </a:r>
            <a:r>
              <a:rPr lang="fr-FR" b="1" dirty="0"/>
              <a:t>décret sur la baisse du plafond des IJSS</a:t>
            </a:r>
            <a:r>
              <a:rPr lang="fr-FR" dirty="0"/>
              <a:t> va avoir un </a:t>
            </a:r>
            <a:r>
              <a:rPr lang="fr-FR" b="1" dirty="0"/>
              <a:t>impact direct</a:t>
            </a:r>
            <a:r>
              <a:rPr lang="fr-FR" dirty="0"/>
              <a:t> sur le financement des arrêts maladie par les entreprises, avec des risques d’</a:t>
            </a:r>
            <a:r>
              <a:rPr lang="fr-FR" b="1" dirty="0"/>
              <a:t>augmentation des coûts</a:t>
            </a:r>
            <a:r>
              <a:rPr lang="fr-FR" dirty="0"/>
              <a:t> pour celles qui bénéficiaient jusque-là de cet abattement. Il sera donc important de suivre de près les </a:t>
            </a:r>
            <a:r>
              <a:rPr lang="fr-FR" b="1" dirty="0"/>
              <a:t>réactions des employeurs</a:t>
            </a:r>
            <a:r>
              <a:rPr lang="fr-FR" dirty="0"/>
              <a:t> et d’évaluer les </a:t>
            </a:r>
            <a:r>
              <a:rPr lang="fr-FR" b="1" dirty="0"/>
              <a:t>conséquences pratiques</a:t>
            </a:r>
            <a:r>
              <a:rPr lang="fr-FR" dirty="0"/>
              <a:t> de cette réforme sur le marché du travail et la gestion des ressources humaines.</a:t>
            </a:r>
          </a:p>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18</a:t>
            </a:fld>
            <a:endParaRPr lang="fr-FR"/>
          </a:p>
        </p:txBody>
      </p:sp>
    </p:spTree>
    <p:extLst>
      <p:ext uri="{BB962C8B-B14F-4D97-AF65-F5344CB8AC3E}">
        <p14:creationId xmlns:p14="http://schemas.microsoft.com/office/powerpoint/2010/main" val="1078591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19</a:t>
            </a:fld>
            <a:endParaRPr lang="fr-FR"/>
          </a:p>
        </p:txBody>
      </p:sp>
    </p:spTree>
    <p:extLst>
      <p:ext uri="{BB962C8B-B14F-4D97-AF65-F5344CB8AC3E}">
        <p14:creationId xmlns:p14="http://schemas.microsoft.com/office/powerpoint/2010/main" val="13555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a:t>
            </a:fld>
            <a:endParaRPr lang="fr-FR"/>
          </a:p>
        </p:txBody>
      </p:sp>
    </p:spTree>
    <p:extLst>
      <p:ext uri="{BB962C8B-B14F-4D97-AF65-F5344CB8AC3E}">
        <p14:creationId xmlns:p14="http://schemas.microsoft.com/office/powerpoint/2010/main" val="2638457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20</a:t>
            </a:fld>
            <a:endParaRPr lang="fr-FR"/>
          </a:p>
        </p:txBody>
      </p:sp>
    </p:spTree>
    <p:extLst>
      <p:ext uri="{BB962C8B-B14F-4D97-AF65-F5344CB8AC3E}">
        <p14:creationId xmlns:p14="http://schemas.microsoft.com/office/powerpoint/2010/main" val="1862891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21</a:t>
            </a:fld>
            <a:endParaRPr lang="fr-FR"/>
          </a:p>
        </p:txBody>
      </p:sp>
    </p:spTree>
    <p:extLst>
      <p:ext uri="{BB962C8B-B14F-4D97-AF65-F5344CB8AC3E}">
        <p14:creationId xmlns:p14="http://schemas.microsoft.com/office/powerpoint/2010/main" val="1862891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22</a:t>
            </a:fld>
            <a:endParaRPr lang="fr-FR"/>
          </a:p>
        </p:txBody>
      </p:sp>
    </p:spTree>
    <p:extLst>
      <p:ext uri="{BB962C8B-B14F-4D97-AF65-F5344CB8AC3E}">
        <p14:creationId xmlns:p14="http://schemas.microsoft.com/office/powerpoint/2010/main" val="117533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23</a:t>
            </a:fld>
            <a:endParaRPr lang="fr-FR"/>
          </a:p>
        </p:txBody>
      </p:sp>
    </p:spTree>
    <p:extLst>
      <p:ext uri="{BB962C8B-B14F-4D97-AF65-F5344CB8AC3E}">
        <p14:creationId xmlns:p14="http://schemas.microsoft.com/office/powerpoint/2010/main" val="217748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24</a:t>
            </a:fld>
            <a:endParaRPr lang="fr-FR"/>
          </a:p>
        </p:txBody>
      </p:sp>
    </p:spTree>
    <p:extLst>
      <p:ext uri="{BB962C8B-B14F-4D97-AF65-F5344CB8AC3E}">
        <p14:creationId xmlns:p14="http://schemas.microsoft.com/office/powerpoint/2010/main" val="1367869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25</a:t>
            </a:fld>
            <a:endParaRPr lang="fr-FR"/>
          </a:p>
        </p:txBody>
      </p:sp>
    </p:spTree>
    <p:extLst>
      <p:ext uri="{BB962C8B-B14F-4D97-AF65-F5344CB8AC3E}">
        <p14:creationId xmlns:p14="http://schemas.microsoft.com/office/powerpoint/2010/main" val="73948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26</a:t>
            </a:fld>
            <a:endParaRPr lang="fr-FR"/>
          </a:p>
        </p:txBody>
      </p:sp>
    </p:spTree>
    <p:extLst>
      <p:ext uri="{BB962C8B-B14F-4D97-AF65-F5344CB8AC3E}">
        <p14:creationId xmlns:p14="http://schemas.microsoft.com/office/powerpoint/2010/main" val="217748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27</a:t>
            </a:fld>
            <a:endParaRPr lang="fr-FR"/>
          </a:p>
        </p:txBody>
      </p:sp>
    </p:spTree>
    <p:extLst>
      <p:ext uri="{BB962C8B-B14F-4D97-AF65-F5344CB8AC3E}">
        <p14:creationId xmlns:p14="http://schemas.microsoft.com/office/powerpoint/2010/main" val="2939333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28</a:t>
            </a:fld>
            <a:endParaRPr lang="fr-FR"/>
          </a:p>
        </p:txBody>
      </p:sp>
    </p:spTree>
    <p:extLst>
      <p:ext uri="{BB962C8B-B14F-4D97-AF65-F5344CB8AC3E}">
        <p14:creationId xmlns:p14="http://schemas.microsoft.com/office/powerpoint/2010/main" val="222128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29</a:t>
            </a:fld>
            <a:endParaRPr lang="fr-FR"/>
          </a:p>
        </p:txBody>
      </p:sp>
    </p:spTree>
    <p:extLst>
      <p:ext uri="{BB962C8B-B14F-4D97-AF65-F5344CB8AC3E}">
        <p14:creationId xmlns:p14="http://schemas.microsoft.com/office/powerpoint/2010/main" val="108739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a:t>
            </a:fld>
            <a:endParaRPr lang="fr-FR"/>
          </a:p>
        </p:txBody>
      </p:sp>
    </p:spTree>
    <p:extLst>
      <p:ext uri="{BB962C8B-B14F-4D97-AF65-F5344CB8AC3E}">
        <p14:creationId xmlns:p14="http://schemas.microsoft.com/office/powerpoint/2010/main" val="1454255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30</a:t>
            </a:fld>
            <a:endParaRPr lang="fr-FR"/>
          </a:p>
        </p:txBody>
      </p:sp>
    </p:spTree>
    <p:extLst>
      <p:ext uri="{BB962C8B-B14F-4D97-AF65-F5344CB8AC3E}">
        <p14:creationId xmlns:p14="http://schemas.microsoft.com/office/powerpoint/2010/main" val="1997179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31</a:t>
            </a:fld>
            <a:endParaRPr lang="fr-FR"/>
          </a:p>
        </p:txBody>
      </p:sp>
    </p:spTree>
    <p:extLst>
      <p:ext uri="{BB962C8B-B14F-4D97-AF65-F5344CB8AC3E}">
        <p14:creationId xmlns:p14="http://schemas.microsoft.com/office/powerpoint/2010/main" val="1066863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32</a:t>
            </a:fld>
            <a:endParaRPr lang="fr-FR"/>
          </a:p>
        </p:txBody>
      </p:sp>
    </p:spTree>
    <p:extLst>
      <p:ext uri="{BB962C8B-B14F-4D97-AF65-F5344CB8AC3E}">
        <p14:creationId xmlns:p14="http://schemas.microsoft.com/office/powerpoint/2010/main" val="1407178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33</a:t>
            </a:fld>
            <a:endParaRPr lang="fr-FR"/>
          </a:p>
        </p:txBody>
      </p:sp>
    </p:spTree>
    <p:extLst>
      <p:ext uri="{BB962C8B-B14F-4D97-AF65-F5344CB8AC3E}">
        <p14:creationId xmlns:p14="http://schemas.microsoft.com/office/powerpoint/2010/main" val="214536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4</a:t>
            </a:fld>
            <a:endParaRPr lang="fr-FR"/>
          </a:p>
        </p:txBody>
      </p:sp>
    </p:spTree>
    <p:extLst>
      <p:ext uri="{BB962C8B-B14F-4D97-AF65-F5344CB8AC3E}">
        <p14:creationId xmlns:p14="http://schemas.microsoft.com/office/powerpoint/2010/main" val="253461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5</a:t>
            </a:fld>
            <a:endParaRPr lang="fr-FR"/>
          </a:p>
        </p:txBody>
      </p:sp>
    </p:spTree>
    <p:extLst>
      <p:ext uri="{BB962C8B-B14F-4D97-AF65-F5344CB8AC3E}">
        <p14:creationId xmlns:p14="http://schemas.microsoft.com/office/powerpoint/2010/main" val="220808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6</a:t>
            </a:fld>
            <a:endParaRPr lang="fr-FR"/>
          </a:p>
        </p:txBody>
      </p:sp>
    </p:spTree>
    <p:extLst>
      <p:ext uri="{BB962C8B-B14F-4D97-AF65-F5344CB8AC3E}">
        <p14:creationId xmlns:p14="http://schemas.microsoft.com/office/powerpoint/2010/main" val="368571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7</a:t>
            </a:fld>
            <a:endParaRPr lang="fr-FR"/>
          </a:p>
        </p:txBody>
      </p:sp>
    </p:spTree>
    <p:extLst>
      <p:ext uri="{BB962C8B-B14F-4D97-AF65-F5344CB8AC3E}">
        <p14:creationId xmlns:p14="http://schemas.microsoft.com/office/powerpoint/2010/main" val="388168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8</a:t>
            </a:fld>
            <a:endParaRPr lang="fr-FR"/>
          </a:p>
        </p:txBody>
      </p:sp>
    </p:spTree>
    <p:extLst>
      <p:ext uri="{BB962C8B-B14F-4D97-AF65-F5344CB8AC3E}">
        <p14:creationId xmlns:p14="http://schemas.microsoft.com/office/powerpoint/2010/main" val="178812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9</a:t>
            </a:fld>
            <a:endParaRPr lang="fr-FR"/>
          </a:p>
        </p:txBody>
      </p:sp>
    </p:spTree>
    <p:extLst>
      <p:ext uri="{BB962C8B-B14F-4D97-AF65-F5344CB8AC3E}">
        <p14:creationId xmlns:p14="http://schemas.microsoft.com/office/powerpoint/2010/main" val="2858139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Sous-titre 2">
            <a:extLst>
              <a:ext uri="{FF2B5EF4-FFF2-40B4-BE49-F238E27FC236}">
                <a16:creationId xmlns:a16="http://schemas.microsoft.com/office/drawing/2014/main" id="{B3056F8B-9921-4CE2-947E-46F000FDC4BA}"/>
              </a:ext>
            </a:extLst>
          </p:cNvPr>
          <p:cNvSpPr>
            <a:spLocks noGrp="1"/>
          </p:cNvSpPr>
          <p:nvPr>
            <p:ph type="subTitle" idx="1"/>
          </p:nvPr>
        </p:nvSpPr>
        <p:spPr>
          <a:xfrm>
            <a:off x="6743042" y="3306871"/>
            <a:ext cx="4325173" cy="2527616"/>
          </a:xfrm>
          <a:solidFill>
            <a:srgbClr val="FF6D22"/>
          </a:solidFill>
          <a:ln>
            <a:solidFill>
              <a:schemeClr val="accent1"/>
            </a:solidFill>
          </a:ln>
        </p:spPr>
        <p:txBody>
          <a:bodyPr anchor="ct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grpSp>
        <p:nvGrpSpPr>
          <p:cNvPr id="12" name="Groupe 11">
            <a:extLst>
              <a:ext uri="{FF2B5EF4-FFF2-40B4-BE49-F238E27FC236}">
                <a16:creationId xmlns:a16="http://schemas.microsoft.com/office/drawing/2014/main" id="{457B8ADA-0690-493F-B6F4-0C08A9E00BD5}"/>
              </a:ext>
            </a:extLst>
          </p:cNvPr>
          <p:cNvGrpSpPr/>
          <p:nvPr userDrawn="1"/>
        </p:nvGrpSpPr>
        <p:grpSpPr>
          <a:xfrm>
            <a:off x="0" y="-42251"/>
            <a:ext cx="12182492" cy="2291676"/>
            <a:chOff x="0" y="-42251"/>
            <a:chExt cx="12182492" cy="2291676"/>
          </a:xfrm>
        </p:grpSpPr>
        <p:pic>
          <p:nvPicPr>
            <p:cNvPr id="13" name="Image 12">
              <a:extLst>
                <a:ext uri="{FF2B5EF4-FFF2-40B4-BE49-F238E27FC236}">
                  <a16:creationId xmlns:a16="http://schemas.microsoft.com/office/drawing/2014/main" id="{0B616EB4-D161-47CA-BA5B-BAD12D67D01C}"/>
                </a:ext>
              </a:extLst>
            </p:cNvPr>
            <p:cNvPicPr>
              <a:picLocks noChangeAspect="1"/>
            </p:cNvPicPr>
            <p:nvPr/>
          </p:nvPicPr>
          <p:blipFill>
            <a:blip r:embed="rId2"/>
            <a:stretch>
              <a:fillRect/>
            </a:stretch>
          </p:blipFill>
          <p:spPr>
            <a:xfrm>
              <a:off x="0" y="-42251"/>
              <a:ext cx="12182492" cy="1675317"/>
            </a:xfrm>
            <a:prstGeom prst="rect">
              <a:avLst/>
            </a:prstGeom>
          </p:spPr>
        </p:pic>
        <p:pic>
          <p:nvPicPr>
            <p:cNvPr id="14" name="Image 13">
              <a:extLst>
                <a:ext uri="{FF2B5EF4-FFF2-40B4-BE49-F238E27FC236}">
                  <a16:creationId xmlns:a16="http://schemas.microsoft.com/office/drawing/2014/main" id="{AC8FF1FB-117F-43FA-AAAE-4252EA28ADA6}"/>
                </a:ext>
              </a:extLst>
            </p:cNvPr>
            <p:cNvPicPr>
              <a:picLocks noChangeAspect="1"/>
            </p:cNvPicPr>
            <p:nvPr/>
          </p:nvPicPr>
          <p:blipFill>
            <a:blip r:embed="rId3"/>
            <a:stretch>
              <a:fillRect/>
            </a:stretch>
          </p:blipFill>
          <p:spPr>
            <a:xfrm>
              <a:off x="1775460" y="50247"/>
              <a:ext cx="10081260" cy="2199178"/>
            </a:xfrm>
            <a:prstGeom prst="rect">
              <a:avLst/>
            </a:prstGeom>
          </p:spPr>
        </p:pic>
      </p:grpSp>
      <p:sp>
        <p:nvSpPr>
          <p:cNvPr id="16" name="Sous-titre 2">
            <a:extLst>
              <a:ext uri="{FF2B5EF4-FFF2-40B4-BE49-F238E27FC236}">
                <a16:creationId xmlns:a16="http://schemas.microsoft.com/office/drawing/2014/main" id="{0277ED19-277F-41B5-8F71-6910DB24959D}"/>
              </a:ext>
            </a:extLst>
          </p:cNvPr>
          <p:cNvSpPr txBox="1">
            <a:spLocks/>
          </p:cNvSpPr>
          <p:nvPr userDrawn="1"/>
        </p:nvSpPr>
        <p:spPr>
          <a:xfrm>
            <a:off x="6754767" y="2484321"/>
            <a:ext cx="4313448" cy="367312"/>
          </a:xfrm>
          <a:prstGeom prst="rect">
            <a:avLst/>
          </a:prstGeom>
          <a:solidFill>
            <a:srgbClr val="001B73"/>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b="0" dirty="0">
                <a:cs typeface="Futura Medium" panose="020B0602020204020303"/>
              </a:rPr>
              <a:t>15 mars 2021</a:t>
            </a:r>
          </a:p>
        </p:txBody>
      </p:sp>
      <p:pic>
        <p:nvPicPr>
          <p:cNvPr id="17" name="Image 16">
            <a:extLst>
              <a:ext uri="{FF2B5EF4-FFF2-40B4-BE49-F238E27FC236}">
                <a16:creationId xmlns:a16="http://schemas.microsoft.com/office/drawing/2014/main" id="{4BFD20C2-B8FA-494F-AC61-95255B7E04AE}"/>
              </a:ext>
            </a:extLst>
          </p:cNvPr>
          <p:cNvPicPr>
            <a:picLocks noChangeAspect="1"/>
          </p:cNvPicPr>
          <p:nvPr userDrawn="1"/>
        </p:nvPicPr>
        <p:blipFill>
          <a:blip r:embed="rId2"/>
          <a:stretch>
            <a:fillRect/>
          </a:stretch>
        </p:blipFill>
        <p:spPr>
          <a:xfrm>
            <a:off x="4754" y="6507481"/>
            <a:ext cx="12182492" cy="350520"/>
          </a:xfrm>
          <a:prstGeom prst="rect">
            <a:avLst/>
          </a:prstGeom>
        </p:spPr>
      </p:pic>
      <p:sp>
        <p:nvSpPr>
          <p:cNvPr id="19" name="Espace réservé du numéro de diapositive 3">
            <a:extLst>
              <a:ext uri="{FF2B5EF4-FFF2-40B4-BE49-F238E27FC236}">
                <a16:creationId xmlns:a16="http://schemas.microsoft.com/office/drawing/2014/main" id="{01FE68D7-C06A-46D6-8048-1376F0C178AD}"/>
              </a:ext>
            </a:extLst>
          </p:cNvPr>
          <p:cNvSpPr txBox="1">
            <a:spLocks/>
          </p:cNvSpPr>
          <p:nvPr userDrawn="1"/>
        </p:nvSpPr>
        <p:spPr>
          <a:xfrm>
            <a:off x="11537064" y="6457742"/>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dirty="0">
              <a:solidFill>
                <a:prstClr val="white"/>
              </a:solidFill>
              <a:latin typeface="Calibri" panose="020F0502020204030204"/>
            </a:endParaRPr>
          </a:p>
        </p:txBody>
      </p:sp>
      <p:sp>
        <p:nvSpPr>
          <p:cNvPr id="6" name="Espace réservé du texte 5">
            <a:extLst>
              <a:ext uri="{FF2B5EF4-FFF2-40B4-BE49-F238E27FC236}">
                <a16:creationId xmlns:a16="http://schemas.microsoft.com/office/drawing/2014/main" id="{6572D031-299D-41BA-90F4-4E4C20C2DF94}"/>
              </a:ext>
            </a:extLst>
          </p:cNvPr>
          <p:cNvSpPr>
            <a:spLocks noGrp="1"/>
          </p:cNvSpPr>
          <p:nvPr>
            <p:ph type="body" sz="quarter" idx="10" hasCustomPrompt="1"/>
          </p:nvPr>
        </p:nvSpPr>
        <p:spPr>
          <a:xfrm>
            <a:off x="407988" y="2187575"/>
            <a:ext cx="5688012" cy="3646488"/>
          </a:xfrm>
          <a:solidFill>
            <a:srgbClr val="416FC3"/>
          </a:solidFill>
        </p:spPr>
        <p:txBody>
          <a:bodyPr anchor="ctr"/>
          <a:lstStyle>
            <a:lvl1pPr>
              <a:defRPr sz="3600">
                <a:solidFill>
                  <a:schemeClr val="bg1"/>
                </a:solidFill>
                <a:latin typeface="Futura Condensed Medium" panose="020B0602020204020303"/>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endParaRPr lang="fr-FR" dirty="0"/>
          </a:p>
        </p:txBody>
      </p:sp>
    </p:spTree>
    <p:extLst>
      <p:ext uri="{BB962C8B-B14F-4D97-AF65-F5344CB8AC3E}">
        <p14:creationId xmlns:p14="http://schemas.microsoft.com/office/powerpoint/2010/main" val="300083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noir 1">
    <p:bg>
      <p:bgPr>
        <a:solidFill>
          <a:srgbClr val="F7F9FB"/>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tx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sp>
        <p:nvSpPr>
          <p:cNvPr id="14" name="Espace réservé du texte 1">
            <a:extLst>
              <a:ext uri="{FF2B5EF4-FFF2-40B4-BE49-F238E27FC236}">
                <a16:creationId xmlns:a16="http://schemas.microsoft.com/office/drawing/2014/main" id="{9B3C6F0E-2581-884F-A32E-495C7944817E}"/>
              </a:ext>
            </a:extLst>
          </p:cNvPr>
          <p:cNvSpPr>
            <a:spLocks noGrp="1"/>
          </p:cNvSpPr>
          <p:nvPr>
            <p:ph idx="1"/>
          </p:nvPr>
        </p:nvSpPr>
        <p:spPr>
          <a:xfrm>
            <a:off x="2070340" y="1825624"/>
            <a:ext cx="4444760" cy="4494931"/>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
            <a:extLst>
              <a:ext uri="{FF2B5EF4-FFF2-40B4-BE49-F238E27FC236}">
                <a16:creationId xmlns:a16="http://schemas.microsoft.com/office/drawing/2014/main" id="{A97399B4-0763-3743-BC7C-E0D8CD6E8C55}"/>
              </a:ext>
            </a:extLst>
          </p:cNvPr>
          <p:cNvSpPr>
            <a:spLocks noGrp="1"/>
          </p:cNvSpPr>
          <p:nvPr>
            <p:ph idx="13"/>
          </p:nvPr>
        </p:nvSpPr>
        <p:spPr>
          <a:xfrm>
            <a:off x="6931479" y="1825625"/>
            <a:ext cx="4662423" cy="4494930"/>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9" name="Groupe 18">
            <a:extLst>
              <a:ext uri="{FF2B5EF4-FFF2-40B4-BE49-F238E27FC236}">
                <a16:creationId xmlns:a16="http://schemas.microsoft.com/office/drawing/2014/main" id="{F7C40AE9-43E2-45A8-B7DE-97ED51A59F6D}"/>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6D566852-E1C7-4478-A8C0-6666C809166F}"/>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3D685916-CDBE-4246-AA8E-22E9E3FD3ADD}"/>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6B67E0E3-F869-4023-B47F-94ECCA510842}"/>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3" name="Image 22">
            <a:extLst>
              <a:ext uri="{FF2B5EF4-FFF2-40B4-BE49-F238E27FC236}">
                <a16:creationId xmlns:a16="http://schemas.microsoft.com/office/drawing/2014/main" id="{991B0B71-1EEF-4740-9BF6-6B46BC858388}"/>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AFBFA6CC-3847-43D6-9AFB-9C0A6F3525D0}"/>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9A32B87E-7FEC-43B9-8F24-F8C4A11118FD}"/>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4515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noir 2">
    <p:bg>
      <p:bgPr>
        <a:solidFill>
          <a:srgbClr val="F7F9FB"/>
        </a:solidFill>
        <a:effectLst/>
      </p:bgPr>
    </p:bg>
    <p:spTree>
      <p:nvGrpSpPr>
        <p:cNvPr id="1" name=""/>
        <p:cNvGrpSpPr/>
        <p:nvPr/>
      </p:nvGrpSpPr>
      <p:grpSpPr>
        <a:xfrm>
          <a:off x="0" y="0"/>
          <a:ext cx="0" cy="0"/>
          <a:chOff x="0" y="0"/>
          <a:chExt cx="0" cy="0"/>
        </a:xfrm>
      </p:grpSpPr>
      <p:sp>
        <p:nvSpPr>
          <p:cNvPr id="18" name="Espace réservé pour une image  12">
            <a:extLst>
              <a:ext uri="{FF2B5EF4-FFF2-40B4-BE49-F238E27FC236}">
                <a16:creationId xmlns:a16="http://schemas.microsoft.com/office/drawing/2014/main" id="{9EBCB94F-A3FB-1A42-BFE8-2E8FA406CDD5}"/>
              </a:ext>
            </a:extLst>
          </p:cNvPr>
          <p:cNvSpPr>
            <a:spLocks noGrp="1"/>
          </p:cNvSpPr>
          <p:nvPr>
            <p:ph type="pic" sz="quarter" idx="18"/>
          </p:nvPr>
        </p:nvSpPr>
        <p:spPr>
          <a:xfrm>
            <a:off x="10182614" y="1825625"/>
            <a:ext cx="1411288"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19" name="Espace réservé pour une image  12">
            <a:extLst>
              <a:ext uri="{FF2B5EF4-FFF2-40B4-BE49-F238E27FC236}">
                <a16:creationId xmlns:a16="http://schemas.microsoft.com/office/drawing/2014/main" id="{1AAFF1F1-E237-1A48-BB28-933BE6AB5F29}"/>
              </a:ext>
            </a:extLst>
          </p:cNvPr>
          <p:cNvSpPr>
            <a:spLocks noGrp="1"/>
          </p:cNvSpPr>
          <p:nvPr>
            <p:ph type="pic" sz="quarter" idx="19"/>
          </p:nvPr>
        </p:nvSpPr>
        <p:spPr>
          <a:xfrm>
            <a:off x="8092099" y="4741333"/>
            <a:ext cx="3501803" cy="1435630"/>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20" name="Espace réservé pour une image  12">
            <a:extLst>
              <a:ext uri="{FF2B5EF4-FFF2-40B4-BE49-F238E27FC236}">
                <a16:creationId xmlns:a16="http://schemas.microsoft.com/office/drawing/2014/main" id="{D9A542B1-2B63-EB48-B411-71B9C38C03A0}"/>
              </a:ext>
            </a:extLst>
          </p:cNvPr>
          <p:cNvSpPr>
            <a:spLocks noGrp="1"/>
          </p:cNvSpPr>
          <p:nvPr>
            <p:ph type="pic" sz="quarter" idx="20"/>
          </p:nvPr>
        </p:nvSpPr>
        <p:spPr>
          <a:xfrm>
            <a:off x="8092099" y="1825625"/>
            <a:ext cx="1872000"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7" name="Espace réservé du texte 6">
            <a:extLst>
              <a:ext uri="{FF2B5EF4-FFF2-40B4-BE49-F238E27FC236}">
                <a16:creationId xmlns:a16="http://schemas.microsoft.com/office/drawing/2014/main" id="{EF3BA475-6D4F-43AA-B425-AC43CCBC8EDA}"/>
              </a:ext>
            </a:extLst>
          </p:cNvPr>
          <p:cNvSpPr>
            <a:spLocks noGrp="1"/>
          </p:cNvSpPr>
          <p:nvPr>
            <p:ph type="body" sz="quarter" idx="21"/>
          </p:nvPr>
        </p:nvSpPr>
        <p:spPr>
          <a:xfrm>
            <a:off x="2070339" y="1825625"/>
            <a:ext cx="5701719" cy="4351338"/>
          </a:xfrm>
        </p:spPr>
        <p:txBody>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3" name="Groupe 22">
            <a:extLst>
              <a:ext uri="{FF2B5EF4-FFF2-40B4-BE49-F238E27FC236}">
                <a16:creationId xmlns:a16="http://schemas.microsoft.com/office/drawing/2014/main" id="{4197D476-8C8E-4D7C-B597-9A49265B59AC}"/>
              </a:ext>
            </a:extLst>
          </p:cNvPr>
          <p:cNvGrpSpPr/>
          <p:nvPr userDrawn="1"/>
        </p:nvGrpSpPr>
        <p:grpSpPr>
          <a:xfrm>
            <a:off x="-1" y="376251"/>
            <a:ext cx="1661161" cy="6486789"/>
            <a:chOff x="-1" y="376251"/>
            <a:chExt cx="1661161" cy="6486789"/>
          </a:xfrm>
        </p:grpSpPr>
        <p:pic>
          <p:nvPicPr>
            <p:cNvPr id="24" name="Image 23">
              <a:extLst>
                <a:ext uri="{FF2B5EF4-FFF2-40B4-BE49-F238E27FC236}">
                  <a16:creationId xmlns:a16="http://schemas.microsoft.com/office/drawing/2014/main" id="{E810A1EF-C17B-4F9D-AED7-0912ED2BE848}"/>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5" name="Image 24">
              <a:extLst>
                <a:ext uri="{FF2B5EF4-FFF2-40B4-BE49-F238E27FC236}">
                  <a16:creationId xmlns:a16="http://schemas.microsoft.com/office/drawing/2014/main" id="{FBF5D78D-D453-40D1-BA81-0C43BAE623D1}"/>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6" name="Image 25" descr="Une image contenant texte, clipart&#10;&#10;Description générée automatiquement">
              <a:extLst>
                <a:ext uri="{FF2B5EF4-FFF2-40B4-BE49-F238E27FC236}">
                  <a16:creationId xmlns:a16="http://schemas.microsoft.com/office/drawing/2014/main" id="{E8D36174-8C6A-4283-A3A4-BD490CD63B0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5" name="Image 34">
            <a:extLst>
              <a:ext uri="{FF2B5EF4-FFF2-40B4-BE49-F238E27FC236}">
                <a16:creationId xmlns:a16="http://schemas.microsoft.com/office/drawing/2014/main" id="{CA05F692-920A-4BE2-8BC9-4008F311BA57}"/>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7" name="Espace réservé du numéro de diapositive 3">
            <a:extLst>
              <a:ext uri="{FF2B5EF4-FFF2-40B4-BE49-F238E27FC236}">
                <a16:creationId xmlns:a16="http://schemas.microsoft.com/office/drawing/2014/main" id="{600710EB-60F3-49D8-AFBE-6C087150FE78}"/>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4" name="Espace réservé du texte 4">
            <a:extLst>
              <a:ext uri="{FF2B5EF4-FFF2-40B4-BE49-F238E27FC236}">
                <a16:creationId xmlns:a16="http://schemas.microsoft.com/office/drawing/2014/main" id="{F95005CC-9429-47A5-83FE-C106CF920E83}"/>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87859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ssage blanc 1">
    <p:bg>
      <p:bgPr>
        <a:solidFill>
          <a:srgbClr val="F7F9FB"/>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
        <p:nvSpPr>
          <p:cNvPr id="7" name="Espace réservé du texte 6">
            <a:extLst>
              <a:ext uri="{FF2B5EF4-FFF2-40B4-BE49-F238E27FC236}">
                <a16:creationId xmlns:a16="http://schemas.microsoft.com/office/drawing/2014/main" id="{D43981A3-F772-4BB1-9C44-FFB408DD1BF9}"/>
              </a:ext>
            </a:extLst>
          </p:cNvPr>
          <p:cNvSpPr>
            <a:spLocks noGrp="1"/>
          </p:cNvSpPr>
          <p:nvPr>
            <p:ph type="body" sz="quarter" idx="18"/>
          </p:nvPr>
        </p:nvSpPr>
        <p:spPr>
          <a:xfrm>
            <a:off x="838199" y="1825625"/>
            <a:ext cx="11035878" cy="3832226"/>
          </a:xfrm>
        </p:spPr>
        <p:txBody>
          <a:bodyPr anchor="ctr"/>
          <a:lstStyle>
            <a:lvl1pPr>
              <a:lnSpc>
                <a:spcPct val="110000"/>
              </a:lnSpc>
              <a:spcBef>
                <a:spcPts val="0"/>
              </a:spcBef>
              <a:defRPr sz="4400"/>
            </a:lvl1pPr>
            <a:lvl2pPr>
              <a:defRPr sz="2000"/>
            </a:lvl2pPr>
            <a:lvl3pPr marL="0" indent="0">
              <a:buNone/>
              <a:defRPr/>
            </a:lvl3pPr>
          </a:lstStyle>
          <a:p>
            <a:pPr lvl="0"/>
            <a:r>
              <a:rPr lang="fr-FR"/>
              <a:t>Cliquez pour modifier les styles du texte du masque</a:t>
            </a:r>
          </a:p>
          <a:p>
            <a:pPr lvl="1"/>
            <a:r>
              <a:rPr lang="fr-FR"/>
              <a:t>Deuxième niveau</a:t>
            </a:r>
          </a:p>
        </p:txBody>
      </p:sp>
      <p:pic>
        <p:nvPicPr>
          <p:cNvPr id="16" name="Image 15">
            <a:extLst>
              <a:ext uri="{FF2B5EF4-FFF2-40B4-BE49-F238E27FC236}">
                <a16:creationId xmlns:a16="http://schemas.microsoft.com/office/drawing/2014/main" id="{41A2E823-CD06-9947-8AAD-E257511A7569}"/>
              </a:ext>
            </a:extLst>
          </p:cNvPr>
          <p:cNvPicPr>
            <a:picLocks noChangeAspect="1"/>
          </p:cNvPicPr>
          <p:nvPr userDrawn="1"/>
        </p:nvPicPr>
        <p:blipFill>
          <a:blip r:embed="rId2"/>
          <a:stretch>
            <a:fillRect/>
          </a:stretch>
        </p:blipFill>
        <p:spPr>
          <a:xfrm>
            <a:off x="11197405" y="200772"/>
            <a:ext cx="638906" cy="545200"/>
          </a:xfrm>
          <a:prstGeom prst="rect">
            <a:avLst/>
          </a:prstGeom>
        </p:spPr>
      </p:pic>
      <p:sp>
        <p:nvSpPr>
          <p:cNvPr id="17" name="ZoneTexte 16">
            <a:extLst>
              <a:ext uri="{FF2B5EF4-FFF2-40B4-BE49-F238E27FC236}">
                <a16:creationId xmlns:a16="http://schemas.microsoft.com/office/drawing/2014/main" id="{64C9EDDD-6F3A-4B7C-9848-F12A90EF84B9}"/>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58189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D74CFD3-5FF9-469D-B042-C6FB99424A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Graphique 2">
            <a:extLst>
              <a:ext uri="{FF2B5EF4-FFF2-40B4-BE49-F238E27FC236}">
                <a16:creationId xmlns:a16="http://schemas.microsoft.com/office/drawing/2014/main" id="{B22E27B0-7A21-644A-9EC6-286521838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933" y="4566687"/>
            <a:ext cx="1532134" cy="1311001"/>
          </a:xfrm>
          <a:prstGeom prst="rect">
            <a:avLst/>
          </a:prstGeom>
        </p:spPr>
      </p:pic>
      <p:sp>
        <p:nvSpPr>
          <p:cNvPr id="7" name="Espace réservé du texte 11">
            <a:extLst>
              <a:ext uri="{FF2B5EF4-FFF2-40B4-BE49-F238E27FC236}">
                <a16:creationId xmlns:a16="http://schemas.microsoft.com/office/drawing/2014/main" id="{E64C001E-CAEB-8341-A0A9-0F600C6EFB12}"/>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9">
            <a:extLst>
              <a:ext uri="{FF2B5EF4-FFF2-40B4-BE49-F238E27FC236}">
                <a16:creationId xmlns:a16="http://schemas.microsoft.com/office/drawing/2014/main" id="{EFDECFE1-188B-1143-B7ED-009A9B5131B9}"/>
              </a:ext>
            </a:extLst>
          </p:cNvPr>
          <p:cNvSpPr>
            <a:spLocks noGrp="1"/>
          </p:cNvSpPr>
          <p:nvPr>
            <p:ph type="body" sz="quarter" idx="13" hasCustomPrompt="1"/>
          </p:nvPr>
        </p:nvSpPr>
        <p:spPr>
          <a:xfrm>
            <a:off x="1190625" y="1331141"/>
            <a:ext cx="9810750" cy="2097859"/>
          </a:xfrm>
          <a:prstGeom prst="rect">
            <a:avLst/>
          </a:prstGeom>
        </p:spPr>
        <p:txBody>
          <a:bodyPr anchor="ctr"/>
          <a:lstStyle>
            <a:lvl1pPr marL="0" indent="0" algn="ctr">
              <a:buNone/>
              <a:defRPr sz="4400" b="1"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a:t>
            </a:r>
          </a:p>
          <a:p>
            <a:r>
              <a:rPr lang="en-US" b="1" cap="all" baseline="0" dirty="0"/>
              <a:t>PRÉSENTATION</a:t>
            </a:r>
            <a:endParaRPr lang="en-US" dirty="0"/>
          </a:p>
        </p:txBody>
      </p:sp>
    </p:spTree>
    <p:extLst>
      <p:ext uri="{BB962C8B-B14F-4D97-AF65-F5344CB8AC3E}">
        <p14:creationId xmlns:p14="http://schemas.microsoft.com/office/powerpoint/2010/main" val="4209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EAEB08-DB3D-4409-88FA-C6440B999A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9" name="Groupe 48">
            <a:extLst>
              <a:ext uri="{FF2B5EF4-FFF2-40B4-BE49-F238E27FC236}">
                <a16:creationId xmlns:a16="http://schemas.microsoft.com/office/drawing/2014/main" id="{CB72806D-1341-48F4-BC5D-EF6C42D69D11}"/>
              </a:ext>
            </a:extLst>
          </p:cNvPr>
          <p:cNvGrpSpPr/>
          <p:nvPr userDrawn="1"/>
        </p:nvGrpSpPr>
        <p:grpSpPr>
          <a:xfrm>
            <a:off x="1" y="0"/>
            <a:ext cx="637952" cy="6857999"/>
            <a:chOff x="1" y="0"/>
            <a:chExt cx="637952" cy="6857999"/>
          </a:xfrm>
        </p:grpSpPr>
        <p:cxnSp>
          <p:nvCxnSpPr>
            <p:cNvPr id="50" name="Connecteur droit 49">
              <a:extLst>
                <a:ext uri="{FF2B5EF4-FFF2-40B4-BE49-F238E27FC236}">
                  <a16:creationId xmlns:a16="http://schemas.microsoft.com/office/drawing/2014/main" id="{FCBD1554-A2DF-45B8-8554-263A923D4FD9}"/>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A598662-EC3E-4AC8-94FD-960FA2A1E399}"/>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99FEF3EB-0822-473F-8E9F-D0360E611CCA}"/>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26E2A727-4CE8-4A9C-8E85-3948FFF629B3}"/>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4D0AF1F8-7775-4038-86B9-1ACE418633D1}"/>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0AD27E9C-D16B-4695-98DC-D43ADEADAE5B}"/>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556AF3D5-FD0D-477E-A483-F2206BED52A6}"/>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4" name="Graphique 3">
            <a:extLst>
              <a:ext uri="{FF2B5EF4-FFF2-40B4-BE49-F238E27FC236}">
                <a16:creationId xmlns:a16="http://schemas.microsoft.com/office/drawing/2014/main" id="{48D5776A-1D22-8F41-BB1A-C2D00B60BC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5" name="ZoneTexte 4">
            <a:extLst>
              <a:ext uri="{FF2B5EF4-FFF2-40B4-BE49-F238E27FC236}">
                <a16:creationId xmlns:a16="http://schemas.microsoft.com/office/drawing/2014/main" id="{36338DF6-738C-9F48-ACC7-657049FD8BDE}"/>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6" name="Espace réservé du texte 11">
            <a:extLst>
              <a:ext uri="{FF2B5EF4-FFF2-40B4-BE49-F238E27FC236}">
                <a16:creationId xmlns:a16="http://schemas.microsoft.com/office/drawing/2014/main" id="{1C49AA76-3EA1-9242-B1B9-C475B106573D}"/>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Espace réservé du texte 9">
            <a:extLst>
              <a:ext uri="{FF2B5EF4-FFF2-40B4-BE49-F238E27FC236}">
                <a16:creationId xmlns:a16="http://schemas.microsoft.com/office/drawing/2014/main" id="{07BCAF2A-E024-A74E-85B5-EF8652C51D32}"/>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1" name="Espace réservé du texte 10">
            <a:extLst>
              <a:ext uri="{FF2B5EF4-FFF2-40B4-BE49-F238E27FC236}">
                <a16:creationId xmlns:a16="http://schemas.microsoft.com/office/drawing/2014/main" id="{EBFDFD04-DB7F-0E48-B8FB-7B31703E6A8E}"/>
              </a:ext>
            </a:extLst>
          </p:cNvPr>
          <p:cNvSpPr>
            <a:spLocks noGrp="1"/>
          </p:cNvSpPr>
          <p:nvPr>
            <p:ph type="body" sz="quarter" idx="13" hasCustomPrompt="1"/>
          </p:nvPr>
        </p:nvSpPr>
        <p:spPr>
          <a:xfrm>
            <a:off x="1557338" y="1069077"/>
            <a:ext cx="9128125" cy="96927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err="1"/>
              <a:t>sommaire</a:t>
            </a:r>
            <a:endParaRPr lang="en-US" dirty="0"/>
          </a:p>
        </p:txBody>
      </p:sp>
      <p:sp>
        <p:nvSpPr>
          <p:cNvPr id="14" name="Espace réservé du texte 21">
            <a:extLst>
              <a:ext uri="{FF2B5EF4-FFF2-40B4-BE49-F238E27FC236}">
                <a16:creationId xmlns:a16="http://schemas.microsoft.com/office/drawing/2014/main" id="{220D4405-ACBF-4DAA-B5E0-CEE21BDA8349}"/>
              </a:ext>
            </a:extLst>
          </p:cNvPr>
          <p:cNvSpPr>
            <a:spLocks noGrp="1"/>
          </p:cNvSpPr>
          <p:nvPr>
            <p:ph type="body" sz="quarter" idx="10" hasCustomPrompt="1"/>
          </p:nvPr>
        </p:nvSpPr>
        <p:spPr>
          <a:xfrm>
            <a:off x="2974575"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5" name="Espace réservé du texte 21">
            <a:extLst>
              <a:ext uri="{FF2B5EF4-FFF2-40B4-BE49-F238E27FC236}">
                <a16:creationId xmlns:a16="http://schemas.microsoft.com/office/drawing/2014/main" id="{29589E01-F758-4999-B8CB-6EABD4EA5026}"/>
              </a:ext>
            </a:extLst>
          </p:cNvPr>
          <p:cNvSpPr>
            <a:spLocks noGrp="1"/>
          </p:cNvSpPr>
          <p:nvPr>
            <p:ph type="body" sz="quarter" idx="14" hasCustomPrompt="1"/>
          </p:nvPr>
        </p:nvSpPr>
        <p:spPr>
          <a:xfrm>
            <a:off x="2903191"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17" name="Espace réservé du texte 21">
            <a:extLst>
              <a:ext uri="{FF2B5EF4-FFF2-40B4-BE49-F238E27FC236}">
                <a16:creationId xmlns:a16="http://schemas.microsoft.com/office/drawing/2014/main" id="{DA80382B-597A-4436-9C67-70E729814ECC}"/>
              </a:ext>
            </a:extLst>
          </p:cNvPr>
          <p:cNvSpPr>
            <a:spLocks noGrp="1"/>
          </p:cNvSpPr>
          <p:nvPr>
            <p:ph type="body" sz="quarter" idx="15" hasCustomPrompt="1"/>
          </p:nvPr>
        </p:nvSpPr>
        <p:spPr>
          <a:xfrm>
            <a:off x="2974575"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8" name="Espace réservé du texte 21">
            <a:extLst>
              <a:ext uri="{FF2B5EF4-FFF2-40B4-BE49-F238E27FC236}">
                <a16:creationId xmlns:a16="http://schemas.microsoft.com/office/drawing/2014/main" id="{B6B1CEF6-A2FB-4B86-AD73-B7A4D5C39F61}"/>
              </a:ext>
            </a:extLst>
          </p:cNvPr>
          <p:cNvSpPr>
            <a:spLocks noGrp="1"/>
          </p:cNvSpPr>
          <p:nvPr>
            <p:ph type="body" sz="quarter" idx="16" hasCustomPrompt="1"/>
          </p:nvPr>
        </p:nvSpPr>
        <p:spPr>
          <a:xfrm>
            <a:off x="2903191"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20" name="Espace réservé du texte 21">
            <a:extLst>
              <a:ext uri="{FF2B5EF4-FFF2-40B4-BE49-F238E27FC236}">
                <a16:creationId xmlns:a16="http://schemas.microsoft.com/office/drawing/2014/main" id="{2F512A66-C3E3-44B1-9077-B2D8C09BAA0D}"/>
              </a:ext>
            </a:extLst>
          </p:cNvPr>
          <p:cNvSpPr>
            <a:spLocks noGrp="1"/>
          </p:cNvSpPr>
          <p:nvPr>
            <p:ph type="body" sz="quarter" idx="17" hasCustomPrompt="1"/>
          </p:nvPr>
        </p:nvSpPr>
        <p:spPr>
          <a:xfrm>
            <a:off x="5995928"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21" name="Espace réservé du texte 21">
            <a:extLst>
              <a:ext uri="{FF2B5EF4-FFF2-40B4-BE49-F238E27FC236}">
                <a16:creationId xmlns:a16="http://schemas.microsoft.com/office/drawing/2014/main" id="{87EA85CB-E927-4FEF-9A9E-FC53D4B8262F}"/>
              </a:ext>
            </a:extLst>
          </p:cNvPr>
          <p:cNvSpPr>
            <a:spLocks noGrp="1"/>
          </p:cNvSpPr>
          <p:nvPr>
            <p:ph type="body" sz="quarter" idx="18" hasCustomPrompt="1"/>
          </p:nvPr>
        </p:nvSpPr>
        <p:spPr>
          <a:xfrm>
            <a:off x="5924544"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5" name="Espace réservé du texte 21">
            <a:extLst>
              <a:ext uri="{FF2B5EF4-FFF2-40B4-BE49-F238E27FC236}">
                <a16:creationId xmlns:a16="http://schemas.microsoft.com/office/drawing/2014/main" id="{D9288B2C-6766-438A-BDEC-5400F6048A95}"/>
              </a:ext>
            </a:extLst>
          </p:cNvPr>
          <p:cNvSpPr>
            <a:spLocks noGrp="1"/>
          </p:cNvSpPr>
          <p:nvPr>
            <p:ph type="body" sz="quarter" idx="19" hasCustomPrompt="1"/>
          </p:nvPr>
        </p:nvSpPr>
        <p:spPr>
          <a:xfrm>
            <a:off x="5995928"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6" name="Espace réservé du texte 21">
            <a:extLst>
              <a:ext uri="{FF2B5EF4-FFF2-40B4-BE49-F238E27FC236}">
                <a16:creationId xmlns:a16="http://schemas.microsoft.com/office/drawing/2014/main" id="{5676DEF5-A897-4D07-8628-42CA80353450}"/>
              </a:ext>
            </a:extLst>
          </p:cNvPr>
          <p:cNvSpPr>
            <a:spLocks noGrp="1"/>
          </p:cNvSpPr>
          <p:nvPr>
            <p:ph type="body" sz="quarter" idx="20" hasCustomPrompt="1"/>
          </p:nvPr>
        </p:nvSpPr>
        <p:spPr>
          <a:xfrm>
            <a:off x="5924544"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8" name="Espace réservé du texte 21">
            <a:extLst>
              <a:ext uri="{FF2B5EF4-FFF2-40B4-BE49-F238E27FC236}">
                <a16:creationId xmlns:a16="http://schemas.microsoft.com/office/drawing/2014/main" id="{57FAF078-A791-450C-BF0A-C49D3C9699BE}"/>
              </a:ext>
            </a:extLst>
          </p:cNvPr>
          <p:cNvSpPr>
            <a:spLocks noGrp="1"/>
          </p:cNvSpPr>
          <p:nvPr>
            <p:ph type="body" sz="quarter" idx="21" hasCustomPrompt="1"/>
          </p:nvPr>
        </p:nvSpPr>
        <p:spPr>
          <a:xfrm>
            <a:off x="9017280"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9" name="Espace réservé du texte 21">
            <a:extLst>
              <a:ext uri="{FF2B5EF4-FFF2-40B4-BE49-F238E27FC236}">
                <a16:creationId xmlns:a16="http://schemas.microsoft.com/office/drawing/2014/main" id="{96C43703-7357-4387-9B9F-793BAADF37AB}"/>
              </a:ext>
            </a:extLst>
          </p:cNvPr>
          <p:cNvSpPr>
            <a:spLocks noGrp="1"/>
          </p:cNvSpPr>
          <p:nvPr>
            <p:ph type="body" sz="quarter" idx="22" hasCustomPrompt="1"/>
          </p:nvPr>
        </p:nvSpPr>
        <p:spPr>
          <a:xfrm>
            <a:off x="8945896"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41" name="Espace réservé du texte 21">
            <a:extLst>
              <a:ext uri="{FF2B5EF4-FFF2-40B4-BE49-F238E27FC236}">
                <a16:creationId xmlns:a16="http://schemas.microsoft.com/office/drawing/2014/main" id="{1C0D327B-574B-4C15-BFE7-08A4A8431919}"/>
              </a:ext>
            </a:extLst>
          </p:cNvPr>
          <p:cNvSpPr>
            <a:spLocks noGrp="1"/>
          </p:cNvSpPr>
          <p:nvPr>
            <p:ph type="body" sz="quarter" idx="23" hasCustomPrompt="1"/>
          </p:nvPr>
        </p:nvSpPr>
        <p:spPr>
          <a:xfrm>
            <a:off x="9017280"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42" name="Espace réservé du texte 21">
            <a:extLst>
              <a:ext uri="{FF2B5EF4-FFF2-40B4-BE49-F238E27FC236}">
                <a16:creationId xmlns:a16="http://schemas.microsoft.com/office/drawing/2014/main" id="{CBA8F277-AE25-48C1-A3A0-6841E60235B1}"/>
              </a:ext>
            </a:extLst>
          </p:cNvPr>
          <p:cNvSpPr>
            <a:spLocks noGrp="1"/>
          </p:cNvSpPr>
          <p:nvPr>
            <p:ph type="body" sz="quarter" idx="24" hasCustomPrompt="1"/>
          </p:nvPr>
        </p:nvSpPr>
        <p:spPr>
          <a:xfrm>
            <a:off x="8945896"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Tree>
    <p:extLst>
      <p:ext uri="{BB962C8B-B14F-4D97-AF65-F5344CB8AC3E}">
        <p14:creationId xmlns:p14="http://schemas.microsoft.com/office/powerpoint/2010/main" val="29993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calaire 2">
    <p:bg>
      <p:bgPr>
        <a:solidFill>
          <a:schemeClr val="accent5"/>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FDA0977-92D3-44F0-8BF4-0434C16AFAEA}"/>
              </a:ext>
            </a:extLst>
          </p:cNvPr>
          <p:cNvGrpSpPr/>
          <p:nvPr userDrawn="1"/>
        </p:nvGrpSpPr>
        <p:grpSpPr>
          <a:xfrm>
            <a:off x="1" y="0"/>
            <a:ext cx="637952" cy="6857999"/>
            <a:chOff x="1" y="0"/>
            <a:chExt cx="637952" cy="6857999"/>
          </a:xfrm>
        </p:grpSpPr>
        <p:cxnSp>
          <p:nvCxnSpPr>
            <p:cNvPr id="21" name="Connecteur droit 20">
              <a:extLst>
                <a:ext uri="{FF2B5EF4-FFF2-40B4-BE49-F238E27FC236}">
                  <a16:creationId xmlns:a16="http://schemas.microsoft.com/office/drawing/2014/main" id="{0A7CEFB5-330A-42F2-A404-697550C5F80D}"/>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3F47BF1-6C4B-456B-84E6-74B15EF1F312}"/>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E1B3BDE-263A-4907-8653-C5A27CA14251}"/>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8DB7630-11FD-4E27-9C73-8BA5FD9A5AEE}"/>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E6D28A1-3117-476E-B7A2-E572FB236C70}"/>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FA105F7-BEBF-49B0-8400-7AAD01DE659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90F5FD9-2702-4C08-A750-FE0EF90D76AF}"/>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8" name="Espace réservé du texte 11">
            <a:extLst>
              <a:ext uri="{FF2B5EF4-FFF2-40B4-BE49-F238E27FC236}">
                <a16:creationId xmlns:a16="http://schemas.microsoft.com/office/drawing/2014/main" id="{0AA07C26-A828-0C4E-B578-462702F3007C}"/>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9" name="ZoneTexte 8">
            <a:extLst>
              <a:ext uri="{FF2B5EF4-FFF2-40B4-BE49-F238E27FC236}">
                <a16:creationId xmlns:a16="http://schemas.microsoft.com/office/drawing/2014/main" id="{6F8309A5-E530-3F48-8412-0010E9467F77}"/>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pic>
        <p:nvPicPr>
          <p:cNvPr id="10" name="Graphique 9">
            <a:extLst>
              <a:ext uri="{FF2B5EF4-FFF2-40B4-BE49-F238E27FC236}">
                <a16:creationId xmlns:a16="http://schemas.microsoft.com/office/drawing/2014/main" id="{E255A3E2-D93A-464E-A5B5-E27AFA2D2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19" name="Espace réservé du texte 11">
            <a:extLst>
              <a:ext uri="{FF2B5EF4-FFF2-40B4-BE49-F238E27FC236}">
                <a16:creationId xmlns:a16="http://schemas.microsoft.com/office/drawing/2014/main" id="{7405B75A-9757-064C-86DC-2987728460E6}"/>
              </a:ext>
            </a:extLst>
          </p:cNvPr>
          <p:cNvSpPr>
            <a:spLocks noGrp="1"/>
          </p:cNvSpPr>
          <p:nvPr>
            <p:ph type="body" sz="quarter" idx="16" hasCustomPrompt="1"/>
          </p:nvPr>
        </p:nvSpPr>
        <p:spPr>
          <a:xfrm>
            <a:off x="2705100" y="0"/>
            <a:ext cx="6781800" cy="6858000"/>
          </a:xfrm>
          <a:prstGeom prst="rect">
            <a:avLst/>
          </a:prstGeom>
        </p:spPr>
        <p:txBody>
          <a:bodyPr anchor="ctr"/>
          <a:lstStyle>
            <a:lvl1pPr marL="0" indent="0" algn="ctr">
              <a:buNone/>
              <a:defRPr sz="40000" b="1">
                <a:solidFill>
                  <a:schemeClr val="accent5">
                    <a:lumMod val="20000"/>
                    <a:lumOff val="80000"/>
                    <a:alpha val="5000"/>
                  </a:schemeClr>
                </a:solidFill>
                <a:latin typeface="Arial" panose="020B0604020202020204" pitchFamily="34" charset="0"/>
                <a:cs typeface="Arial" panose="020B0604020202020204" pitchFamily="34" charset="0"/>
              </a:defRPr>
            </a:lvl1pPr>
          </a:lstStyle>
          <a:p>
            <a:r>
              <a:rPr lang="en-US" dirty="0"/>
              <a:t>N°</a:t>
            </a:r>
          </a:p>
        </p:txBody>
      </p:sp>
      <p:sp>
        <p:nvSpPr>
          <p:cNvPr id="18" name="Espace réservé du texte 9">
            <a:extLst>
              <a:ext uri="{FF2B5EF4-FFF2-40B4-BE49-F238E27FC236}">
                <a16:creationId xmlns:a16="http://schemas.microsoft.com/office/drawing/2014/main" id="{5EB255D0-AF95-5146-AAFF-7DB2AB6D9A29}"/>
              </a:ext>
            </a:extLst>
          </p:cNvPr>
          <p:cNvSpPr>
            <a:spLocks noGrp="1"/>
          </p:cNvSpPr>
          <p:nvPr>
            <p:ph type="body" sz="quarter" idx="15" hasCustomPrompt="1"/>
          </p:nvPr>
        </p:nvSpPr>
        <p:spPr>
          <a:xfrm>
            <a:off x="1190625" y="2380069"/>
            <a:ext cx="9810750" cy="2097859"/>
          </a:xfrm>
          <a:prstGeom prst="rect">
            <a:avLst/>
          </a:prstGeom>
        </p:spPr>
        <p:txBody>
          <a:bodyPr anchor="ctr"/>
          <a:lstStyle>
            <a:lvl1pPr marL="0" indent="0" algn="ctr">
              <a:buNone/>
              <a:defRPr sz="3600" b="1" i="0"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36" name="ZoneTexte 35">
            <a:extLst>
              <a:ext uri="{FF2B5EF4-FFF2-40B4-BE49-F238E27FC236}">
                <a16:creationId xmlns:a16="http://schemas.microsoft.com/office/drawing/2014/main" id="{69EFB794-35AF-4EA1-B207-8FA1053F4B8B}"/>
              </a:ext>
            </a:extLst>
          </p:cNvPr>
          <p:cNvSpPr txBox="1"/>
          <p:nvPr userDrawn="1"/>
        </p:nvSpPr>
        <p:spPr>
          <a:xfrm>
            <a:off x="8484830"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47399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s-Intercalai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75166-A49E-44E8-B541-8998F5500D0C}"/>
              </a:ext>
            </a:extLst>
          </p:cNvPr>
          <p:cNvSpPr/>
          <p:nvPr userDrawn="1"/>
        </p:nvSpPr>
        <p:spPr>
          <a:xfrm>
            <a:off x="-1" y="-1"/>
            <a:ext cx="4886317"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B44DFD25-13C4-41BE-B8D2-E008604981ED}"/>
              </a:ext>
            </a:extLst>
          </p:cNvPr>
          <p:cNvGrpSpPr/>
          <p:nvPr userDrawn="1"/>
        </p:nvGrpSpPr>
        <p:grpSpPr>
          <a:xfrm>
            <a:off x="1" y="0"/>
            <a:ext cx="637952" cy="6857999"/>
            <a:chOff x="1" y="0"/>
            <a:chExt cx="637952" cy="6857999"/>
          </a:xfrm>
        </p:grpSpPr>
        <p:cxnSp>
          <p:nvCxnSpPr>
            <p:cNvPr id="16" name="Connecteur droit 15">
              <a:extLst>
                <a:ext uri="{FF2B5EF4-FFF2-40B4-BE49-F238E27FC236}">
                  <a16:creationId xmlns:a16="http://schemas.microsoft.com/office/drawing/2014/main" id="{98986DED-D7D4-43CC-9B51-689E0B37D8B8}"/>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C8D810C-D200-4358-8DB5-1B83F966DAE4}"/>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2DF1808-A60B-4E98-95AC-7C092744CF84}"/>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8A4F0D7-53D7-43D5-AA64-A730EFDF8A38}"/>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D94B5E2-9DAF-48FE-B1A4-58A5E9255653}"/>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7598D7F-1F60-4861-B655-0B4A96991B0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A1AED44-0F20-4EBF-AEAB-C78273807994}"/>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2" name="Graphique 1">
            <a:extLst>
              <a:ext uri="{FF2B5EF4-FFF2-40B4-BE49-F238E27FC236}">
                <a16:creationId xmlns:a16="http://schemas.microsoft.com/office/drawing/2014/main" id="{48DF74CC-05BC-3343-A6AB-FFEE32326A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3" name="Espace réservé du texte 11">
            <a:extLst>
              <a:ext uri="{FF2B5EF4-FFF2-40B4-BE49-F238E27FC236}">
                <a16:creationId xmlns:a16="http://schemas.microsoft.com/office/drawing/2014/main" id="{4267F575-00C8-8D47-B156-9CB586D8421A}"/>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tx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4" name="ZoneTexte 3">
            <a:extLst>
              <a:ext uri="{FF2B5EF4-FFF2-40B4-BE49-F238E27FC236}">
                <a16:creationId xmlns:a16="http://schemas.microsoft.com/office/drawing/2014/main" id="{EFAAD09C-1757-E340-A6C4-175C1C6029AC}"/>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rgbClr val="252525"/>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p>
        </p:txBody>
      </p:sp>
      <p:sp>
        <p:nvSpPr>
          <p:cNvPr id="12" name="Espace réservé du texte 11">
            <a:extLst>
              <a:ext uri="{FF2B5EF4-FFF2-40B4-BE49-F238E27FC236}">
                <a16:creationId xmlns:a16="http://schemas.microsoft.com/office/drawing/2014/main" id="{D602BC70-0734-1B44-8943-5F5AE5A36957}"/>
              </a:ext>
            </a:extLst>
          </p:cNvPr>
          <p:cNvSpPr>
            <a:spLocks noGrp="1"/>
          </p:cNvSpPr>
          <p:nvPr>
            <p:ph type="body" sz="quarter" idx="15" hasCustomPrompt="1"/>
          </p:nvPr>
        </p:nvSpPr>
        <p:spPr>
          <a:xfrm>
            <a:off x="-1419225" y="0"/>
            <a:ext cx="6781800" cy="68580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0000" b="1" kern="1200" dirty="0">
                <a:solidFill>
                  <a:schemeClr val="accent1">
                    <a:lumMod val="20000"/>
                    <a:lumOff val="80000"/>
                    <a:alpha val="10000"/>
                  </a:schemeClr>
                </a:solidFill>
                <a:latin typeface="Arial" panose="020B0604020202020204" pitchFamily="34" charset="0"/>
                <a:ea typeface="+mn-ea"/>
                <a:cs typeface="Arial" panose="020B0604020202020204" pitchFamily="34" charset="0"/>
              </a:defRPr>
            </a:lvl1pPr>
          </a:lstStyle>
          <a:p>
            <a:r>
              <a:rPr lang="en-US" dirty="0"/>
              <a:t>N°</a:t>
            </a:r>
          </a:p>
        </p:txBody>
      </p:sp>
      <p:sp>
        <p:nvSpPr>
          <p:cNvPr id="23" name="Espace réservé du texte 9">
            <a:extLst>
              <a:ext uri="{FF2B5EF4-FFF2-40B4-BE49-F238E27FC236}">
                <a16:creationId xmlns:a16="http://schemas.microsoft.com/office/drawing/2014/main" id="{BF5FCDC2-7B10-4E54-A17D-35DA68363C96}"/>
              </a:ext>
            </a:extLst>
          </p:cNvPr>
          <p:cNvSpPr>
            <a:spLocks noGrp="1"/>
          </p:cNvSpPr>
          <p:nvPr>
            <p:ph type="body" sz="quarter" idx="18" hasCustomPrompt="1"/>
          </p:nvPr>
        </p:nvSpPr>
        <p:spPr>
          <a:xfrm>
            <a:off x="5476875" y="1543049"/>
            <a:ext cx="6077172" cy="1457325"/>
          </a:xfrm>
          <a:prstGeom prst="rect">
            <a:avLst/>
          </a:prstGeom>
        </p:spPr>
        <p:txBody>
          <a:bodyPr anchor="b">
            <a:normAutofit/>
          </a:bodyPr>
          <a:lstStyle>
            <a:lvl1pPr marL="0" indent="0" algn="l">
              <a:buNone/>
              <a:defRPr sz="2800" b="1" i="0" cap="all" spc="300" baseline="0">
                <a:solidFill>
                  <a:schemeClr val="accent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27" name="Espace réservé du texte 6">
            <a:extLst>
              <a:ext uri="{FF2B5EF4-FFF2-40B4-BE49-F238E27FC236}">
                <a16:creationId xmlns:a16="http://schemas.microsoft.com/office/drawing/2014/main" id="{455A01E8-8FD2-4BDE-9347-7CA21F30E588}"/>
              </a:ext>
            </a:extLst>
          </p:cNvPr>
          <p:cNvSpPr>
            <a:spLocks noGrp="1"/>
          </p:cNvSpPr>
          <p:nvPr>
            <p:ph type="body" sz="quarter" idx="19" hasCustomPrompt="1"/>
          </p:nvPr>
        </p:nvSpPr>
        <p:spPr>
          <a:xfrm>
            <a:off x="5476875" y="3190875"/>
            <a:ext cx="6077172" cy="2124076"/>
          </a:xfrm>
        </p:spPr>
        <p:txBody>
          <a:bodyPr>
            <a:normAutofit/>
          </a:bodyPr>
          <a:lstStyle>
            <a:lvl1pPr>
              <a:defRPr sz="3600" spc="300" baseline="0">
                <a:solidFill>
                  <a:schemeClr val="tx1"/>
                </a:solidFill>
              </a:defRPr>
            </a:lvl1pPr>
          </a:lstStyle>
          <a:p>
            <a:pPr lvl="0"/>
            <a:r>
              <a:rPr lang="fr-FR" dirty="0"/>
              <a:t>Sous-intercalaire</a:t>
            </a:r>
          </a:p>
        </p:txBody>
      </p:sp>
      <p:sp>
        <p:nvSpPr>
          <p:cNvPr id="24" name="ZoneTexte 23">
            <a:extLst>
              <a:ext uri="{FF2B5EF4-FFF2-40B4-BE49-F238E27FC236}">
                <a16:creationId xmlns:a16="http://schemas.microsoft.com/office/drawing/2014/main" id="{D1582468-AE9E-48D7-AB1A-FAC7456D8724}"/>
              </a:ext>
            </a:extLst>
          </p:cNvPr>
          <p:cNvSpPr txBox="1"/>
          <p:nvPr userDrawn="1"/>
        </p:nvSpPr>
        <p:spPr>
          <a:xfrm>
            <a:off x="8515461" y="305797"/>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92229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C2FA94-1771-E34E-9EC3-D34C9A0FBADC}"/>
              </a:ext>
            </a:extLst>
          </p:cNvPr>
          <p:cNvPicPr>
            <a:picLocks noChangeAspect="1"/>
          </p:cNvPicPr>
          <p:nvPr userDrawn="1"/>
        </p:nvPicPr>
        <p:blipFill>
          <a:blip r:embed="rId2"/>
          <a:stretch>
            <a:fillRect/>
          </a:stretch>
        </p:blipFill>
        <p:spPr>
          <a:xfrm>
            <a:off x="11197405" y="200772"/>
            <a:ext cx="638906" cy="545200"/>
          </a:xfrm>
          <a:prstGeom prst="rect">
            <a:avLst/>
          </a:prstGeom>
        </p:spPr>
      </p:pic>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1">
            <a:extLst>
              <a:ext uri="{FF2B5EF4-FFF2-40B4-BE49-F238E27FC236}">
                <a16:creationId xmlns:a16="http://schemas.microsoft.com/office/drawing/2014/main" id="{2DDF1300-DCF7-6640-872E-2E13EAA30C40}"/>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Tree>
    <p:extLst>
      <p:ext uri="{BB962C8B-B14F-4D97-AF65-F5344CB8AC3E}">
        <p14:creationId xmlns:p14="http://schemas.microsoft.com/office/powerpoint/2010/main" val="154190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B24151-9C79-0F4A-8243-597B3C6244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4" name="Groupe 33">
            <a:extLst>
              <a:ext uri="{FF2B5EF4-FFF2-40B4-BE49-F238E27FC236}">
                <a16:creationId xmlns:a16="http://schemas.microsoft.com/office/drawing/2014/main" id="{8DEA2CE3-E2E8-4E63-8769-CE2C39927C1A}"/>
              </a:ext>
            </a:extLst>
          </p:cNvPr>
          <p:cNvGrpSpPr/>
          <p:nvPr userDrawn="1"/>
        </p:nvGrpSpPr>
        <p:grpSpPr>
          <a:xfrm>
            <a:off x="1" y="0"/>
            <a:ext cx="637952" cy="6857999"/>
            <a:chOff x="1" y="0"/>
            <a:chExt cx="637952" cy="6857999"/>
          </a:xfrm>
        </p:grpSpPr>
        <p:cxnSp>
          <p:nvCxnSpPr>
            <p:cNvPr id="35" name="Connecteur droit 34">
              <a:extLst>
                <a:ext uri="{FF2B5EF4-FFF2-40B4-BE49-F238E27FC236}">
                  <a16:creationId xmlns:a16="http://schemas.microsoft.com/office/drawing/2014/main" id="{9EF091DF-B414-43E6-B2BC-C3AFB92C03CD}"/>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B0E7AF2-F920-41CA-A8FC-93FC56B701D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D606D0-6BFF-4377-A5D8-3B694B0B0603}"/>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A130961D-670B-4445-A1B7-AF5EE8DBA6B9}"/>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57B5447C-2551-4849-B24D-F26C9FB5A317}"/>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6297768F-4CAB-4759-9F78-EAC781FF6141}"/>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A3AA3C7D-26F0-436F-937E-9C5FB86871E2}"/>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3" name="Graphique 2">
            <a:extLst>
              <a:ext uri="{FF2B5EF4-FFF2-40B4-BE49-F238E27FC236}">
                <a16:creationId xmlns:a16="http://schemas.microsoft.com/office/drawing/2014/main" id="{E42C6E03-BE4E-8E4B-AE9A-30DF83FF9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11" name="Espace réservé du texte 9">
            <a:extLst>
              <a:ext uri="{FF2B5EF4-FFF2-40B4-BE49-F238E27FC236}">
                <a16:creationId xmlns:a16="http://schemas.microsoft.com/office/drawing/2014/main" id="{CD2B20DF-4578-0845-B246-D24A8F2B9234}"/>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2" name="Espace réservé du texte 10">
            <a:extLst>
              <a:ext uri="{FF2B5EF4-FFF2-40B4-BE49-F238E27FC236}">
                <a16:creationId xmlns:a16="http://schemas.microsoft.com/office/drawing/2014/main" id="{317F16D7-E1B4-624B-8838-239C6FE00C63}"/>
              </a:ext>
            </a:extLst>
          </p:cNvPr>
          <p:cNvSpPr>
            <a:spLocks noGrp="1"/>
          </p:cNvSpPr>
          <p:nvPr>
            <p:ph type="body" sz="quarter" idx="13" hasCustomPrompt="1"/>
          </p:nvPr>
        </p:nvSpPr>
        <p:spPr>
          <a:xfrm>
            <a:off x="1557338" y="1069077"/>
            <a:ext cx="9128125" cy="164306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a:t>Slide </a:t>
            </a:r>
            <a:r>
              <a:rPr lang="en-US" cap="all" baseline="0" dirty="0" err="1"/>
              <a:t>intercalaire</a:t>
            </a:r>
            <a:endParaRPr lang="en-US" dirty="0"/>
          </a:p>
        </p:txBody>
      </p:sp>
    </p:spTree>
    <p:extLst>
      <p:ext uri="{BB962C8B-B14F-4D97-AF65-F5344CB8AC3E}">
        <p14:creationId xmlns:p14="http://schemas.microsoft.com/office/powerpoint/2010/main" val="11656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mpagne - Couverture">
    <p:spTree>
      <p:nvGrpSpPr>
        <p:cNvPr id="1" name=""/>
        <p:cNvGrpSpPr/>
        <p:nvPr/>
      </p:nvGrpSpPr>
      <p:grpSpPr>
        <a:xfrm>
          <a:off x="0" y="0"/>
          <a:ext cx="0" cy="0"/>
          <a:chOff x="0" y="0"/>
          <a:chExt cx="0" cy="0"/>
        </a:xfrm>
      </p:grpSpPr>
      <p:sp>
        <p:nvSpPr>
          <p:cNvPr id="7" name="Espace réservé du texte 9">
            <a:extLst>
              <a:ext uri="{FF2B5EF4-FFF2-40B4-BE49-F238E27FC236}">
                <a16:creationId xmlns:a16="http://schemas.microsoft.com/office/drawing/2014/main" id="{DDD453F0-E628-DC40-846B-667DBC3201A0}"/>
              </a:ext>
            </a:extLst>
          </p:cNvPr>
          <p:cNvSpPr>
            <a:spLocks noGrp="1"/>
          </p:cNvSpPr>
          <p:nvPr>
            <p:ph type="body" sz="quarter" idx="11" hasCustomPrompt="1"/>
          </p:nvPr>
        </p:nvSpPr>
        <p:spPr>
          <a:xfrm>
            <a:off x="297735" y="6336511"/>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grpSp>
        <p:nvGrpSpPr>
          <p:cNvPr id="19" name="Groupe 18">
            <a:extLst>
              <a:ext uri="{FF2B5EF4-FFF2-40B4-BE49-F238E27FC236}">
                <a16:creationId xmlns:a16="http://schemas.microsoft.com/office/drawing/2014/main" id="{EEAF466A-3769-4DAD-8844-361EBF366697}"/>
              </a:ext>
            </a:extLst>
          </p:cNvPr>
          <p:cNvGrpSpPr/>
          <p:nvPr userDrawn="1"/>
        </p:nvGrpSpPr>
        <p:grpSpPr>
          <a:xfrm>
            <a:off x="0" y="106050"/>
            <a:ext cx="4323018" cy="6756990"/>
            <a:chOff x="0" y="106050"/>
            <a:chExt cx="4323018" cy="6756990"/>
          </a:xfrm>
        </p:grpSpPr>
        <p:pic>
          <p:nvPicPr>
            <p:cNvPr id="20" name="Image 19">
              <a:extLst>
                <a:ext uri="{FF2B5EF4-FFF2-40B4-BE49-F238E27FC236}">
                  <a16:creationId xmlns:a16="http://schemas.microsoft.com/office/drawing/2014/main" id="{A1563812-7EEA-48F7-8D9F-AAF7D1B40EE2}"/>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1" name="Image 20">
              <a:extLst>
                <a:ext uri="{FF2B5EF4-FFF2-40B4-BE49-F238E27FC236}">
                  <a16:creationId xmlns:a16="http://schemas.microsoft.com/office/drawing/2014/main" id="{4E069088-48DB-4604-9ACF-3FEBBA0C541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2" name="Rectangle 21">
              <a:extLst>
                <a:ext uri="{FF2B5EF4-FFF2-40B4-BE49-F238E27FC236}">
                  <a16:creationId xmlns:a16="http://schemas.microsoft.com/office/drawing/2014/main" id="{A1DE3959-8C3B-4212-8B27-6914B3443376}"/>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32AB2279-BB39-4562-B665-5DA931012C8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C4EFB7F5-034E-456D-9976-07E197BE0AF6}"/>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76EEB2EC-0458-404A-8C2B-46FBE16D4CA4}"/>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A160C66D-114F-4A5F-9B2F-98ACA68903AB}"/>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B876CB23-BF2D-4FF3-BB73-9E8C8AB3A834}"/>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C034A08C-ACA5-47FD-95F1-0DA15B14EBEB}"/>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90467DC2-C428-4C42-97EA-E21F0D732C08}"/>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03747-1F09-45E5-89DE-62B11A4635D3}"/>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E1AFF2CE-B05C-4218-A946-CFB3D6CE4B8C}"/>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844D30DD-329A-42BA-990C-57F753EE4F2B}"/>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F5CB6AB2-1F4F-4A0C-A399-429D23B36746}"/>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59A85D92-06F9-4156-828F-61E4E8FFB439}"/>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60DC9B38-372B-48F5-8CF9-B1F791C6F1D2}"/>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6ABA6408-1BD1-432B-82A3-0A5AB7DFF993}"/>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A658B6B8-9B70-4ED0-9CB8-C980BCC43A8F}"/>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025A1E42-F8E5-42F5-9DE8-EE8D8E776BC2}"/>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C4CA391-1F0D-46B2-ABC8-0EFB1F70261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215EE082-73DF-43C8-9E2C-E9876446F805}"/>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1" name="Rectangle 40">
              <a:extLst>
                <a:ext uri="{FF2B5EF4-FFF2-40B4-BE49-F238E27FC236}">
                  <a16:creationId xmlns:a16="http://schemas.microsoft.com/office/drawing/2014/main" id="{19D7E724-BFD7-4C97-8BAE-D4CF927AD5E4}"/>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2" name="Image 41" descr="Une image contenant texte, clipart&#10;&#10;Description générée automatiquement">
              <a:extLst>
                <a:ext uri="{FF2B5EF4-FFF2-40B4-BE49-F238E27FC236}">
                  <a16:creationId xmlns:a16="http://schemas.microsoft.com/office/drawing/2014/main" id="{9649D761-213F-4777-BADC-2481DDAA35A9}"/>
                </a:ext>
              </a:extLst>
            </p:cNvPr>
            <p:cNvPicPr>
              <a:picLocks noChangeAspect="1"/>
            </p:cNvPicPr>
            <p:nvPr/>
          </p:nvPicPr>
          <p:blipFill>
            <a:blip r:embed="rId4"/>
            <a:stretch>
              <a:fillRect/>
            </a:stretch>
          </p:blipFill>
          <p:spPr>
            <a:xfrm>
              <a:off x="0" y="106050"/>
              <a:ext cx="4323018" cy="869991"/>
            </a:xfrm>
            <a:prstGeom prst="rect">
              <a:avLst/>
            </a:prstGeom>
          </p:spPr>
        </p:pic>
        <p:sp>
          <p:nvSpPr>
            <p:cNvPr id="43" name="Rectangle 42">
              <a:extLst>
                <a:ext uri="{FF2B5EF4-FFF2-40B4-BE49-F238E27FC236}">
                  <a16:creationId xmlns:a16="http://schemas.microsoft.com/office/drawing/2014/main" id="{7CF207D9-3E17-40D2-8A7A-40AF916FE974}"/>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4AADE69F-AB1C-4AFB-847F-5295D1ACAB20}"/>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C1DEC696-FFD8-4F43-BF93-0B3FF31D3717}"/>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CB7C554F-04DA-427F-8427-C4E77768C000}"/>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2E98069A-B693-4505-A2F4-305E16083934}"/>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64347D4A-3ADA-49BB-B409-FF56CBBC7148}"/>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1A742D2-C4D6-4DB1-A6E0-35EA80E9B69E}"/>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7B3E60BD-3830-4FBE-81F7-7D111E361890}"/>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1" name="Rectangle 50">
              <a:extLst>
                <a:ext uri="{FF2B5EF4-FFF2-40B4-BE49-F238E27FC236}">
                  <a16:creationId xmlns:a16="http://schemas.microsoft.com/office/drawing/2014/main" id="{8E809745-10C0-4E5A-9CD3-F16D6A09B625}"/>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4DC9E9BD-6135-4896-B2AB-99F258FDDFED}"/>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1D5910F9-D985-4918-B9E0-1F1395EF9AC7}"/>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82539DC5-C1FB-4437-ACFB-E4816B5F0496}"/>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03160D9-3B6A-4A44-B80E-F86B9495C5BD}"/>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6" name="Rectangle 55">
              <a:extLst>
                <a:ext uri="{FF2B5EF4-FFF2-40B4-BE49-F238E27FC236}">
                  <a16:creationId xmlns:a16="http://schemas.microsoft.com/office/drawing/2014/main" id="{F278B831-4000-46C5-B7E1-D4D1BF49956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7" name="Rectangle 56">
              <a:extLst>
                <a:ext uri="{FF2B5EF4-FFF2-40B4-BE49-F238E27FC236}">
                  <a16:creationId xmlns:a16="http://schemas.microsoft.com/office/drawing/2014/main" id="{DB4F5A55-73A8-42A6-A72A-8401C05D9377}"/>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2" name="Image 1">
            <a:extLst>
              <a:ext uri="{FF2B5EF4-FFF2-40B4-BE49-F238E27FC236}">
                <a16:creationId xmlns:a16="http://schemas.microsoft.com/office/drawing/2014/main" id="{A419D985-F0CF-4CF1-B75F-7E0C51840C1D}"/>
              </a:ext>
            </a:extLst>
          </p:cNvPr>
          <p:cNvPicPr>
            <a:picLocks noChangeAspect="1"/>
          </p:cNvPicPr>
          <p:nvPr userDrawn="1"/>
        </p:nvPicPr>
        <p:blipFill>
          <a:blip r:embed="rId5"/>
          <a:stretch>
            <a:fillRect/>
          </a:stretch>
        </p:blipFill>
        <p:spPr>
          <a:xfrm>
            <a:off x="12063973" y="548093"/>
            <a:ext cx="128027" cy="6309907"/>
          </a:xfrm>
          <a:prstGeom prst="rect">
            <a:avLst/>
          </a:prstGeom>
        </p:spPr>
      </p:pic>
      <p:sp>
        <p:nvSpPr>
          <p:cNvPr id="76" name="Espace réservé du numéro de diapositive 3">
            <a:extLst>
              <a:ext uri="{FF2B5EF4-FFF2-40B4-BE49-F238E27FC236}">
                <a16:creationId xmlns:a16="http://schemas.microsoft.com/office/drawing/2014/main" id="{4675FDDD-188A-43B9-AB63-57BD46D9469A}"/>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77" name="Espace réservé du texte 76">
            <a:extLst>
              <a:ext uri="{FF2B5EF4-FFF2-40B4-BE49-F238E27FC236}">
                <a16:creationId xmlns:a16="http://schemas.microsoft.com/office/drawing/2014/main" id="{4CCE3C64-EA22-400A-BBA0-16D690A9E85E}"/>
              </a:ext>
            </a:extLst>
          </p:cNvPr>
          <p:cNvSpPr>
            <a:spLocks noGrp="1"/>
          </p:cNvSpPr>
          <p:nvPr>
            <p:ph type="body" sz="quarter" idx="12" hasCustomPrompt="1"/>
          </p:nvPr>
        </p:nvSpPr>
        <p:spPr>
          <a:xfrm>
            <a:off x="5651500" y="547688"/>
            <a:ext cx="5022850" cy="801687"/>
          </a:xfrm>
          <a:ln>
            <a:solidFill>
              <a:srgbClr val="416FC3"/>
            </a:solidFill>
          </a:ln>
        </p:spPr>
        <p:txBody>
          <a:bodyPr anchor="ctr">
            <a:normAutofit/>
          </a:bodyPr>
          <a:lstStyle>
            <a:lvl1pPr algn="ctr">
              <a:defRPr sz="2000">
                <a:solidFill>
                  <a:srgbClr val="001B73"/>
                </a:solidFill>
                <a:cs typeface="Futura Condensed Medium" panose="020B0602020204020303"/>
              </a:defRPr>
            </a:lvl1pPr>
            <a:lvl2pPr>
              <a:defRPr>
                <a:solidFill>
                  <a:srgbClr val="FF6D22"/>
                </a:solidFill>
              </a:defRPr>
            </a:lvl2pPr>
            <a:lvl3pPr>
              <a:defRPr>
                <a:solidFill>
                  <a:srgbClr val="FF6D22"/>
                </a:solidFill>
              </a:defRPr>
            </a:lvl3pPr>
            <a:lvl4pPr>
              <a:defRPr>
                <a:solidFill>
                  <a:srgbClr val="FF6D22"/>
                </a:solidFill>
              </a:defRPr>
            </a:lvl4pPr>
            <a:lvl5pPr>
              <a:defRPr>
                <a:solidFill>
                  <a:srgbClr val="FF6D22"/>
                </a:solidFill>
              </a:defRPr>
            </a:lvl5pPr>
          </a:lstStyle>
          <a:p>
            <a:pPr lvl="0"/>
            <a:r>
              <a:rPr lang="fr-FR" dirty="0"/>
              <a:t>CLIQUEZ POUR MODIFIER LES STYLES DU TEXTE DU MASQUE</a:t>
            </a:r>
          </a:p>
        </p:txBody>
      </p:sp>
      <p:sp>
        <p:nvSpPr>
          <p:cNvPr id="79" name="Espace réservé du texte 78">
            <a:extLst>
              <a:ext uri="{FF2B5EF4-FFF2-40B4-BE49-F238E27FC236}">
                <a16:creationId xmlns:a16="http://schemas.microsoft.com/office/drawing/2014/main" id="{38B834E1-E244-4F04-BAF3-90528A91164B}"/>
              </a:ext>
            </a:extLst>
          </p:cNvPr>
          <p:cNvSpPr>
            <a:spLocks noGrp="1"/>
          </p:cNvSpPr>
          <p:nvPr>
            <p:ph type="body" sz="quarter" idx="13"/>
          </p:nvPr>
        </p:nvSpPr>
        <p:spPr>
          <a:xfrm>
            <a:off x="5651500" y="1579563"/>
            <a:ext cx="5062538" cy="4764087"/>
          </a:xfrm>
          <a:ln>
            <a:solidFill>
              <a:srgbClr val="416FC3"/>
            </a:solidFill>
          </a:ln>
        </p:spPr>
        <p:txBody>
          <a:bodyPr/>
          <a:lstStyle>
            <a:lvl1pPr marL="342900" indent="-342900">
              <a:buClr>
                <a:srgbClr val="FF6D22"/>
              </a:buClr>
              <a:buFont typeface="+mj-lt"/>
              <a:buAutoNum type="arabicPeriod"/>
              <a:defRPr>
                <a:solidFill>
                  <a:srgbClr val="001B73"/>
                </a:solidFill>
              </a:defRPr>
            </a:lvl1pPr>
            <a:lvl2pPr>
              <a:defRPr>
                <a:solidFill>
                  <a:srgbClr val="001B73"/>
                </a:solidFill>
              </a:defRPr>
            </a:lvl2pPr>
            <a:lvl3pPr>
              <a:defRPr>
                <a:solidFill>
                  <a:srgbClr val="001B73"/>
                </a:solidFill>
              </a:defRPr>
            </a:lvl3pPr>
            <a:lvl4pPr>
              <a:defRPr>
                <a:solidFill>
                  <a:srgbClr val="001B73"/>
                </a:solidFill>
              </a:defRPr>
            </a:lvl4pPr>
            <a:lvl5pPr>
              <a:defRPr>
                <a:solidFill>
                  <a:srgbClr val="001B73"/>
                </a:solidFill>
              </a:defRPr>
            </a:lvl5pPr>
          </a:lstStyle>
          <a:p>
            <a:pPr lvl="0"/>
            <a:r>
              <a:rPr lang="fr-FR"/>
              <a:t>Cliquez pour modifier les styles du texte du masque</a:t>
            </a:r>
          </a:p>
        </p:txBody>
      </p:sp>
    </p:spTree>
    <p:extLst>
      <p:ext uri="{BB962C8B-B14F-4D97-AF65-F5344CB8AC3E}">
        <p14:creationId xmlns:p14="http://schemas.microsoft.com/office/powerpoint/2010/main" val="40364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6A218B00-B1C3-4FB7-A847-1FCB3877B2B7}"/>
              </a:ext>
            </a:extLst>
          </p:cNvPr>
          <p:cNvGrpSpPr/>
          <p:nvPr userDrawn="1"/>
        </p:nvGrpSpPr>
        <p:grpSpPr>
          <a:xfrm>
            <a:off x="0" y="106050"/>
            <a:ext cx="4323018" cy="6756990"/>
            <a:chOff x="0" y="106050"/>
            <a:chExt cx="4323018" cy="6756990"/>
          </a:xfrm>
        </p:grpSpPr>
        <p:pic>
          <p:nvPicPr>
            <p:cNvPr id="29" name="Image 28">
              <a:extLst>
                <a:ext uri="{FF2B5EF4-FFF2-40B4-BE49-F238E27FC236}">
                  <a16:creationId xmlns:a16="http://schemas.microsoft.com/office/drawing/2014/main" id="{9D79FDF4-9A36-4231-AF0C-F59992D4B424}"/>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30" name="Image 29">
              <a:extLst>
                <a:ext uri="{FF2B5EF4-FFF2-40B4-BE49-F238E27FC236}">
                  <a16:creationId xmlns:a16="http://schemas.microsoft.com/office/drawing/2014/main" id="{108A7AFE-B9CD-43B3-B5DB-AD5109FD0E60}"/>
                </a:ext>
              </a:extLst>
            </p:cNvPr>
            <p:cNvPicPr>
              <a:picLocks noChangeAspect="1"/>
            </p:cNvPicPr>
            <p:nvPr/>
          </p:nvPicPr>
          <p:blipFill>
            <a:blip r:embed="rId3"/>
            <a:stretch>
              <a:fillRect/>
            </a:stretch>
          </p:blipFill>
          <p:spPr>
            <a:xfrm>
              <a:off x="444702" y="5588816"/>
              <a:ext cx="1156579" cy="985721"/>
            </a:xfrm>
            <a:prstGeom prst="rect">
              <a:avLst/>
            </a:prstGeom>
          </p:spPr>
        </p:pic>
        <p:sp>
          <p:nvSpPr>
            <p:cNvPr id="31" name="Rectangle 30">
              <a:extLst>
                <a:ext uri="{FF2B5EF4-FFF2-40B4-BE49-F238E27FC236}">
                  <a16:creationId xmlns:a16="http://schemas.microsoft.com/office/drawing/2014/main" id="{81BA9764-9D6E-4CCA-943F-A56441512FB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B0EAE54C-B625-4A79-B7AA-AECC60DAF401}"/>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EDC6ED11-9F20-4323-B1B7-E7333A8000AB}"/>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FBFAB21D-1E2A-4F19-9E2F-81BCC8183548}"/>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8B642DBC-F677-497D-98A5-52F8DD7E1DE1}"/>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B0073278-824B-4246-A5B9-45D185199C2E}"/>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4EFD1C7D-D12B-4084-9108-A5B4846E0FA4}"/>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8ED7A77D-CC92-436C-B757-57D03EF14C79}"/>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01C4AD9A-3698-4CBF-9A2E-2375A1628918}"/>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4090B8C2-A4EC-4382-BFF4-407BDB5D91C1}"/>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0CA379C1-5F15-461D-8D23-855862622B7C}"/>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B55D1192-90E7-4FEF-9922-C31FC1304552}"/>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7D98EC7-9F9E-4230-9BDC-D013F282FB24}"/>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5AA34F20-8216-43E6-B04D-2E5617607FBD}"/>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7B90F8DF-B1F4-4C96-9C34-580D4545675D}"/>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2A42C58-61EF-48B1-8AF3-6811D4078D87}"/>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CF91011C-73C8-4F2B-BBA7-C15BCD2C5CD8}"/>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2" name="Rectangle 61">
              <a:extLst>
                <a:ext uri="{FF2B5EF4-FFF2-40B4-BE49-F238E27FC236}">
                  <a16:creationId xmlns:a16="http://schemas.microsoft.com/office/drawing/2014/main" id="{1DB13E53-2378-40AA-B30C-AF36684E94DE}"/>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3" name="Rectangle 62">
              <a:extLst>
                <a:ext uri="{FF2B5EF4-FFF2-40B4-BE49-F238E27FC236}">
                  <a16:creationId xmlns:a16="http://schemas.microsoft.com/office/drawing/2014/main" id="{EEAFA74D-4F13-4175-BC37-75B865B92798}"/>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4" name="Rectangle 63">
              <a:extLst>
                <a:ext uri="{FF2B5EF4-FFF2-40B4-BE49-F238E27FC236}">
                  <a16:creationId xmlns:a16="http://schemas.microsoft.com/office/drawing/2014/main" id="{C0D804AA-02EF-435D-AE42-F9404541E3FA}"/>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65" name="Image 64" descr="Une image contenant texte, clipart&#10;&#10;Description générée automatiquement">
              <a:extLst>
                <a:ext uri="{FF2B5EF4-FFF2-40B4-BE49-F238E27FC236}">
                  <a16:creationId xmlns:a16="http://schemas.microsoft.com/office/drawing/2014/main" id="{141E5F94-EAD5-4739-B413-AB5BE9FD02B8}"/>
                </a:ext>
              </a:extLst>
            </p:cNvPr>
            <p:cNvPicPr>
              <a:picLocks noChangeAspect="1"/>
            </p:cNvPicPr>
            <p:nvPr/>
          </p:nvPicPr>
          <p:blipFill>
            <a:blip r:embed="rId4"/>
            <a:stretch>
              <a:fillRect/>
            </a:stretch>
          </p:blipFill>
          <p:spPr>
            <a:xfrm>
              <a:off x="0" y="106050"/>
              <a:ext cx="4323018" cy="869991"/>
            </a:xfrm>
            <a:prstGeom prst="rect">
              <a:avLst/>
            </a:prstGeom>
          </p:spPr>
        </p:pic>
        <p:sp>
          <p:nvSpPr>
            <p:cNvPr id="66" name="Rectangle 65">
              <a:extLst>
                <a:ext uri="{FF2B5EF4-FFF2-40B4-BE49-F238E27FC236}">
                  <a16:creationId xmlns:a16="http://schemas.microsoft.com/office/drawing/2014/main" id="{91BEB94A-963A-4B1B-99EC-CB9B85423E37}"/>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7" name="Rectangle 66">
              <a:extLst>
                <a:ext uri="{FF2B5EF4-FFF2-40B4-BE49-F238E27FC236}">
                  <a16:creationId xmlns:a16="http://schemas.microsoft.com/office/drawing/2014/main" id="{C6355A72-6031-4286-965A-212303CF9E52}"/>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68" name="Rectangle 67">
              <a:extLst>
                <a:ext uri="{FF2B5EF4-FFF2-40B4-BE49-F238E27FC236}">
                  <a16:creationId xmlns:a16="http://schemas.microsoft.com/office/drawing/2014/main" id="{B952C24E-13D8-4D85-9BA9-CDBA859B733D}"/>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9" name="Rectangle 68">
              <a:extLst>
                <a:ext uri="{FF2B5EF4-FFF2-40B4-BE49-F238E27FC236}">
                  <a16:creationId xmlns:a16="http://schemas.microsoft.com/office/drawing/2014/main" id="{BE340CA2-E608-4742-93E2-0CCEEE442B82}"/>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70" name="Rectangle 69">
              <a:extLst>
                <a:ext uri="{FF2B5EF4-FFF2-40B4-BE49-F238E27FC236}">
                  <a16:creationId xmlns:a16="http://schemas.microsoft.com/office/drawing/2014/main" id="{EF2AE68A-18B0-4BC7-9C48-2871FE0AF860}"/>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1" name="Rectangle 70">
              <a:extLst>
                <a:ext uri="{FF2B5EF4-FFF2-40B4-BE49-F238E27FC236}">
                  <a16:creationId xmlns:a16="http://schemas.microsoft.com/office/drawing/2014/main" id="{43D626A3-94BC-4ABE-A4DB-BBBCC229950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2" name="Rectangle 71">
              <a:extLst>
                <a:ext uri="{FF2B5EF4-FFF2-40B4-BE49-F238E27FC236}">
                  <a16:creationId xmlns:a16="http://schemas.microsoft.com/office/drawing/2014/main" id="{FC698FCD-B8A3-4A3D-B287-B7F9C34AF405}"/>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3" name="Rectangle 72">
              <a:extLst>
                <a:ext uri="{FF2B5EF4-FFF2-40B4-BE49-F238E27FC236}">
                  <a16:creationId xmlns:a16="http://schemas.microsoft.com/office/drawing/2014/main" id="{48469B40-F99B-4290-A8F0-6A3F17FA0BCF}"/>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74" name="Rectangle 73">
              <a:extLst>
                <a:ext uri="{FF2B5EF4-FFF2-40B4-BE49-F238E27FC236}">
                  <a16:creationId xmlns:a16="http://schemas.microsoft.com/office/drawing/2014/main" id="{90C53DE3-738B-4F1F-A4BB-EBA0A066E981}"/>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5" name="Rectangle 74">
              <a:extLst>
                <a:ext uri="{FF2B5EF4-FFF2-40B4-BE49-F238E27FC236}">
                  <a16:creationId xmlns:a16="http://schemas.microsoft.com/office/drawing/2014/main" id="{8B3B9A0C-1C13-40A2-901E-D213EE9421B0}"/>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6" name="Rectangle 75">
              <a:extLst>
                <a:ext uri="{FF2B5EF4-FFF2-40B4-BE49-F238E27FC236}">
                  <a16:creationId xmlns:a16="http://schemas.microsoft.com/office/drawing/2014/main" id="{58110E44-D919-4E1F-A044-4959F70D9BEE}"/>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7" name="Rectangle 76">
              <a:extLst>
                <a:ext uri="{FF2B5EF4-FFF2-40B4-BE49-F238E27FC236}">
                  <a16:creationId xmlns:a16="http://schemas.microsoft.com/office/drawing/2014/main" id="{CD40C5E0-F660-4499-B637-8C5D05A6D8E7}"/>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8" name="Rectangle 77">
              <a:extLst>
                <a:ext uri="{FF2B5EF4-FFF2-40B4-BE49-F238E27FC236}">
                  <a16:creationId xmlns:a16="http://schemas.microsoft.com/office/drawing/2014/main" id="{D346F451-3B63-4467-8CD8-59D4A85501B9}"/>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9" name="Rectangle 78">
              <a:extLst>
                <a:ext uri="{FF2B5EF4-FFF2-40B4-BE49-F238E27FC236}">
                  <a16:creationId xmlns:a16="http://schemas.microsoft.com/office/drawing/2014/main" id="{5003949B-71DF-4F55-A998-AFD2CE8271B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80" name="Rectangle 79">
              <a:extLst>
                <a:ext uri="{FF2B5EF4-FFF2-40B4-BE49-F238E27FC236}">
                  <a16:creationId xmlns:a16="http://schemas.microsoft.com/office/drawing/2014/main" id="{F7FD05B0-4EEF-4B4C-8907-2614F52A6F0C}"/>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81" name="Image 80">
            <a:extLst>
              <a:ext uri="{FF2B5EF4-FFF2-40B4-BE49-F238E27FC236}">
                <a16:creationId xmlns:a16="http://schemas.microsoft.com/office/drawing/2014/main" id="{C4FAA86B-B35D-47D3-A111-8BF384208FE2}"/>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84" name="Espace réservé du numéro de diapositive 3">
            <a:extLst>
              <a:ext uri="{FF2B5EF4-FFF2-40B4-BE49-F238E27FC236}">
                <a16:creationId xmlns:a16="http://schemas.microsoft.com/office/drawing/2014/main" id="{60233255-56C1-4957-B5A1-2FDBEFB60FE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7F646A95-A7B1-4D1D-9AD2-E55116E1F422}"/>
              </a:ext>
            </a:extLst>
          </p:cNvPr>
          <p:cNvSpPr>
            <a:spLocks noGrp="1"/>
          </p:cNvSpPr>
          <p:nvPr>
            <p:ph type="body" sz="quarter" idx="10" hasCustomPrompt="1"/>
          </p:nvPr>
        </p:nvSpPr>
        <p:spPr>
          <a:xfrm>
            <a:off x="5672138" y="1905004"/>
            <a:ext cx="5010150" cy="2368550"/>
          </a:xfrm>
          <a:ln>
            <a:solidFill>
              <a:srgbClr val="001B73"/>
            </a:solidFill>
          </a:ln>
        </p:spPr>
        <p:txBody>
          <a:bodyPr anchor="ctr">
            <a:normAutofit/>
          </a:bodyPr>
          <a:lstStyle>
            <a:lvl1pPr algn="ctr">
              <a:defRPr sz="2800" b="0">
                <a:solidFill>
                  <a:srgbClr val="001B73"/>
                </a:solidFill>
                <a:cs typeface="Futura Condensed Medium" panose="020B0602020204020303"/>
              </a:defRPr>
            </a:lvl1pPr>
          </a:lstStyle>
          <a:p>
            <a:pPr lvl="0"/>
            <a:r>
              <a:rPr lang="fr-FR" dirty="0"/>
              <a:t>CLIQUEZ POUR MODIFIER LES STYLES DU TEXTE DU MASQUE</a:t>
            </a:r>
          </a:p>
        </p:txBody>
      </p:sp>
    </p:spTree>
    <p:extLst>
      <p:ext uri="{BB962C8B-B14F-4D97-AF65-F5344CB8AC3E}">
        <p14:creationId xmlns:p14="http://schemas.microsoft.com/office/powerpoint/2010/main" val="324461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mpagne - Intercalaire 1">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C3343A3-2916-4A2F-80D9-45553A4F9B6C}"/>
              </a:ext>
            </a:extLst>
          </p:cNvPr>
          <p:cNvGrpSpPr/>
          <p:nvPr userDrawn="1"/>
        </p:nvGrpSpPr>
        <p:grpSpPr>
          <a:xfrm>
            <a:off x="0" y="106050"/>
            <a:ext cx="4323018" cy="6756990"/>
            <a:chOff x="0" y="106050"/>
            <a:chExt cx="4323018" cy="6756990"/>
          </a:xfrm>
        </p:grpSpPr>
        <p:pic>
          <p:nvPicPr>
            <p:cNvPr id="19" name="Image 18">
              <a:extLst>
                <a:ext uri="{FF2B5EF4-FFF2-40B4-BE49-F238E27FC236}">
                  <a16:creationId xmlns:a16="http://schemas.microsoft.com/office/drawing/2014/main" id="{074D52A9-05B5-4405-982D-4A9AC1C9BD83}"/>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0" name="Image 19">
              <a:extLst>
                <a:ext uri="{FF2B5EF4-FFF2-40B4-BE49-F238E27FC236}">
                  <a16:creationId xmlns:a16="http://schemas.microsoft.com/office/drawing/2014/main" id="{62A82DB8-69E0-4449-A7A0-C89353FC2FA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1" name="Rectangle 20">
              <a:extLst>
                <a:ext uri="{FF2B5EF4-FFF2-40B4-BE49-F238E27FC236}">
                  <a16:creationId xmlns:a16="http://schemas.microsoft.com/office/drawing/2014/main" id="{A3F070AB-61C6-46CB-AD2F-143D7B1DBC6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EA01A286-A7A6-4683-A2F5-2164C437011F}"/>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7FB7EFF-4B3B-4AD8-83BE-8486AC9E4F81}"/>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96111086-3699-4C02-B39A-BE4CFB6F04FF}"/>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A089ACDF-3F0B-4325-A13C-A068971EB80F}"/>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20F7888B-DE1A-49DF-8009-A4DC548AD52B}"/>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6C56D6C-0690-4EBF-8ABF-3B69F8B07427}"/>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0E04FBA4-58E6-494C-BC89-4EA1E3CCF794}"/>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0BCB5712-30DA-419F-8D7C-09FA4B972EE7}"/>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6F01A-77FC-4B97-BA7F-DE26D49F02FD}"/>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1B612AE5-8BB2-47B5-809C-3F259D8250C9}"/>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73D64AB7-7C48-4907-81AD-4BC9ED9A883A}"/>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9C10D45E-0976-4D7A-A414-3F4429E3EB4D}"/>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29BCE90E-E409-4117-8A60-E1A59F4EBF98}"/>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7E115CB2-ADB8-4C0A-AA82-AF283DE905B8}"/>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938F1F80-D48C-4D9D-AB3B-01C514D43615}"/>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9567F0D4-B36E-44B5-BA66-9926BB26A84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98155785-AD44-405C-9A70-84B033D0993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1AA2B68-50BC-4743-87F9-10CD93616404}"/>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6543E69E-0533-43D3-A9E7-D28AB533F0D0}"/>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1" name="Image 40" descr="Une image contenant texte, clipart&#10;&#10;Description générée automatiquement">
              <a:extLst>
                <a:ext uri="{FF2B5EF4-FFF2-40B4-BE49-F238E27FC236}">
                  <a16:creationId xmlns:a16="http://schemas.microsoft.com/office/drawing/2014/main" id="{EA07203C-AB67-4C5B-ABE7-2C0DAE6CA406}"/>
                </a:ext>
              </a:extLst>
            </p:cNvPr>
            <p:cNvPicPr>
              <a:picLocks noChangeAspect="1"/>
            </p:cNvPicPr>
            <p:nvPr/>
          </p:nvPicPr>
          <p:blipFill>
            <a:blip r:embed="rId4"/>
            <a:stretch>
              <a:fillRect/>
            </a:stretch>
          </p:blipFill>
          <p:spPr>
            <a:xfrm>
              <a:off x="0" y="106050"/>
              <a:ext cx="4323018" cy="869991"/>
            </a:xfrm>
            <a:prstGeom prst="rect">
              <a:avLst/>
            </a:prstGeom>
          </p:spPr>
        </p:pic>
        <p:sp>
          <p:nvSpPr>
            <p:cNvPr id="42" name="Rectangle 41">
              <a:extLst>
                <a:ext uri="{FF2B5EF4-FFF2-40B4-BE49-F238E27FC236}">
                  <a16:creationId xmlns:a16="http://schemas.microsoft.com/office/drawing/2014/main" id="{9B9AF0FC-46FE-4FDC-95C2-A1CE69251636}"/>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772E64C0-FE55-45C6-A2C2-CC576F427B21}"/>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ED46754F-8FED-4B92-8188-A0E81E6B2B66}"/>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3FBFF978-7224-4559-B17D-C12290BCB2F9}"/>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1C649E85-6234-4D58-8AB6-D0DF7DE6123D}"/>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A5DA4543-9F24-4F69-BF92-59A2144C9E37}"/>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209274B8-A1C9-47E1-9C27-F49B88C58398}"/>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215281FB-1F78-4303-824E-B2D7EA9EBB0A}"/>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0" name="Rectangle 49">
              <a:extLst>
                <a:ext uri="{FF2B5EF4-FFF2-40B4-BE49-F238E27FC236}">
                  <a16:creationId xmlns:a16="http://schemas.microsoft.com/office/drawing/2014/main" id="{810DAF89-F170-4CBD-A350-F2405681E7DB}"/>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11369FA9-E34F-4DF0-BC9B-04C18138EE6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16AC43F4-5F91-41C2-9B96-886EA8133181}"/>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F46CDD24-9837-41FD-92C5-92B3BA076355}"/>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FAA6111C-3E78-482C-B7BE-5E871C4B105C}"/>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DB7F5BAA-AE5E-441A-A1CC-CD7F99FE6C47}"/>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6" name="Rectangle 55">
              <a:extLst>
                <a:ext uri="{FF2B5EF4-FFF2-40B4-BE49-F238E27FC236}">
                  <a16:creationId xmlns:a16="http://schemas.microsoft.com/office/drawing/2014/main" id="{8E381044-3193-41DD-B6B5-A1A539830D88}"/>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57" name="Image 56">
            <a:extLst>
              <a:ext uri="{FF2B5EF4-FFF2-40B4-BE49-F238E27FC236}">
                <a16:creationId xmlns:a16="http://schemas.microsoft.com/office/drawing/2014/main" id="{AA565D75-7FA9-47DC-B210-A319FFCD4223}"/>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58" name="Tableau 12">
            <a:extLst>
              <a:ext uri="{FF2B5EF4-FFF2-40B4-BE49-F238E27FC236}">
                <a16:creationId xmlns:a16="http://schemas.microsoft.com/office/drawing/2014/main" id="{83CBC59F-181D-4160-A777-01481EE133E8}"/>
              </a:ext>
            </a:extLst>
          </p:cNvPr>
          <p:cNvGraphicFramePr>
            <a:graphicFrameLocks noGrp="1"/>
          </p:cNvGraphicFramePr>
          <p:nvPr userDrawn="1">
            <p:extLst>
              <p:ext uri="{D42A27DB-BD31-4B8C-83A1-F6EECF244321}">
                <p14:modId xmlns:p14="http://schemas.microsoft.com/office/powerpoint/2010/main" val="267613335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2805634195"/>
                  </a:ext>
                </a:extLst>
              </a:tr>
            </a:tbl>
          </a:graphicData>
        </a:graphic>
      </p:graphicFrame>
      <p:sp>
        <p:nvSpPr>
          <p:cNvPr id="60" name="Espace réservé du numéro de diapositive 3">
            <a:extLst>
              <a:ext uri="{FF2B5EF4-FFF2-40B4-BE49-F238E27FC236}">
                <a16:creationId xmlns:a16="http://schemas.microsoft.com/office/drawing/2014/main" id="{0DDD45F8-E7BA-49DF-9045-2731C6CD06D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contenu 2">
            <a:extLst>
              <a:ext uri="{FF2B5EF4-FFF2-40B4-BE49-F238E27FC236}">
                <a16:creationId xmlns:a16="http://schemas.microsoft.com/office/drawing/2014/main" id="{A9C183EF-B364-4FFC-94FC-27DF9F9AF428}"/>
              </a:ext>
            </a:extLst>
          </p:cNvPr>
          <p:cNvSpPr>
            <a:spLocks noGrp="1"/>
          </p:cNvSpPr>
          <p:nvPr>
            <p:ph sz="quarter" idx="10" hasCustomPrompt="1"/>
          </p:nvPr>
        </p:nvSpPr>
        <p:spPr>
          <a:xfrm>
            <a:off x="5672138" y="2019300"/>
            <a:ext cx="4992687" cy="2368550"/>
          </a:xfrm>
          <a:solidFill>
            <a:srgbClr val="FF6D22"/>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65663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E8DB5-EB26-034A-8190-18403D1FD85B}"/>
              </a:ext>
            </a:extLst>
          </p:cNvPr>
          <p:cNvSpPr txBox="1"/>
          <p:nvPr userDrawn="1"/>
        </p:nvSpPr>
        <p:spPr>
          <a:xfrm>
            <a:off x="-1000117" y="308063"/>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grpSp>
        <p:nvGrpSpPr>
          <p:cNvPr id="16" name="Groupe 15">
            <a:extLst>
              <a:ext uri="{FF2B5EF4-FFF2-40B4-BE49-F238E27FC236}">
                <a16:creationId xmlns:a16="http://schemas.microsoft.com/office/drawing/2014/main" id="{562C78E8-5353-48C6-A842-612336E54A04}"/>
              </a:ext>
            </a:extLst>
          </p:cNvPr>
          <p:cNvGrpSpPr/>
          <p:nvPr userDrawn="1"/>
        </p:nvGrpSpPr>
        <p:grpSpPr>
          <a:xfrm>
            <a:off x="0" y="106050"/>
            <a:ext cx="4323018" cy="6756990"/>
            <a:chOff x="0" y="106050"/>
            <a:chExt cx="4323018" cy="6756990"/>
          </a:xfrm>
        </p:grpSpPr>
        <p:pic>
          <p:nvPicPr>
            <p:cNvPr id="17" name="Image 16">
              <a:extLst>
                <a:ext uri="{FF2B5EF4-FFF2-40B4-BE49-F238E27FC236}">
                  <a16:creationId xmlns:a16="http://schemas.microsoft.com/office/drawing/2014/main" id="{C8DE7CE2-EF00-4B0B-A050-5A3B5F9837BF}"/>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18" name="Image 17">
              <a:extLst>
                <a:ext uri="{FF2B5EF4-FFF2-40B4-BE49-F238E27FC236}">
                  <a16:creationId xmlns:a16="http://schemas.microsoft.com/office/drawing/2014/main" id="{9ECF0678-AA7A-4640-9D62-D90E467BE48B}"/>
                </a:ext>
              </a:extLst>
            </p:cNvPr>
            <p:cNvPicPr>
              <a:picLocks noChangeAspect="1"/>
            </p:cNvPicPr>
            <p:nvPr/>
          </p:nvPicPr>
          <p:blipFill>
            <a:blip r:embed="rId3"/>
            <a:stretch>
              <a:fillRect/>
            </a:stretch>
          </p:blipFill>
          <p:spPr>
            <a:xfrm>
              <a:off x="444702" y="5588816"/>
              <a:ext cx="1156579" cy="985721"/>
            </a:xfrm>
            <a:prstGeom prst="rect">
              <a:avLst/>
            </a:prstGeom>
          </p:spPr>
        </p:pic>
        <p:sp>
          <p:nvSpPr>
            <p:cNvPr id="19" name="Rectangle 18">
              <a:extLst>
                <a:ext uri="{FF2B5EF4-FFF2-40B4-BE49-F238E27FC236}">
                  <a16:creationId xmlns:a16="http://schemas.microsoft.com/office/drawing/2014/main" id="{B4980576-6857-4305-90DD-718DA997139B}"/>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0" name="Rectangle 19">
              <a:extLst>
                <a:ext uri="{FF2B5EF4-FFF2-40B4-BE49-F238E27FC236}">
                  <a16:creationId xmlns:a16="http://schemas.microsoft.com/office/drawing/2014/main" id="{0D36333C-CAD4-4720-AECE-527EC96A44F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1" name="Rectangle 20">
              <a:extLst>
                <a:ext uri="{FF2B5EF4-FFF2-40B4-BE49-F238E27FC236}">
                  <a16:creationId xmlns:a16="http://schemas.microsoft.com/office/drawing/2014/main" id="{70883657-ACA9-4A83-8561-A6F385D624F9}"/>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52CF85C6-AE9C-4D0F-B541-5F122672C97B}"/>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6C20B31-829A-47C2-B97D-D4A400FDACA0}"/>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587D3BE1-5E9D-43C8-B113-9080107E6719}"/>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B346EAED-5147-459F-A165-7C69E7C8E462}"/>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8FFA35A6-E18D-4D6F-A164-3381AD946ACB}"/>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A9A27E0-77A3-4970-B374-183D7FCE740B}"/>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B2C388D6-7617-40AE-8B80-D6AC67A89070}"/>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67E20691-6C9B-43FC-9979-5A9E6E01D598}"/>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8DF49B43-E7E5-422D-9888-49D5B6A06030}"/>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3AAD91AF-87BC-4215-A91E-05A2B7D6A375}"/>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DE995DA5-2BA1-4DD8-ABFB-E5F1DA53498F}"/>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CEBC4560-E0A2-4153-9F0E-7AFBADD152DA}"/>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2" name="Rectangle 41">
              <a:extLst>
                <a:ext uri="{FF2B5EF4-FFF2-40B4-BE49-F238E27FC236}">
                  <a16:creationId xmlns:a16="http://schemas.microsoft.com/office/drawing/2014/main" id="{8439E724-5E4E-47A8-98EB-90C3A6CC7532}"/>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6971F389-6401-4D43-BB9C-613CD81C2F9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2F3BB260-B2EB-40E9-BD3C-2524506863D5}"/>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6CF10BFD-B817-4A69-95B4-6C1399418C7C}"/>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B5F5F2F3-7C98-4E3F-B7D6-D37A6D2529D9}"/>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7" name="Image 46" descr="Une image contenant texte, clipart&#10;&#10;Description générée automatiquement">
              <a:extLst>
                <a:ext uri="{FF2B5EF4-FFF2-40B4-BE49-F238E27FC236}">
                  <a16:creationId xmlns:a16="http://schemas.microsoft.com/office/drawing/2014/main" id="{2461DB1B-7BA9-4742-889B-F6491196F591}"/>
                </a:ext>
              </a:extLst>
            </p:cNvPr>
            <p:cNvPicPr>
              <a:picLocks noChangeAspect="1"/>
            </p:cNvPicPr>
            <p:nvPr/>
          </p:nvPicPr>
          <p:blipFill>
            <a:blip r:embed="rId4"/>
            <a:stretch>
              <a:fillRect/>
            </a:stretch>
          </p:blipFill>
          <p:spPr>
            <a:xfrm>
              <a:off x="0" y="106050"/>
              <a:ext cx="4323018" cy="869991"/>
            </a:xfrm>
            <a:prstGeom prst="rect">
              <a:avLst/>
            </a:prstGeom>
          </p:spPr>
        </p:pic>
        <p:sp>
          <p:nvSpPr>
            <p:cNvPr id="48" name="Rectangle 47">
              <a:extLst>
                <a:ext uri="{FF2B5EF4-FFF2-40B4-BE49-F238E27FC236}">
                  <a16:creationId xmlns:a16="http://schemas.microsoft.com/office/drawing/2014/main" id="{6728C94D-E8EC-49D8-BA4B-100F6E2806AF}"/>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C108D1D-980F-4394-A504-4B9F7FB1AE57}"/>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4923058F-CF2B-42E4-B8D8-2739E1DC83CB}"/>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0E7EA5A1-CB46-4354-AC58-395A26B99261}"/>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C8FD6C3F-C8FA-43CB-9BD5-377686293262}"/>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85B330DE-D90A-4682-9CC3-EF22812B121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E9AEC335-BA1F-4DFC-9327-D9AA65DD6541}"/>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BEC218A-FA83-49CF-81E6-360611EB3D14}"/>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6" name="Rectangle 55">
              <a:extLst>
                <a:ext uri="{FF2B5EF4-FFF2-40B4-BE49-F238E27FC236}">
                  <a16:creationId xmlns:a16="http://schemas.microsoft.com/office/drawing/2014/main" id="{B1DB95B1-0137-485B-816E-2AEE4C62DA27}"/>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A82CB23-CF4E-49B2-AD85-93FA021C50F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F4DDB276-E37E-4024-9EF7-C6123A232D34}"/>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424892A1-4562-45E2-8BE3-EEB0AF4C1CDA}"/>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E2903FA-2620-4FD2-A945-102563C76356}"/>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A772B899-25CD-425E-B444-741867C328DB}"/>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62" name="Rectangle 61">
              <a:extLst>
                <a:ext uri="{FF2B5EF4-FFF2-40B4-BE49-F238E27FC236}">
                  <a16:creationId xmlns:a16="http://schemas.microsoft.com/office/drawing/2014/main" id="{59D21248-1F49-47E2-85A4-6BD6CE9C7F66}"/>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63" name="Image 62">
            <a:extLst>
              <a:ext uri="{FF2B5EF4-FFF2-40B4-BE49-F238E27FC236}">
                <a16:creationId xmlns:a16="http://schemas.microsoft.com/office/drawing/2014/main" id="{4D011B56-7A67-40E5-9A76-90D8A006B43F}"/>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64" name="Tableau 12">
            <a:extLst>
              <a:ext uri="{FF2B5EF4-FFF2-40B4-BE49-F238E27FC236}">
                <a16:creationId xmlns:a16="http://schemas.microsoft.com/office/drawing/2014/main" id="{4CE9908D-10D5-47AE-822F-7285F06EDEED}"/>
              </a:ext>
            </a:extLst>
          </p:cNvPr>
          <p:cNvGraphicFramePr>
            <a:graphicFrameLocks noGrp="1"/>
          </p:cNvGraphicFramePr>
          <p:nvPr userDrawn="1">
            <p:extLst>
              <p:ext uri="{D42A27DB-BD31-4B8C-83A1-F6EECF244321}">
                <p14:modId xmlns:p14="http://schemas.microsoft.com/office/powerpoint/2010/main" val="214744913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416FC3"/>
                    </a:solidFill>
                  </a:tcPr>
                </a:tc>
                <a:extLst>
                  <a:ext uri="{0D108BD9-81ED-4DB2-BD59-A6C34878D82A}">
                    <a16:rowId xmlns:a16="http://schemas.microsoft.com/office/drawing/2014/main" val="2805634195"/>
                  </a:ext>
                </a:extLst>
              </a:tr>
            </a:tbl>
          </a:graphicData>
        </a:graphic>
      </p:graphicFrame>
      <p:sp>
        <p:nvSpPr>
          <p:cNvPr id="66" name="Espace réservé du numéro de diapositive 3">
            <a:extLst>
              <a:ext uri="{FF2B5EF4-FFF2-40B4-BE49-F238E27FC236}">
                <a16:creationId xmlns:a16="http://schemas.microsoft.com/office/drawing/2014/main" id="{F353E2F9-5955-4312-B6AD-341BCFD45807}"/>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0A16B0D6-BD55-4F08-B936-2F39F39A79C6}"/>
              </a:ext>
            </a:extLst>
          </p:cNvPr>
          <p:cNvSpPr>
            <a:spLocks noGrp="1"/>
          </p:cNvSpPr>
          <p:nvPr>
            <p:ph type="body" sz="quarter" idx="10" hasCustomPrompt="1"/>
          </p:nvPr>
        </p:nvSpPr>
        <p:spPr>
          <a:xfrm>
            <a:off x="5672138" y="2019300"/>
            <a:ext cx="5010150" cy="2368550"/>
          </a:xfrm>
          <a:solidFill>
            <a:srgbClr val="416FC3"/>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512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F7F9FB"/>
        </a:solidFill>
        <a:effectLst/>
      </p:bgPr>
    </p:bg>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43624289-A7CA-423C-A187-032B619838C0}"/>
              </a:ext>
            </a:extLst>
          </p:cNvPr>
          <p:cNvGrpSpPr/>
          <p:nvPr userDrawn="1"/>
        </p:nvGrpSpPr>
        <p:grpSpPr>
          <a:xfrm>
            <a:off x="-1" y="376251"/>
            <a:ext cx="1661161" cy="6486789"/>
            <a:chOff x="-1" y="376251"/>
            <a:chExt cx="1661161" cy="6486789"/>
          </a:xfrm>
        </p:grpSpPr>
        <p:pic>
          <p:nvPicPr>
            <p:cNvPr id="18" name="Image 17">
              <a:extLst>
                <a:ext uri="{FF2B5EF4-FFF2-40B4-BE49-F238E27FC236}">
                  <a16:creationId xmlns:a16="http://schemas.microsoft.com/office/drawing/2014/main" id="{484F9C46-F0AD-4AC4-8B97-5E9F8DF8EC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19" name="Image 18">
              <a:extLst>
                <a:ext uri="{FF2B5EF4-FFF2-40B4-BE49-F238E27FC236}">
                  <a16:creationId xmlns:a16="http://schemas.microsoft.com/office/drawing/2014/main" id="{255FCA9E-4500-4CEB-8D3A-A3B549D35F5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0" name="Image 19" descr="Une image contenant texte, clipart&#10;&#10;Description générée automatiquement">
              <a:extLst>
                <a:ext uri="{FF2B5EF4-FFF2-40B4-BE49-F238E27FC236}">
                  <a16:creationId xmlns:a16="http://schemas.microsoft.com/office/drawing/2014/main" id="{948D38D9-7CC1-46D6-B3F7-C1EAE44A6C51}"/>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1" name="Image 20">
            <a:extLst>
              <a:ext uri="{FF2B5EF4-FFF2-40B4-BE49-F238E27FC236}">
                <a16:creationId xmlns:a16="http://schemas.microsoft.com/office/drawing/2014/main" id="{FA2999FE-70AD-4EC2-8B04-132F42D8B55F}"/>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1" name="Espace réservé du numéro de diapositive 3">
            <a:extLst>
              <a:ext uri="{FF2B5EF4-FFF2-40B4-BE49-F238E27FC236}">
                <a16:creationId xmlns:a16="http://schemas.microsoft.com/office/drawing/2014/main" id="{F51DB067-0FC0-4E1E-AB7A-AC997A819E0A}"/>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CEE593EE-2C45-4F5A-B39A-855F999D3468}"/>
              </a:ext>
            </a:extLst>
          </p:cNvPr>
          <p:cNvSpPr>
            <a:spLocks noGrp="1"/>
          </p:cNvSpPr>
          <p:nvPr>
            <p:ph type="body" sz="quarter" idx="10"/>
          </p:nvPr>
        </p:nvSpPr>
        <p:spPr>
          <a:xfrm>
            <a:off x="2070100" y="1681163"/>
            <a:ext cx="9523413" cy="4491037"/>
          </a:xfrm>
        </p:spPr>
        <p:txBody>
          <a:bodyPr/>
          <a:lstStyle>
            <a:lvl1pPr marL="285750" indent="-285750">
              <a:buClr>
                <a:schemeClr val="accent1"/>
              </a:buClr>
              <a:buFont typeface="Arial" panose="020B0604020202020204" pitchFamily="34" charset="0"/>
              <a:buChar char="•"/>
              <a:defRPr sz="2400">
                <a:solidFill>
                  <a:srgbClr val="001B73"/>
                </a:solidFill>
              </a:defRPr>
            </a:lvl1pPr>
            <a:lvl2pPr>
              <a:tabLst>
                <a:tab pos="358775" algn="l"/>
              </a:tabLst>
              <a:defRPr>
                <a:solidFill>
                  <a:srgbClr val="001B73"/>
                </a:solidFill>
              </a:defRPr>
            </a:lvl2pPr>
            <a:lvl5pPr>
              <a:defRPr>
                <a:solidFill>
                  <a:srgbClr val="001B73"/>
                </a:solidFill>
              </a:defRPr>
            </a:lvl5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66BC6798-D84B-4025-AE08-E1D80587815E}"/>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298987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graphicFrame>
        <p:nvGraphicFramePr>
          <p:cNvPr id="17" name="Tableau 12">
            <a:extLst>
              <a:ext uri="{FF2B5EF4-FFF2-40B4-BE49-F238E27FC236}">
                <a16:creationId xmlns:a16="http://schemas.microsoft.com/office/drawing/2014/main" id="{1A95B188-589B-4C47-A266-C419A23F872C}"/>
              </a:ext>
            </a:extLst>
          </p:cNvPr>
          <p:cNvGraphicFramePr>
            <a:graphicFrameLocks noGrp="1"/>
          </p:cNvGraphicFramePr>
          <p:nvPr userDrawn="1">
            <p:extLst>
              <p:ext uri="{D42A27DB-BD31-4B8C-83A1-F6EECF244321}">
                <p14:modId xmlns:p14="http://schemas.microsoft.com/office/powerpoint/2010/main" val="2090970542"/>
              </p:ext>
            </p:extLst>
          </p:nvPr>
        </p:nvGraphicFramePr>
        <p:xfrm>
          <a:off x="2069951" y="263739"/>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8" name="Groupe 17">
            <a:extLst>
              <a:ext uri="{FF2B5EF4-FFF2-40B4-BE49-F238E27FC236}">
                <a16:creationId xmlns:a16="http://schemas.microsoft.com/office/drawing/2014/main" id="{F03CE51D-BDA7-4CC1-8014-5146CFF1B36A}"/>
              </a:ext>
            </a:extLst>
          </p:cNvPr>
          <p:cNvGrpSpPr/>
          <p:nvPr userDrawn="1"/>
        </p:nvGrpSpPr>
        <p:grpSpPr>
          <a:xfrm>
            <a:off x="-1" y="376251"/>
            <a:ext cx="1661161" cy="6486789"/>
            <a:chOff x="-1" y="376251"/>
            <a:chExt cx="1661161" cy="6486789"/>
          </a:xfrm>
        </p:grpSpPr>
        <p:pic>
          <p:nvPicPr>
            <p:cNvPr id="27" name="Image 26">
              <a:extLst>
                <a:ext uri="{FF2B5EF4-FFF2-40B4-BE49-F238E27FC236}">
                  <a16:creationId xmlns:a16="http://schemas.microsoft.com/office/drawing/2014/main" id="{F0EC7444-7922-4523-A37E-A79C0A3C53E1}"/>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8" name="Image 27">
              <a:extLst>
                <a:ext uri="{FF2B5EF4-FFF2-40B4-BE49-F238E27FC236}">
                  <a16:creationId xmlns:a16="http://schemas.microsoft.com/office/drawing/2014/main" id="{5160C359-1C9D-4297-BA47-746562F03D25}"/>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9" name="Image 28" descr="Une image contenant texte, clipart&#10;&#10;Description générée automatiquement">
              <a:extLst>
                <a:ext uri="{FF2B5EF4-FFF2-40B4-BE49-F238E27FC236}">
                  <a16:creationId xmlns:a16="http://schemas.microsoft.com/office/drawing/2014/main" id="{B38D21AE-6372-40EA-A60F-2B04DC0FF139}"/>
                </a:ext>
              </a:extLst>
            </p:cNvPr>
            <p:cNvPicPr>
              <a:picLocks noChangeAspect="1"/>
            </p:cNvPicPr>
            <p:nvPr/>
          </p:nvPicPr>
          <p:blipFill>
            <a:blip r:embed="rId4"/>
            <a:stretch>
              <a:fillRect/>
            </a:stretch>
          </p:blipFill>
          <p:spPr>
            <a:xfrm>
              <a:off x="-1" y="376251"/>
              <a:ext cx="1661161" cy="469838"/>
            </a:xfrm>
            <a:prstGeom prst="rect">
              <a:avLst/>
            </a:prstGeom>
          </p:spPr>
        </p:pic>
      </p:grpSp>
      <p:graphicFrame>
        <p:nvGraphicFramePr>
          <p:cNvPr id="30" name="Tableau 12">
            <a:extLst>
              <a:ext uri="{FF2B5EF4-FFF2-40B4-BE49-F238E27FC236}">
                <a16:creationId xmlns:a16="http://schemas.microsoft.com/office/drawing/2014/main" id="{5CFC8288-C621-4680-9097-B85E3141C3F2}"/>
              </a:ext>
            </a:extLst>
          </p:cNvPr>
          <p:cNvGraphicFramePr>
            <a:graphicFrameLocks noGrp="1"/>
          </p:cNvGraphicFramePr>
          <p:nvPr userDrawn="1">
            <p:extLst>
              <p:ext uri="{D42A27DB-BD31-4B8C-83A1-F6EECF244321}">
                <p14:modId xmlns:p14="http://schemas.microsoft.com/office/powerpoint/2010/main" val="2899911235"/>
              </p:ext>
            </p:extLst>
          </p:nvPr>
        </p:nvGraphicFramePr>
        <p:xfrm>
          <a:off x="2070339" y="1897811"/>
          <a:ext cx="9523561" cy="4701397"/>
        </p:xfrm>
        <a:graphic>
          <a:graphicData uri="http://schemas.openxmlformats.org/drawingml/2006/table">
            <a:tbl>
              <a:tblPr firstRow="1" bandRow="1">
                <a:tableStyleId>{5C22544A-7EE6-4342-B048-85BDC9FD1C3A}</a:tableStyleId>
              </a:tblPr>
              <a:tblGrid>
                <a:gridCol w="9523561">
                  <a:extLst>
                    <a:ext uri="{9D8B030D-6E8A-4147-A177-3AD203B41FA5}">
                      <a16:colId xmlns:a16="http://schemas.microsoft.com/office/drawing/2014/main" val="2307624500"/>
                    </a:ext>
                  </a:extLst>
                </a:gridCol>
              </a:tblGrid>
              <a:tr h="4701397">
                <a:tc>
                  <a:txBody>
                    <a:bodyPr/>
                    <a:lstStyle/>
                    <a:p>
                      <a:pPr marL="342900" indent="-342900" algn="l">
                        <a:buClr>
                          <a:srgbClr val="E77A39"/>
                        </a:buClr>
                        <a:buFont typeface="Arial" panose="020B0604020202020204" pitchFamily="34" charset="0"/>
                        <a:buChar char="•"/>
                      </a:pPr>
                      <a:endParaRPr lang="fr-FR" sz="2400" b="0" i="0" u="none" dirty="0">
                        <a:solidFill>
                          <a:srgbClr val="001B73"/>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pic>
        <p:nvPicPr>
          <p:cNvPr id="31" name="Image 30">
            <a:extLst>
              <a:ext uri="{FF2B5EF4-FFF2-40B4-BE49-F238E27FC236}">
                <a16:creationId xmlns:a16="http://schemas.microsoft.com/office/drawing/2014/main" id="{98A8D162-2A51-4D6C-B915-E5758F516183}"/>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EDBF7B35-1E4D-4787-AC3C-12672531D2E4}"/>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0B5A911A-52B6-44CC-91D2-EDC525FC3CB0}"/>
              </a:ext>
            </a:extLst>
          </p:cNvPr>
          <p:cNvSpPr>
            <a:spLocks noGrp="1"/>
          </p:cNvSpPr>
          <p:nvPr>
            <p:ph type="body" sz="quarter" idx="10" hasCustomPrompt="1"/>
          </p:nvPr>
        </p:nvSpPr>
        <p:spPr>
          <a:xfrm>
            <a:off x="2069951" y="263442"/>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31898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blanc 2">
    <p:bg>
      <p:bgPr>
        <a:solidFill>
          <a:srgbClr val="F7F9FB"/>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ACFF31-9474-874F-AC8B-6040D4C4AB44}"/>
              </a:ext>
            </a:extLst>
          </p:cNvPr>
          <p:cNvSpPr>
            <a:spLocks noGrp="1"/>
          </p:cNvSpPr>
          <p:nvPr>
            <p:ph type="pic" sz="quarter" idx="18"/>
          </p:nvPr>
        </p:nvSpPr>
        <p:spPr>
          <a:xfrm>
            <a:off x="7995039" y="1825625"/>
            <a:ext cx="3598863" cy="4494930"/>
          </a:xfrm>
        </p:spPr>
        <p:txBody>
          <a:bodyPr anchor="ctr"/>
          <a:lstStyle>
            <a:lvl1pPr algn="ctr">
              <a:defRPr>
                <a:solidFill>
                  <a:schemeClr val="tx1">
                    <a:alpha val="20000"/>
                  </a:schemeClr>
                </a:solidFill>
              </a:defRPr>
            </a:lvl1p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1969949" y="1825624"/>
            <a:ext cx="5540689" cy="4494931"/>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aphicFrame>
        <p:nvGraphicFramePr>
          <p:cNvPr id="18" name="Tableau 12">
            <a:extLst>
              <a:ext uri="{FF2B5EF4-FFF2-40B4-BE49-F238E27FC236}">
                <a16:creationId xmlns:a16="http://schemas.microsoft.com/office/drawing/2014/main" id="{0B0A9B17-558F-43F8-9B8E-306B4FB11789}"/>
              </a:ext>
            </a:extLst>
          </p:cNvPr>
          <p:cNvGraphicFramePr>
            <a:graphicFrameLocks noGrp="1"/>
          </p:cNvGraphicFramePr>
          <p:nvPr userDrawn="1">
            <p:extLst>
              <p:ext uri="{D42A27DB-BD31-4B8C-83A1-F6EECF244321}">
                <p14:modId xmlns:p14="http://schemas.microsoft.com/office/powerpoint/2010/main" val="1075076964"/>
              </p:ext>
            </p:extLst>
          </p:nvPr>
        </p:nvGraphicFramePr>
        <p:xfrm>
          <a:off x="2070340" y="624016"/>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9" name="Groupe 18">
            <a:extLst>
              <a:ext uri="{FF2B5EF4-FFF2-40B4-BE49-F238E27FC236}">
                <a16:creationId xmlns:a16="http://schemas.microsoft.com/office/drawing/2014/main" id="{317D8DF4-5F74-47D5-969A-9C93919D9E80}"/>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92D6AF5F-2DF3-4739-8FA3-343B929E84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A46182E3-69AF-478A-9E62-92847B9F3C1C}"/>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FC606BD9-5745-427A-A247-BB4FB247E5ED}"/>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1" name="Image 30">
            <a:extLst>
              <a:ext uri="{FF2B5EF4-FFF2-40B4-BE49-F238E27FC236}">
                <a16:creationId xmlns:a16="http://schemas.microsoft.com/office/drawing/2014/main" id="{6FED521B-B49A-40EF-8C55-0DEBD50210C6}"/>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70207187-F567-4ADA-999E-4CBFCB6FABE7}"/>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2" name="Espace réservé du texte 2">
            <a:extLst>
              <a:ext uri="{FF2B5EF4-FFF2-40B4-BE49-F238E27FC236}">
                <a16:creationId xmlns:a16="http://schemas.microsoft.com/office/drawing/2014/main" id="{84F9E60F-3E29-4F58-80D3-811001B568F6}"/>
              </a:ext>
            </a:extLst>
          </p:cNvPr>
          <p:cNvSpPr>
            <a:spLocks noGrp="1"/>
          </p:cNvSpPr>
          <p:nvPr>
            <p:ph type="body" sz="quarter" idx="10" hasCustomPrompt="1"/>
          </p:nvPr>
        </p:nvSpPr>
        <p:spPr>
          <a:xfrm>
            <a:off x="2070100" y="623888"/>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2607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blanc 3">
    <p:bg>
      <p:bgPr>
        <a:solidFill>
          <a:srgbClr val="F7F9FB"/>
        </a:solidFill>
        <a:effectLst/>
      </p:bgPr>
    </p:bg>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2070339" y="1784804"/>
            <a:ext cx="288538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1" name="Espace réservé du texte 9">
            <a:extLst>
              <a:ext uri="{FF2B5EF4-FFF2-40B4-BE49-F238E27FC236}">
                <a16:creationId xmlns:a16="http://schemas.microsoft.com/office/drawing/2014/main" id="{9F519B58-D076-4DCE-A698-D6BC91269688}"/>
              </a:ext>
            </a:extLst>
          </p:cNvPr>
          <p:cNvSpPr>
            <a:spLocks noGrp="1"/>
          </p:cNvSpPr>
          <p:nvPr>
            <p:ph type="body" sz="quarter" idx="20"/>
          </p:nvPr>
        </p:nvSpPr>
        <p:spPr>
          <a:xfrm>
            <a:off x="5254411" y="1784804"/>
            <a:ext cx="2999681"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2" name="Espace réservé du texte 9">
            <a:extLst>
              <a:ext uri="{FF2B5EF4-FFF2-40B4-BE49-F238E27FC236}">
                <a16:creationId xmlns:a16="http://schemas.microsoft.com/office/drawing/2014/main" id="{B9D3E4E1-F491-40BB-A34B-56E24DA45566}"/>
              </a:ext>
            </a:extLst>
          </p:cNvPr>
          <p:cNvSpPr>
            <a:spLocks noGrp="1"/>
          </p:cNvSpPr>
          <p:nvPr>
            <p:ph type="body" sz="quarter" idx="21"/>
          </p:nvPr>
        </p:nvSpPr>
        <p:spPr>
          <a:xfrm>
            <a:off x="8552782" y="1784804"/>
            <a:ext cx="307316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0" name="Groupe 19">
            <a:extLst>
              <a:ext uri="{FF2B5EF4-FFF2-40B4-BE49-F238E27FC236}">
                <a16:creationId xmlns:a16="http://schemas.microsoft.com/office/drawing/2014/main" id="{56868E71-3170-4DE7-8B8D-5AAC7F94788B}"/>
              </a:ext>
            </a:extLst>
          </p:cNvPr>
          <p:cNvGrpSpPr/>
          <p:nvPr userDrawn="1"/>
        </p:nvGrpSpPr>
        <p:grpSpPr>
          <a:xfrm>
            <a:off x="-1" y="376251"/>
            <a:ext cx="1661161" cy="6486789"/>
            <a:chOff x="-1" y="376251"/>
            <a:chExt cx="1661161" cy="6486789"/>
          </a:xfrm>
        </p:grpSpPr>
        <p:pic>
          <p:nvPicPr>
            <p:cNvPr id="21" name="Image 20">
              <a:extLst>
                <a:ext uri="{FF2B5EF4-FFF2-40B4-BE49-F238E27FC236}">
                  <a16:creationId xmlns:a16="http://schemas.microsoft.com/office/drawing/2014/main" id="{6FA3195D-5052-4D9B-B751-C156BABF5CCB}"/>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2" name="Image 21">
              <a:extLst>
                <a:ext uri="{FF2B5EF4-FFF2-40B4-BE49-F238E27FC236}">
                  <a16:creationId xmlns:a16="http://schemas.microsoft.com/office/drawing/2014/main" id="{0A3995EB-8460-4DB7-BC5B-566642D2CC9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33" name="Image 32" descr="Une image contenant texte, clipart&#10;&#10;Description générée automatiquement">
              <a:extLst>
                <a:ext uri="{FF2B5EF4-FFF2-40B4-BE49-F238E27FC236}">
                  <a16:creationId xmlns:a16="http://schemas.microsoft.com/office/drawing/2014/main" id="{E05492DD-06D8-4E13-8D61-4F7112D5CF4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4" name="Image 33">
            <a:extLst>
              <a:ext uri="{FF2B5EF4-FFF2-40B4-BE49-F238E27FC236}">
                <a16:creationId xmlns:a16="http://schemas.microsoft.com/office/drawing/2014/main" id="{C0F83269-859A-4BD4-929A-35B4BD2DBA1E}"/>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6" name="Espace réservé du numéro de diapositive 3">
            <a:extLst>
              <a:ext uri="{FF2B5EF4-FFF2-40B4-BE49-F238E27FC236}">
                <a16:creationId xmlns:a16="http://schemas.microsoft.com/office/drawing/2014/main" id="{D88AAD89-74FD-4D65-A67B-2A19AF045A62}"/>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6F65F27A-02B9-4228-91B0-A79C89CBF29F}"/>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314140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FE6DC7-D0B4-4DE3-98C1-1D90D5F94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1615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70" r:id="rId7"/>
    <p:sldLayoutId id="2147483672" r:id="rId8"/>
    <p:sldLayoutId id="2147483673"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7446">
          <p15:clr>
            <a:srgbClr val="F26B43"/>
          </p15:clr>
        </p15:guide>
        <p15:guide id="3" orient="horz" pos="232">
          <p15:clr>
            <a:srgbClr val="F26B43"/>
          </p15:clr>
        </p15:guide>
        <p15:guide id="4"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boss.gouv.fr/portail/accueil/actualites-boss/2024/novembre/le-plafond-de-la-securite-social.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nat.fr/amendements/2024-2025/129/Amdt_123.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fntp.fr/assurance-chomage-prolongation-des-regles-dindemnisa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fntp.fr/smic-au-1er-novembre-2024/" TargetMode="External"/><Relationship Id="rId3" Type="http://schemas.openxmlformats.org/officeDocument/2006/relationships/image" Target="../media/image15.png"/><Relationship Id="rId7" Type="http://schemas.openxmlformats.org/officeDocument/2006/relationships/hyperlink" Target="https://www.fntp.fr/proposition-de-contrat-a-duree-indeterminee-a-un-salarie-en-contrat-a-duree-determinee-ou-en-contrat-de-travail-temporaire-nouvelles-obligations-a-la-charge-des-entrepris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fntp.fr/assurance-chomage-prolongation-des-regles-dindemnisation/" TargetMode="External"/><Relationship Id="rId5" Type="http://schemas.openxmlformats.org/officeDocument/2006/relationships/hyperlink" Target="https://www.fntp.fr/18467-2/" TargetMode="External"/><Relationship Id="rId4" Type="http://schemas.openxmlformats.org/officeDocument/2006/relationships/hyperlink" Target="https://www.fntp.fr/detachement-international-de-travailleurs-en-france-dans-le-secteur-du-btp-campagne-nationale-dinformations-du-ministere-du-travai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ee.fr/fr/statistiques/828418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social@fntp.f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legifrance.gouv.fr/jorf/id/JORFTEXT000050392683"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8507DE20-5A07-4F32-9094-A3496CBAF1FD}"/>
              </a:ext>
            </a:extLst>
          </p:cNvPr>
          <p:cNvSpPr txBox="1">
            <a:spLocks/>
          </p:cNvSpPr>
          <p:nvPr/>
        </p:nvSpPr>
        <p:spPr>
          <a:xfrm>
            <a:off x="4414521" y="2524893"/>
            <a:ext cx="7421310" cy="2961507"/>
          </a:xfrm>
          <a:prstGeom prst="rect">
            <a:avLst/>
          </a:prstGeom>
          <a:ln>
            <a:solidFill>
              <a:srgbClr val="416FC3"/>
            </a:solid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AutoNum type="arabicPeriod" startAt="2"/>
            </a:pPr>
            <a:endParaRPr lang="fr-FR" sz="1800" dirty="0"/>
          </a:p>
        </p:txBody>
      </p:sp>
      <p:sp>
        <p:nvSpPr>
          <p:cNvPr id="6" name="Espace réservé du texte 3">
            <a:extLst>
              <a:ext uri="{FF2B5EF4-FFF2-40B4-BE49-F238E27FC236}">
                <a16:creationId xmlns:a16="http://schemas.microsoft.com/office/drawing/2014/main" id="{59DE197E-5432-8A6C-BA0E-45B444AF76B7}"/>
              </a:ext>
            </a:extLst>
          </p:cNvPr>
          <p:cNvSpPr txBox="1">
            <a:spLocks/>
          </p:cNvSpPr>
          <p:nvPr/>
        </p:nvSpPr>
        <p:spPr>
          <a:xfrm>
            <a:off x="4000500" y="2205991"/>
            <a:ext cx="7600950" cy="3762547"/>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sz="1800" dirty="0">
              <a:latin typeface="WORK SANS LIGHT ROMAN"/>
            </a:endParaRPr>
          </a:p>
          <a:p>
            <a:pPr marL="0" indent="0" algn="just">
              <a:buNone/>
            </a:pPr>
            <a:r>
              <a:rPr lang="fr-FR" sz="1800" dirty="0">
                <a:latin typeface="WORK SANS LIGHT ROMAN"/>
              </a:rPr>
              <a:t>	</a:t>
            </a:r>
          </a:p>
          <a:p>
            <a:pPr marL="1087438" lvl="1" indent="-285750">
              <a:lnSpc>
                <a:spcPct val="100000"/>
              </a:lnSpc>
              <a:buFont typeface="Wingdings" panose="05000000000000000000" pitchFamily="2" charset="2"/>
              <a:buChar char="q"/>
            </a:pPr>
            <a:r>
              <a:rPr lang="fr-FR" sz="2000" dirty="0">
                <a:latin typeface="WORK SANS LIGHT ROMAN"/>
              </a:rPr>
              <a:t>La conversation est activée pour nos échanges ;</a:t>
            </a:r>
          </a:p>
          <a:p>
            <a:pPr marL="1087438" lvl="1" indent="-285750">
              <a:lnSpc>
                <a:spcPct val="100000"/>
              </a:lnSpc>
              <a:buFont typeface="Wingdings" panose="05000000000000000000" pitchFamily="2" charset="2"/>
              <a:buChar char="q"/>
            </a:pPr>
            <a:r>
              <a:rPr lang="fr-FR" sz="2000" dirty="0">
                <a:latin typeface="WORK SANS LIGHT ROMAN"/>
              </a:rPr>
              <a:t>Nous répondrons aux questions </a:t>
            </a:r>
            <a:r>
              <a:rPr lang="fr-FR" sz="2000" u="sng" dirty="0">
                <a:latin typeface="WORK SANS LIGHT ROMAN"/>
              </a:rPr>
              <a:t>en lien</a:t>
            </a:r>
            <a:r>
              <a:rPr lang="fr-FR" sz="2000" dirty="0">
                <a:latin typeface="WORK SANS LIGHT ROMAN"/>
              </a:rPr>
              <a:t> avec l’ODJ ;</a:t>
            </a:r>
            <a:endParaRPr lang="fr-FR" sz="2000" u="sng" dirty="0">
              <a:latin typeface="WORK SANS LIGHT ROMAN"/>
            </a:endParaRPr>
          </a:p>
          <a:p>
            <a:pPr marL="1087438" lvl="1" indent="-285750" algn="just">
              <a:lnSpc>
                <a:spcPct val="100000"/>
              </a:lnSpc>
              <a:buFont typeface="Wingdings" panose="05000000000000000000" pitchFamily="2" charset="2"/>
              <a:buChar char="q"/>
            </a:pPr>
            <a:r>
              <a:rPr lang="fr-FR" sz="2000" dirty="0">
                <a:latin typeface="WORK SANS LIGHT ROMAN"/>
              </a:rPr>
              <a:t>Nous y répondrons </a:t>
            </a:r>
            <a:r>
              <a:rPr lang="fr-FR" sz="2000" u="sng" dirty="0">
                <a:latin typeface="WORK SANS LIGHT ROMAN"/>
              </a:rPr>
              <a:t>en fin</a:t>
            </a:r>
            <a:r>
              <a:rPr lang="fr-FR" sz="2000" dirty="0">
                <a:latin typeface="WORK SANS LIGHT ROMAN"/>
              </a:rPr>
              <a:t> de présentation ;</a:t>
            </a:r>
          </a:p>
          <a:p>
            <a:pPr marL="1087438" lvl="1" indent="-285750" algn="just">
              <a:lnSpc>
                <a:spcPct val="100000"/>
              </a:lnSpc>
              <a:buFont typeface="Wingdings" panose="05000000000000000000" pitchFamily="2" charset="2"/>
              <a:buChar char="q"/>
            </a:pPr>
            <a:r>
              <a:rPr lang="fr-FR" sz="2000" dirty="0">
                <a:latin typeface="WORK SANS LIGHT ROMAN"/>
              </a:rPr>
              <a:t>Le support qui vous est présenté sera disponible sur notre site internet </a:t>
            </a:r>
            <a:r>
              <a:rPr lang="fr-FR" sz="2000" i="1" dirty="0">
                <a:latin typeface="WORK SANS LIGHT ROMAN"/>
              </a:rPr>
              <a:t>(partie thèmes/droit social/nos webinaires – accès réservé)</a:t>
            </a:r>
            <a:r>
              <a:rPr lang="fr-FR" sz="2000" dirty="0">
                <a:latin typeface="WORK SANS LIGHT ROMAN"/>
              </a:rPr>
              <a:t> ;</a:t>
            </a:r>
          </a:p>
          <a:p>
            <a:pPr marL="1087438" lvl="1" indent="-285750" algn="just">
              <a:lnSpc>
                <a:spcPct val="100000"/>
              </a:lnSpc>
              <a:buFont typeface="Wingdings" panose="05000000000000000000" pitchFamily="2" charset="2"/>
              <a:buChar char="q"/>
            </a:pPr>
            <a:r>
              <a:rPr lang="fr-FR" sz="2000" dirty="0">
                <a:latin typeface="WORK SANS LIGHT ROMAN"/>
              </a:rPr>
              <a:t>La courtoisie reste de rigueur dans les débats !</a:t>
            </a:r>
          </a:p>
          <a:p>
            <a:pPr marL="801688" lvl="1" algn="just">
              <a:lnSpc>
                <a:spcPct val="100000"/>
              </a:lnSpc>
              <a:spcAft>
                <a:spcPts val="800"/>
              </a:spcAft>
            </a:pPr>
            <a:endParaRPr lang="fr-FR" dirty="0">
              <a:latin typeface="WORK SANS LIGHT ROMAN"/>
            </a:endParaRPr>
          </a:p>
        </p:txBody>
      </p:sp>
      <p:sp>
        <p:nvSpPr>
          <p:cNvPr id="4" name="Espace réservé du texte 2">
            <a:extLst>
              <a:ext uri="{FF2B5EF4-FFF2-40B4-BE49-F238E27FC236}">
                <a16:creationId xmlns:a16="http://schemas.microsoft.com/office/drawing/2014/main" id="{B076D814-2F96-9BEB-D64B-C749ED84621F}"/>
              </a:ext>
            </a:extLst>
          </p:cNvPr>
          <p:cNvSpPr txBox="1">
            <a:spLocks/>
          </p:cNvSpPr>
          <p:nvPr/>
        </p:nvSpPr>
        <p:spPr>
          <a:xfrm>
            <a:off x="6333199" y="2315391"/>
            <a:ext cx="3702970" cy="419001"/>
          </a:xfrm>
          <a:prstGeom prst="rect">
            <a:avLst/>
          </a:prstGeom>
          <a:solidFill>
            <a:srgbClr val="001B73"/>
          </a:solidFill>
          <a:ln>
            <a:solidFill>
              <a:srgbClr val="001B73"/>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rgbClr val="001B73"/>
                </a:solidFill>
                <a:latin typeface="+mn-lt"/>
                <a:ea typeface="+mn-ea"/>
                <a:cs typeface="Futura Condensed Medium" panose="020B0602020204020303"/>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FF6D22"/>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FF6D22"/>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FF6D22"/>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FF6D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RAPPELS</a:t>
            </a:r>
          </a:p>
        </p:txBody>
      </p:sp>
      <p:sp>
        <p:nvSpPr>
          <p:cNvPr id="7" name="ZoneTexte 6">
            <a:extLst>
              <a:ext uri="{FF2B5EF4-FFF2-40B4-BE49-F238E27FC236}">
                <a16:creationId xmlns:a16="http://schemas.microsoft.com/office/drawing/2014/main" id="{F2B46F86-9BF9-C5E9-5847-228FD0AE5859}"/>
              </a:ext>
            </a:extLst>
          </p:cNvPr>
          <p:cNvSpPr txBox="1"/>
          <p:nvPr/>
        </p:nvSpPr>
        <p:spPr>
          <a:xfrm>
            <a:off x="4533537" y="728663"/>
            <a:ext cx="7302294" cy="1477328"/>
          </a:xfrm>
          <a:prstGeom prst="rect">
            <a:avLst/>
          </a:prstGeom>
          <a:noFill/>
        </p:spPr>
        <p:txBody>
          <a:bodyPr wrap="square">
            <a:spAutoFit/>
          </a:bodyPr>
          <a:lstStyle/>
          <a:p>
            <a:pPr marL="0" indent="0" algn="just">
              <a:buNone/>
            </a:pPr>
            <a:r>
              <a:rPr lang="fr-FR" sz="1800" b="1" dirty="0">
                <a:latin typeface="WORK SANS LIGHT ROMAN"/>
              </a:rPr>
              <a:t>La FNTP est ravie de vous retrouver toujours plus nombreux à ce rendez-vous du webinaire du Social !</a:t>
            </a:r>
          </a:p>
          <a:p>
            <a:pPr marL="0" indent="0" algn="just">
              <a:buNone/>
            </a:pPr>
            <a:endParaRPr lang="fr-FR" sz="1800" b="1" dirty="0">
              <a:latin typeface="WORK SANS LIGHT ROMAN"/>
            </a:endParaRPr>
          </a:p>
          <a:p>
            <a:pPr marL="0" indent="0" algn="just">
              <a:buNone/>
            </a:pPr>
            <a:r>
              <a:rPr lang="fr-FR" sz="1800" b="1" dirty="0">
                <a:latin typeface="WORK SANS LIGHT ROMAN"/>
              </a:rPr>
              <a:t>Pour profiter pleinement de ce moment, et pour répondre à vos questions dans les meilleures conditions, quelques rappels :</a:t>
            </a:r>
          </a:p>
        </p:txBody>
      </p:sp>
      <p:sp>
        <p:nvSpPr>
          <p:cNvPr id="9" name="ZoneTexte 8">
            <a:extLst>
              <a:ext uri="{FF2B5EF4-FFF2-40B4-BE49-F238E27FC236}">
                <a16:creationId xmlns:a16="http://schemas.microsoft.com/office/drawing/2014/main" id="{1F49BD34-9DAB-52A2-2D91-C5C29660590D}"/>
              </a:ext>
            </a:extLst>
          </p:cNvPr>
          <p:cNvSpPr txBox="1"/>
          <p:nvPr/>
        </p:nvSpPr>
        <p:spPr>
          <a:xfrm>
            <a:off x="5376062" y="6120521"/>
            <a:ext cx="5617243" cy="461665"/>
          </a:xfrm>
          <a:prstGeom prst="rect">
            <a:avLst/>
          </a:prstGeom>
          <a:noFill/>
        </p:spPr>
        <p:txBody>
          <a:bodyPr wrap="none" rtlCol="0">
            <a:spAutoFit/>
          </a:bodyPr>
          <a:lstStyle/>
          <a:p>
            <a:r>
              <a:rPr lang="fr-FR" sz="2400" b="1" dirty="0">
                <a:latin typeface="WORK SANS LIGHT ROMAN"/>
              </a:rPr>
              <a:t>Le webinaire va bientôt commencer …</a:t>
            </a:r>
          </a:p>
        </p:txBody>
      </p:sp>
    </p:spTree>
    <p:extLst>
      <p:ext uri="{BB962C8B-B14F-4D97-AF65-F5344CB8AC3E}">
        <p14:creationId xmlns:p14="http://schemas.microsoft.com/office/powerpoint/2010/main" val="292486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7" y="2019300"/>
            <a:ext cx="5208383" cy="2368550"/>
          </a:xfrm>
        </p:spPr>
        <p:txBody>
          <a:bodyPr>
            <a:normAutofit fontScale="47500" lnSpcReduction="20000"/>
          </a:bodyPr>
          <a:lstStyle/>
          <a:p>
            <a:endParaRPr lang="fr-FR" sz="4000" dirty="0"/>
          </a:p>
          <a:p>
            <a:r>
              <a:rPr lang="fr-FR" sz="6000" dirty="0">
                <a:latin typeface="WORK SANS LIGHT ROMAN"/>
              </a:rPr>
              <a:t>2</a:t>
            </a:r>
          </a:p>
          <a:p>
            <a:pPr algn="ctr"/>
            <a:r>
              <a:rPr lang="fr-FR" sz="4400" dirty="0">
                <a:latin typeface="WORK SANS LIGHT ROMAN"/>
              </a:rPr>
              <a:t>Actualités législatives et réglementaires</a:t>
            </a:r>
          </a:p>
          <a:p>
            <a:r>
              <a:rPr lang="fr-FR" sz="6000" dirty="0">
                <a:latin typeface="WORK SANS LIGHT ROMAN"/>
              </a:rPr>
              <a:t>–</a:t>
            </a:r>
          </a:p>
          <a:p>
            <a:r>
              <a:rPr lang="fr-FR" sz="4400" dirty="0">
                <a:latin typeface="WORK SANS LIGHT ROMAN"/>
              </a:rPr>
              <a:t>Revalorisation du </a:t>
            </a:r>
            <a:r>
              <a:rPr lang="fr-FR" sz="4400">
                <a:latin typeface="WORK SANS LIGHT ROMAN"/>
              </a:rPr>
              <a:t>PASS </a:t>
            </a:r>
          </a:p>
          <a:p>
            <a:r>
              <a:rPr lang="fr-FR" sz="4400">
                <a:latin typeface="WORK SANS LIGHT ROMAN"/>
              </a:rPr>
              <a:t>au </a:t>
            </a:r>
            <a:r>
              <a:rPr lang="fr-FR" sz="4400" dirty="0">
                <a:latin typeface="WORK SANS LIGHT ROMAN"/>
              </a:rPr>
              <a:t>1er janvier 2025</a:t>
            </a:r>
          </a:p>
        </p:txBody>
      </p:sp>
    </p:spTree>
    <p:extLst>
      <p:ext uri="{BB962C8B-B14F-4D97-AF65-F5344CB8AC3E}">
        <p14:creationId xmlns:p14="http://schemas.microsoft.com/office/powerpoint/2010/main" val="178954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259B39F-F63B-000E-AD41-6C982AAEF877}"/>
              </a:ext>
            </a:extLst>
          </p:cNvPr>
          <p:cNvSpPr>
            <a:spLocks noGrp="1"/>
          </p:cNvSpPr>
          <p:nvPr>
            <p:ph type="body" sz="quarter" idx="10"/>
          </p:nvPr>
        </p:nvSpPr>
        <p:spPr>
          <a:xfrm>
            <a:off x="2070100" y="1681163"/>
            <a:ext cx="9523413" cy="1336357"/>
          </a:xfrm>
        </p:spPr>
        <p:txBody>
          <a:bodyPr>
            <a:normAutofit/>
          </a:bodyPr>
          <a:lstStyle/>
          <a:p>
            <a:pPr marL="0" indent="0">
              <a:buNone/>
            </a:pPr>
            <a:r>
              <a:rPr lang="fr-FR" sz="1800" b="0" dirty="0">
                <a:solidFill>
                  <a:schemeClr val="tx1"/>
                </a:solidFill>
                <a:latin typeface="WORK SANS LIGHT ROMAN"/>
              </a:rPr>
              <a:t>Sous réserve de la publication de l’arrêté ministériel au Journal officiel, à compter du 1</a:t>
            </a:r>
            <a:r>
              <a:rPr lang="fr-FR" sz="1800" b="0" baseline="30000" dirty="0">
                <a:solidFill>
                  <a:schemeClr val="tx1"/>
                </a:solidFill>
                <a:latin typeface="WORK SANS LIGHT ROMAN"/>
              </a:rPr>
              <a:t>er</a:t>
            </a:r>
            <a:r>
              <a:rPr lang="fr-FR" sz="1800" b="0" dirty="0">
                <a:solidFill>
                  <a:schemeClr val="tx1"/>
                </a:solidFill>
                <a:latin typeface="WORK SANS LIGHT ROMAN"/>
              </a:rPr>
              <a:t> janvier 2025, le plafond de la sécurité sociale (PSS) </a:t>
            </a:r>
            <a:r>
              <a:rPr lang="fr-FR" sz="1800" dirty="0">
                <a:solidFill>
                  <a:schemeClr val="tx1"/>
                </a:solidFill>
                <a:latin typeface="WORK SANS LIGHT ROMAN"/>
              </a:rPr>
              <a:t>augmentera de 1,6 % </a:t>
            </a:r>
            <a:r>
              <a:rPr lang="fr-FR" sz="1800" b="0" dirty="0">
                <a:solidFill>
                  <a:schemeClr val="tx1"/>
                </a:solidFill>
                <a:latin typeface="WORK SANS LIGHT ROMAN"/>
              </a:rPr>
              <a:t>par rapport aux valeurs de 2024 :</a:t>
            </a:r>
          </a:p>
          <a:p>
            <a:r>
              <a:rPr lang="fr-FR" sz="1800" b="0" dirty="0">
                <a:solidFill>
                  <a:schemeClr val="tx1"/>
                </a:solidFill>
                <a:latin typeface="WORK SANS LIGHT ROMAN"/>
              </a:rPr>
              <a:t>le plafond </a:t>
            </a:r>
            <a:r>
              <a:rPr lang="fr-FR" sz="1800" dirty="0">
                <a:solidFill>
                  <a:schemeClr val="tx1"/>
                </a:solidFill>
                <a:latin typeface="WORK SANS LIGHT ROMAN"/>
              </a:rPr>
              <a:t>annuel</a:t>
            </a:r>
            <a:r>
              <a:rPr lang="fr-FR" sz="1800" b="0" dirty="0">
                <a:solidFill>
                  <a:schemeClr val="tx1"/>
                </a:solidFill>
                <a:latin typeface="WORK SANS LIGHT ROMAN"/>
              </a:rPr>
              <a:t> de la Sécurité sociale sera fixé à </a:t>
            </a:r>
            <a:r>
              <a:rPr lang="fr-FR" sz="1800" dirty="0">
                <a:solidFill>
                  <a:schemeClr val="tx1"/>
                </a:solidFill>
                <a:latin typeface="WORK SANS LIGHT ROMAN"/>
              </a:rPr>
              <a:t>47 100 €</a:t>
            </a:r>
            <a:r>
              <a:rPr lang="fr-FR" sz="1800" b="0" dirty="0">
                <a:solidFill>
                  <a:schemeClr val="tx1"/>
                </a:solidFill>
                <a:latin typeface="WORK SANS LIGHT ROMAN"/>
              </a:rPr>
              <a:t> ;</a:t>
            </a:r>
          </a:p>
          <a:p>
            <a:r>
              <a:rPr lang="fr-FR" sz="1800" b="0" dirty="0">
                <a:solidFill>
                  <a:schemeClr val="tx1"/>
                </a:solidFill>
                <a:latin typeface="WORK SANS LIGHT ROMAN"/>
              </a:rPr>
              <a:t>le plafond </a:t>
            </a:r>
            <a:r>
              <a:rPr lang="fr-FR" sz="1800" dirty="0">
                <a:solidFill>
                  <a:schemeClr val="tx1"/>
                </a:solidFill>
                <a:latin typeface="WORK SANS LIGHT ROMAN"/>
              </a:rPr>
              <a:t>mensuel</a:t>
            </a:r>
            <a:r>
              <a:rPr lang="fr-FR" sz="1800" b="0" dirty="0">
                <a:solidFill>
                  <a:schemeClr val="tx1"/>
                </a:solidFill>
                <a:latin typeface="WORK SANS LIGHT ROMAN"/>
              </a:rPr>
              <a:t> s’établira à </a:t>
            </a:r>
            <a:r>
              <a:rPr lang="fr-FR" sz="1800" dirty="0">
                <a:solidFill>
                  <a:schemeClr val="tx1"/>
                </a:solidFill>
                <a:latin typeface="WORK SANS LIGHT ROMAN"/>
              </a:rPr>
              <a:t>3 925 €</a:t>
            </a:r>
            <a:r>
              <a:rPr lang="fr-FR" sz="1800" b="0" dirty="0">
                <a:solidFill>
                  <a:schemeClr val="tx1"/>
                </a:solidFill>
                <a:latin typeface="WORK SANS LIGHT ROMAN"/>
              </a:rPr>
              <a:t>.</a:t>
            </a:r>
          </a:p>
        </p:txBody>
      </p:sp>
      <p:sp>
        <p:nvSpPr>
          <p:cNvPr id="3" name="Espace réservé du texte 2">
            <a:extLst>
              <a:ext uri="{FF2B5EF4-FFF2-40B4-BE49-F238E27FC236}">
                <a16:creationId xmlns:a16="http://schemas.microsoft.com/office/drawing/2014/main" id="{CA39EB37-550B-2FC7-4D45-B7D807923DBE}"/>
              </a:ext>
            </a:extLst>
          </p:cNvPr>
          <p:cNvSpPr>
            <a:spLocks noGrp="1"/>
          </p:cNvSpPr>
          <p:nvPr>
            <p:ph type="body" sz="quarter" idx="11"/>
          </p:nvPr>
        </p:nvSpPr>
        <p:spPr>
          <a:ln>
            <a:solidFill>
              <a:srgbClr val="0070C0"/>
            </a:solidFill>
          </a:ln>
        </p:spPr>
        <p:txBody>
          <a:bodyPr/>
          <a:lstStyle/>
          <a:p>
            <a:pPr algn="ctr"/>
            <a:r>
              <a:rPr lang="fr-FR" dirty="0">
                <a:latin typeface="WORK SANS LIGHT ROMAN" pitchFamily="2" charset="0"/>
              </a:rPr>
              <a:t>Revalorisation du plafond de la sécurité sociale</a:t>
            </a:r>
          </a:p>
        </p:txBody>
      </p:sp>
      <p:sp>
        <p:nvSpPr>
          <p:cNvPr id="4" name="Organigramme : Connecteur 3">
            <a:extLst>
              <a:ext uri="{FF2B5EF4-FFF2-40B4-BE49-F238E27FC236}">
                <a16:creationId xmlns:a16="http://schemas.microsoft.com/office/drawing/2014/main" id="{0DBA26A4-231B-F3DC-7A67-628C5C368D24}"/>
              </a:ext>
            </a:extLst>
          </p:cNvPr>
          <p:cNvSpPr/>
          <p:nvPr/>
        </p:nvSpPr>
        <p:spPr>
          <a:xfrm>
            <a:off x="90989" y="1589497"/>
            <a:ext cx="1636212" cy="12553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WORK SANS LIGHT ROMAN" pitchFamily="2" charset="0"/>
                <a:hlinkClick r:id="rId3"/>
              </a:rPr>
              <a:t>Communiqué du BOSS</a:t>
            </a:r>
            <a:endParaRPr lang="fr-FR" sz="1200" b="1" dirty="0">
              <a:latin typeface="WORK SANS LIGHT ROMAN" pitchFamily="2" charset="0"/>
            </a:endParaRPr>
          </a:p>
        </p:txBody>
      </p:sp>
      <p:graphicFrame>
        <p:nvGraphicFramePr>
          <p:cNvPr id="5" name="Tableau 5">
            <a:extLst>
              <a:ext uri="{FF2B5EF4-FFF2-40B4-BE49-F238E27FC236}">
                <a16:creationId xmlns:a16="http://schemas.microsoft.com/office/drawing/2014/main" id="{233CD343-ECF9-0D16-0535-4651D5197E57}"/>
              </a:ext>
            </a:extLst>
          </p:cNvPr>
          <p:cNvGraphicFramePr>
            <a:graphicFrameLocks noGrp="1"/>
          </p:cNvGraphicFramePr>
          <p:nvPr/>
        </p:nvGraphicFramePr>
        <p:xfrm>
          <a:off x="2370326" y="3279456"/>
          <a:ext cx="2608074" cy="2971801"/>
        </p:xfrm>
        <a:graphic>
          <a:graphicData uri="http://schemas.openxmlformats.org/drawingml/2006/table">
            <a:tbl>
              <a:tblPr firstRow="1" bandRow="1">
                <a:tableStyleId>{5C22544A-7EE6-4342-B048-85BDC9FD1C3A}</a:tableStyleId>
              </a:tblPr>
              <a:tblGrid>
                <a:gridCol w="1304037">
                  <a:extLst>
                    <a:ext uri="{9D8B030D-6E8A-4147-A177-3AD203B41FA5}">
                      <a16:colId xmlns:a16="http://schemas.microsoft.com/office/drawing/2014/main" val="2234464523"/>
                    </a:ext>
                  </a:extLst>
                </a:gridCol>
                <a:gridCol w="1304037">
                  <a:extLst>
                    <a:ext uri="{9D8B030D-6E8A-4147-A177-3AD203B41FA5}">
                      <a16:colId xmlns:a16="http://schemas.microsoft.com/office/drawing/2014/main" val="304467162"/>
                    </a:ext>
                  </a:extLst>
                </a:gridCol>
              </a:tblGrid>
              <a:tr h="408482">
                <a:tc gridSpan="2">
                  <a:txBody>
                    <a:bodyPr/>
                    <a:lstStyle/>
                    <a:p>
                      <a:pPr algn="ctr"/>
                      <a:r>
                        <a:rPr lang="fr-FR" sz="1400" b="1" dirty="0"/>
                        <a:t>Valeurs pour 2025</a:t>
                      </a:r>
                    </a:p>
                  </a:txBody>
                  <a:tcPr anchor="ctr"/>
                </a:tc>
                <a:tc hMerge="1">
                  <a:txBody>
                    <a:bodyPr/>
                    <a:lstStyle/>
                    <a:p>
                      <a:endParaRPr lang="fr-FR" dirty="0"/>
                    </a:p>
                  </a:txBody>
                  <a:tcPr/>
                </a:tc>
                <a:extLst>
                  <a:ext uri="{0D108BD9-81ED-4DB2-BD59-A6C34878D82A}">
                    <a16:rowId xmlns:a16="http://schemas.microsoft.com/office/drawing/2014/main" val="383728037"/>
                  </a:ext>
                </a:extLst>
              </a:tr>
              <a:tr h="343520">
                <a:tc>
                  <a:txBody>
                    <a:bodyPr/>
                    <a:lstStyle/>
                    <a:p>
                      <a:pPr algn="ctr"/>
                      <a:r>
                        <a:rPr lang="fr-FR" sz="1400" b="0" dirty="0">
                          <a:effectLst/>
                        </a:rPr>
                        <a:t>Annuel</a:t>
                      </a:r>
                    </a:p>
                  </a:txBody>
                  <a:tcPr marL="9525" marR="9525" marT="9525" marB="9525" anchor="ctr"/>
                </a:tc>
                <a:tc>
                  <a:txBody>
                    <a:bodyPr/>
                    <a:lstStyle/>
                    <a:p>
                      <a:pPr algn="ctr"/>
                      <a:r>
                        <a:rPr lang="fr-FR" sz="1400" b="0">
                          <a:effectLst/>
                        </a:rPr>
                        <a:t>47 100 €</a:t>
                      </a:r>
                    </a:p>
                  </a:txBody>
                  <a:tcPr marL="9525" marR="9525" marT="9525" marB="9525" anchor="ctr"/>
                </a:tc>
                <a:extLst>
                  <a:ext uri="{0D108BD9-81ED-4DB2-BD59-A6C34878D82A}">
                    <a16:rowId xmlns:a16="http://schemas.microsoft.com/office/drawing/2014/main" val="3674949023"/>
                  </a:ext>
                </a:extLst>
              </a:tr>
              <a:tr h="343520">
                <a:tc>
                  <a:txBody>
                    <a:bodyPr/>
                    <a:lstStyle/>
                    <a:p>
                      <a:pPr algn="ctr"/>
                      <a:r>
                        <a:rPr lang="fr-FR" sz="1400" b="0" dirty="0">
                          <a:effectLst/>
                        </a:rPr>
                        <a:t>Trimestriel</a:t>
                      </a:r>
                    </a:p>
                  </a:txBody>
                  <a:tcPr marL="9525" marR="9525" marT="9525" marB="9525" anchor="ctr"/>
                </a:tc>
                <a:tc>
                  <a:txBody>
                    <a:bodyPr/>
                    <a:lstStyle/>
                    <a:p>
                      <a:pPr algn="ctr"/>
                      <a:r>
                        <a:rPr lang="fr-FR" sz="1400" b="0">
                          <a:effectLst/>
                        </a:rPr>
                        <a:t>11 775 €</a:t>
                      </a:r>
                    </a:p>
                  </a:txBody>
                  <a:tcPr marL="9525" marR="9525" marT="9525" marB="9525" anchor="ctr"/>
                </a:tc>
                <a:extLst>
                  <a:ext uri="{0D108BD9-81ED-4DB2-BD59-A6C34878D82A}">
                    <a16:rowId xmlns:a16="http://schemas.microsoft.com/office/drawing/2014/main" val="987097172"/>
                  </a:ext>
                </a:extLst>
              </a:tr>
              <a:tr h="343520">
                <a:tc>
                  <a:txBody>
                    <a:bodyPr/>
                    <a:lstStyle/>
                    <a:p>
                      <a:pPr algn="ctr"/>
                      <a:r>
                        <a:rPr lang="fr-FR" sz="1400" b="0" dirty="0">
                          <a:effectLst/>
                        </a:rPr>
                        <a:t>Mensuel</a:t>
                      </a:r>
                    </a:p>
                  </a:txBody>
                  <a:tcPr marL="9525" marR="9525" marT="9525" marB="9525" anchor="ctr"/>
                </a:tc>
                <a:tc>
                  <a:txBody>
                    <a:bodyPr/>
                    <a:lstStyle/>
                    <a:p>
                      <a:pPr algn="ctr"/>
                      <a:r>
                        <a:rPr lang="fr-FR" sz="1400" b="0">
                          <a:effectLst/>
                        </a:rPr>
                        <a:t>3 925 €</a:t>
                      </a:r>
                    </a:p>
                  </a:txBody>
                  <a:tcPr marL="9525" marR="9525" marT="9525" marB="9525" anchor="ctr"/>
                </a:tc>
                <a:extLst>
                  <a:ext uri="{0D108BD9-81ED-4DB2-BD59-A6C34878D82A}">
                    <a16:rowId xmlns:a16="http://schemas.microsoft.com/office/drawing/2014/main" val="4151063941"/>
                  </a:ext>
                </a:extLst>
              </a:tr>
              <a:tr h="343520">
                <a:tc>
                  <a:txBody>
                    <a:bodyPr/>
                    <a:lstStyle/>
                    <a:p>
                      <a:pPr algn="ctr"/>
                      <a:r>
                        <a:rPr lang="fr-FR" sz="1400" b="0" dirty="0">
                          <a:effectLst/>
                        </a:rPr>
                        <a:t>Quinzaine</a:t>
                      </a:r>
                    </a:p>
                  </a:txBody>
                  <a:tcPr marL="9525" marR="9525" marT="9525" marB="9525" anchor="ctr"/>
                </a:tc>
                <a:tc>
                  <a:txBody>
                    <a:bodyPr/>
                    <a:lstStyle/>
                    <a:p>
                      <a:pPr algn="ctr"/>
                      <a:r>
                        <a:rPr lang="fr-FR" sz="1400" b="0">
                          <a:effectLst/>
                        </a:rPr>
                        <a:t>1 963 €</a:t>
                      </a:r>
                    </a:p>
                  </a:txBody>
                  <a:tcPr marL="9525" marR="9525" marT="9525" marB="9525" anchor="ctr"/>
                </a:tc>
                <a:extLst>
                  <a:ext uri="{0D108BD9-81ED-4DB2-BD59-A6C34878D82A}">
                    <a16:rowId xmlns:a16="http://schemas.microsoft.com/office/drawing/2014/main" val="2110362437"/>
                  </a:ext>
                </a:extLst>
              </a:tr>
              <a:tr h="502199">
                <a:tc>
                  <a:txBody>
                    <a:bodyPr/>
                    <a:lstStyle/>
                    <a:p>
                      <a:pPr algn="ctr"/>
                      <a:r>
                        <a:rPr lang="fr-FR" sz="1400" b="0" dirty="0">
                          <a:effectLst/>
                        </a:rPr>
                        <a:t>Hebdomadaire</a:t>
                      </a:r>
                    </a:p>
                  </a:txBody>
                  <a:tcPr marL="9525" marR="9525" marT="9525" marB="9525" anchor="ctr"/>
                </a:tc>
                <a:tc>
                  <a:txBody>
                    <a:bodyPr/>
                    <a:lstStyle/>
                    <a:p>
                      <a:pPr algn="ctr"/>
                      <a:r>
                        <a:rPr lang="fr-FR" sz="1400" b="0">
                          <a:effectLst/>
                        </a:rPr>
                        <a:t>906 €</a:t>
                      </a:r>
                    </a:p>
                  </a:txBody>
                  <a:tcPr marL="9525" marR="9525" marT="9525" marB="9525" anchor="ctr"/>
                </a:tc>
                <a:extLst>
                  <a:ext uri="{0D108BD9-81ED-4DB2-BD59-A6C34878D82A}">
                    <a16:rowId xmlns:a16="http://schemas.microsoft.com/office/drawing/2014/main" val="3645672810"/>
                  </a:ext>
                </a:extLst>
              </a:tr>
              <a:tr h="343520">
                <a:tc>
                  <a:txBody>
                    <a:bodyPr/>
                    <a:lstStyle/>
                    <a:p>
                      <a:pPr algn="ctr"/>
                      <a:r>
                        <a:rPr lang="fr-FR" sz="1400" b="0" dirty="0">
                          <a:effectLst/>
                        </a:rPr>
                        <a:t>Journalier</a:t>
                      </a:r>
                    </a:p>
                  </a:txBody>
                  <a:tcPr marL="9525" marR="9525" marT="9525" marB="9525" anchor="ctr"/>
                </a:tc>
                <a:tc>
                  <a:txBody>
                    <a:bodyPr/>
                    <a:lstStyle/>
                    <a:p>
                      <a:pPr algn="ctr"/>
                      <a:r>
                        <a:rPr lang="fr-FR" sz="1400" b="0">
                          <a:effectLst/>
                        </a:rPr>
                        <a:t>216 €</a:t>
                      </a:r>
                    </a:p>
                  </a:txBody>
                  <a:tcPr marL="9525" marR="9525" marT="9525" marB="9525" anchor="ctr"/>
                </a:tc>
                <a:extLst>
                  <a:ext uri="{0D108BD9-81ED-4DB2-BD59-A6C34878D82A}">
                    <a16:rowId xmlns:a16="http://schemas.microsoft.com/office/drawing/2014/main" val="1960952454"/>
                  </a:ext>
                </a:extLst>
              </a:tr>
              <a:tr h="343520">
                <a:tc>
                  <a:txBody>
                    <a:bodyPr/>
                    <a:lstStyle/>
                    <a:p>
                      <a:pPr algn="ctr"/>
                      <a:r>
                        <a:rPr lang="fr-FR" sz="1400" b="0" dirty="0">
                          <a:effectLst/>
                        </a:rPr>
                        <a:t>Horaire</a:t>
                      </a:r>
                    </a:p>
                  </a:txBody>
                  <a:tcPr marL="9525" marR="9525" marT="9525" marB="9525" anchor="ctr"/>
                </a:tc>
                <a:tc>
                  <a:txBody>
                    <a:bodyPr/>
                    <a:lstStyle/>
                    <a:p>
                      <a:pPr algn="ctr"/>
                      <a:r>
                        <a:rPr lang="fr-FR" sz="1400" b="0" dirty="0">
                          <a:effectLst/>
                        </a:rPr>
                        <a:t>29 €</a:t>
                      </a:r>
                    </a:p>
                  </a:txBody>
                  <a:tcPr marL="9525" marR="9525" marT="9525" marB="9525" anchor="ctr"/>
                </a:tc>
                <a:extLst>
                  <a:ext uri="{0D108BD9-81ED-4DB2-BD59-A6C34878D82A}">
                    <a16:rowId xmlns:a16="http://schemas.microsoft.com/office/drawing/2014/main" val="3518345979"/>
                  </a:ext>
                </a:extLst>
              </a:tr>
            </a:tbl>
          </a:graphicData>
        </a:graphic>
      </p:graphicFrame>
      <p:graphicFrame>
        <p:nvGraphicFramePr>
          <p:cNvPr id="8" name="Graphique 7">
            <a:extLst>
              <a:ext uri="{FF2B5EF4-FFF2-40B4-BE49-F238E27FC236}">
                <a16:creationId xmlns:a16="http://schemas.microsoft.com/office/drawing/2014/main" id="{1870F2E2-D0BA-456C-88D8-5ED77DED0618}"/>
              </a:ext>
            </a:extLst>
          </p:cNvPr>
          <p:cNvGraphicFramePr>
            <a:graphicFrameLocks/>
          </p:cNvGraphicFramePr>
          <p:nvPr>
            <p:extLst>
              <p:ext uri="{D42A27DB-BD31-4B8C-83A1-F6EECF244321}">
                <p14:modId xmlns:p14="http://schemas.microsoft.com/office/powerpoint/2010/main" val="2171617013"/>
              </p:ext>
            </p:extLst>
          </p:nvPr>
        </p:nvGraphicFramePr>
        <p:xfrm>
          <a:off x="5400548" y="3247726"/>
          <a:ext cx="5826252" cy="3305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319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63749" y="2088859"/>
            <a:ext cx="5010150" cy="2224349"/>
          </a:xfrm>
        </p:spPr>
        <p:txBody>
          <a:bodyPr>
            <a:normAutofit fontScale="40000" lnSpcReduction="20000"/>
          </a:bodyPr>
          <a:lstStyle/>
          <a:p>
            <a:endParaRPr lang="fr-FR" sz="4000" dirty="0"/>
          </a:p>
          <a:p>
            <a:r>
              <a:rPr lang="fr-FR" sz="6000" dirty="0">
                <a:latin typeface="WORK SANS LIGHT ROMAN"/>
              </a:rPr>
              <a:t>2</a:t>
            </a:r>
          </a:p>
          <a:p>
            <a:pPr algn="ctr"/>
            <a:r>
              <a:rPr lang="fr-FR" sz="6000" dirty="0">
                <a:latin typeface="WORK SANS LIGHT ROMAN"/>
              </a:rPr>
              <a:t>Actualités législatives et réglementaires</a:t>
            </a:r>
          </a:p>
          <a:p>
            <a:r>
              <a:rPr lang="fr-FR" sz="5000" dirty="0">
                <a:latin typeface="WORK SANS LIGHT ROMAN"/>
              </a:rPr>
              <a:t>–</a:t>
            </a:r>
          </a:p>
          <a:p>
            <a:r>
              <a:rPr lang="fr-FR" sz="6000" dirty="0">
                <a:latin typeface="WORK SANS LIGHT ROMAN"/>
              </a:rPr>
              <a:t>Suivi de l’évolution du PLFSS pour 2025</a:t>
            </a:r>
          </a:p>
        </p:txBody>
      </p:sp>
    </p:spTree>
    <p:extLst>
      <p:ext uri="{BB962C8B-B14F-4D97-AF65-F5344CB8AC3E}">
        <p14:creationId xmlns:p14="http://schemas.microsoft.com/office/powerpoint/2010/main" val="145207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1B18730-7C51-49B5-EDC4-73E71DB95F8B}"/>
              </a:ext>
            </a:extLst>
          </p:cNvPr>
          <p:cNvSpPr>
            <a:spLocks noGrp="1"/>
          </p:cNvSpPr>
          <p:nvPr>
            <p:ph type="body" sz="quarter" idx="11"/>
          </p:nvPr>
        </p:nvSpPr>
        <p:spPr>
          <a:ln w="6350">
            <a:solidFill>
              <a:srgbClr val="0070C0"/>
            </a:solidFill>
          </a:ln>
        </p:spPr>
        <p:txBody>
          <a:bodyPr vert="horz" lIns="91440" tIns="45720" rIns="91440" bIns="45720" rtlCol="0" anchor="ctr">
            <a:noAutofit/>
          </a:bodyPr>
          <a:lstStyle/>
          <a:p>
            <a:pPr algn="ctr"/>
            <a:r>
              <a:rPr lang="fr-FR" dirty="0">
                <a:latin typeface="WORK SANS LIGHT ROMAN" pitchFamily="2" charset="0"/>
              </a:rPr>
              <a:t>Rappel du calendrier législatif</a:t>
            </a:r>
          </a:p>
        </p:txBody>
      </p:sp>
      <p:graphicFrame>
        <p:nvGraphicFramePr>
          <p:cNvPr id="4" name="Diagramme 3">
            <a:extLst>
              <a:ext uri="{FF2B5EF4-FFF2-40B4-BE49-F238E27FC236}">
                <a16:creationId xmlns:a16="http://schemas.microsoft.com/office/drawing/2014/main" id="{B8629E61-6360-C330-D658-089130FE9CFA}"/>
              </a:ext>
            </a:extLst>
          </p:cNvPr>
          <p:cNvGraphicFramePr/>
          <p:nvPr>
            <p:extLst>
              <p:ext uri="{D42A27DB-BD31-4B8C-83A1-F6EECF244321}">
                <p14:modId xmlns:p14="http://schemas.microsoft.com/office/powerpoint/2010/main" val="1942498529"/>
              </p:ext>
            </p:extLst>
          </p:nvPr>
        </p:nvGraphicFramePr>
        <p:xfrm>
          <a:off x="2070098" y="1767708"/>
          <a:ext cx="9523413" cy="4725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68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CA07EE0-7FA0-F75B-3A75-2A28AFF173C3}"/>
              </a:ext>
            </a:extLst>
          </p:cNvPr>
          <p:cNvSpPr/>
          <p:nvPr/>
        </p:nvSpPr>
        <p:spPr>
          <a:xfrm>
            <a:off x="2070099" y="1600200"/>
            <a:ext cx="9523413" cy="7620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EF94EA07-85F3-269E-2B57-13179BDF2BF1}"/>
              </a:ext>
            </a:extLst>
          </p:cNvPr>
          <p:cNvSpPr>
            <a:spLocks noGrp="1"/>
          </p:cNvSpPr>
          <p:nvPr>
            <p:ph type="body" sz="quarter" idx="10"/>
          </p:nvPr>
        </p:nvSpPr>
        <p:spPr/>
        <p:txBody>
          <a:bodyPr>
            <a:normAutofit/>
          </a:bodyPr>
          <a:lstStyle/>
          <a:p>
            <a:pPr marL="0" indent="0" algn="ctr">
              <a:buNone/>
            </a:pPr>
            <a:r>
              <a:rPr lang="fr-FR" sz="2000" i="1" dirty="0">
                <a:solidFill>
                  <a:schemeClr val="bg1"/>
                </a:solidFill>
                <a:effectLst>
                  <a:outerShdw blurRad="38100" dist="38100" dir="2700000" algn="tl">
                    <a:srgbClr val="000000">
                      <a:alpha val="43137"/>
                    </a:srgbClr>
                  </a:outerShdw>
                </a:effectLst>
                <a:latin typeface="WORK SANS LIGHT ROMAN"/>
              </a:rPr>
              <a:t>Attention</a:t>
            </a:r>
            <a:r>
              <a:rPr lang="fr-FR" sz="1800" i="1" dirty="0">
                <a:solidFill>
                  <a:schemeClr val="bg1"/>
                </a:solidFill>
                <a:effectLst>
                  <a:outerShdw blurRad="38100" dist="38100" dir="2700000" algn="tl">
                    <a:srgbClr val="000000">
                      <a:alpha val="43137"/>
                    </a:srgbClr>
                  </a:outerShdw>
                </a:effectLst>
                <a:latin typeface="WORK SANS LIGHT ROMAN"/>
              </a:rPr>
              <a:t>, les mesures présentées peuvent évoluer jusqu’à l’adoption définitive du PLFSS 2025</a:t>
            </a:r>
          </a:p>
          <a:p>
            <a:pPr marL="0" indent="0" algn="just">
              <a:buNone/>
            </a:pPr>
            <a:endParaRPr lang="fr-FR" b="0" i="1" dirty="0">
              <a:latin typeface="WORK SANS LIGHT ROMAN"/>
            </a:endParaRPr>
          </a:p>
          <a:p>
            <a:pPr marL="0" indent="0" algn="just">
              <a:buNone/>
            </a:pPr>
            <a:r>
              <a:rPr lang="fr-FR" sz="2000" b="0" dirty="0">
                <a:solidFill>
                  <a:schemeClr val="tx1"/>
                </a:solidFill>
                <a:latin typeface="WORK SANS LIGHT ROMAN"/>
              </a:rPr>
              <a:t>Voici les principales dispositions susceptibles d’impacter le secteur des Travaux Publics :</a:t>
            </a:r>
          </a:p>
          <a:p>
            <a:pPr marL="0" indent="0" algn="just">
              <a:buNone/>
            </a:pPr>
            <a:endParaRPr lang="fr-FR" sz="2000" b="0" dirty="0">
              <a:solidFill>
                <a:schemeClr val="tx1"/>
              </a:solidFill>
              <a:latin typeface="WORK SANS LIGHT ROMAN"/>
            </a:endParaRPr>
          </a:p>
          <a:p>
            <a:pPr algn="just">
              <a:lnSpc>
                <a:spcPct val="100000"/>
              </a:lnSpc>
              <a:buFont typeface="Wingdings" panose="05000000000000000000" pitchFamily="2" charset="2"/>
              <a:buChar char="Ø"/>
            </a:pPr>
            <a:r>
              <a:rPr lang="fr-FR" sz="2000" b="0" dirty="0">
                <a:solidFill>
                  <a:schemeClr val="tx1"/>
                </a:solidFill>
                <a:latin typeface="WORK SANS LIGHT ROMAN"/>
              </a:rPr>
              <a:t>DFS et allègements de cotisations : une réforme évitée ?</a:t>
            </a:r>
          </a:p>
          <a:p>
            <a:pPr algn="just">
              <a:lnSpc>
                <a:spcPct val="100000"/>
              </a:lnSpc>
              <a:buFont typeface="Wingdings" panose="05000000000000000000" pitchFamily="2" charset="2"/>
              <a:buChar char="Ø"/>
            </a:pPr>
            <a:r>
              <a:rPr lang="fr-FR" sz="2000" b="0" dirty="0">
                <a:solidFill>
                  <a:schemeClr val="tx1"/>
                </a:solidFill>
                <a:latin typeface="WORK SANS LIGHT ROMAN"/>
              </a:rPr>
              <a:t>Prime de partage de la valeur (PPV) : vers une intégration dans le salaire brut ?</a:t>
            </a:r>
          </a:p>
          <a:p>
            <a:pPr algn="just">
              <a:lnSpc>
                <a:spcPct val="100000"/>
              </a:lnSpc>
              <a:buFont typeface="Wingdings" panose="05000000000000000000" pitchFamily="2" charset="2"/>
              <a:buChar char="Ø"/>
            </a:pPr>
            <a:r>
              <a:rPr lang="fr-FR" sz="2000" b="0" dirty="0">
                <a:solidFill>
                  <a:schemeClr val="tx1"/>
                </a:solidFill>
                <a:latin typeface="WORK SANS LIGHT ROMAN"/>
              </a:rPr>
              <a:t>Le relèvement du ticket modérateur : moins important que prévu ?</a:t>
            </a:r>
          </a:p>
          <a:p>
            <a:pPr algn="just">
              <a:lnSpc>
                <a:spcPct val="100000"/>
              </a:lnSpc>
              <a:buFont typeface="Wingdings" panose="05000000000000000000" pitchFamily="2" charset="2"/>
              <a:buChar char="Ø"/>
            </a:pPr>
            <a:r>
              <a:rPr lang="fr-FR" sz="2000" b="0" dirty="0">
                <a:solidFill>
                  <a:schemeClr val="tx1"/>
                </a:solidFill>
                <a:latin typeface="WORK SANS LIGHT ROMAN"/>
              </a:rPr>
              <a:t>Impact du maintien de la baisse du plafond des IJSS</a:t>
            </a:r>
          </a:p>
          <a:p>
            <a:pPr marL="0" indent="0" algn="just">
              <a:lnSpc>
                <a:spcPct val="100000"/>
              </a:lnSpc>
              <a:buNone/>
            </a:pPr>
            <a:endParaRPr lang="fr-FR" sz="2000" b="0" dirty="0">
              <a:solidFill>
                <a:schemeClr val="tx1"/>
              </a:solidFill>
              <a:latin typeface="WORK SANS LIGHT ROMAN"/>
            </a:endParaRPr>
          </a:p>
        </p:txBody>
      </p:sp>
      <p:sp>
        <p:nvSpPr>
          <p:cNvPr id="3" name="Espace réservé du texte 2">
            <a:extLst>
              <a:ext uri="{FF2B5EF4-FFF2-40B4-BE49-F238E27FC236}">
                <a16:creationId xmlns:a16="http://schemas.microsoft.com/office/drawing/2014/main" id="{C9D03D56-68B4-F800-5144-A101E68234AA}"/>
              </a:ext>
            </a:extLst>
          </p:cNvPr>
          <p:cNvSpPr>
            <a:spLocks noGrp="1"/>
          </p:cNvSpPr>
          <p:nvPr>
            <p:ph type="body" sz="quarter" idx="11"/>
          </p:nvPr>
        </p:nvSpPr>
        <p:spPr>
          <a:ln w="6350">
            <a:solidFill>
              <a:srgbClr val="0070C0"/>
            </a:solidFill>
          </a:ln>
        </p:spPr>
        <p:txBody>
          <a:bodyPr vert="horz" lIns="91440" tIns="45720" rIns="91440" bIns="45720" rtlCol="0" anchor="ctr">
            <a:noAutofit/>
          </a:bodyPr>
          <a:lstStyle/>
          <a:p>
            <a:pPr algn="ctr"/>
            <a:r>
              <a:rPr lang="fr-FR" dirty="0">
                <a:latin typeface="WORK SANS LIGHT ROMAN" pitchFamily="2" charset="0"/>
              </a:rPr>
              <a:t>PLFSS 2025 : Mesures clés et impacts pour les Travaux Publics</a:t>
            </a:r>
          </a:p>
        </p:txBody>
      </p:sp>
      <p:sp>
        <p:nvSpPr>
          <p:cNvPr id="5" name="ZoneTexte 4">
            <a:extLst>
              <a:ext uri="{FF2B5EF4-FFF2-40B4-BE49-F238E27FC236}">
                <a16:creationId xmlns:a16="http://schemas.microsoft.com/office/drawing/2014/main" id="{A5E3375B-F722-21F3-AAE7-288619CF3832}"/>
              </a:ext>
            </a:extLst>
          </p:cNvPr>
          <p:cNvSpPr txBox="1"/>
          <p:nvPr/>
        </p:nvSpPr>
        <p:spPr>
          <a:xfrm>
            <a:off x="126458" y="2314905"/>
            <a:ext cx="1400784" cy="2246769"/>
          </a:xfrm>
          <a:prstGeom prst="rect">
            <a:avLst/>
          </a:prstGeom>
          <a:noFill/>
          <a:ln>
            <a:solidFill>
              <a:schemeClr val="accent1"/>
            </a:solidFill>
          </a:ln>
        </p:spPr>
        <p:txBody>
          <a:bodyPr wrap="square" rtlCol="0" anchor="ctr">
            <a:spAutoFit/>
          </a:bodyPr>
          <a:lstStyle/>
          <a:p>
            <a:pPr algn="ctr"/>
            <a:r>
              <a:rPr lang="fr-FR" sz="1400" b="1" dirty="0">
                <a:solidFill>
                  <a:srgbClr val="FF0000"/>
                </a:solidFill>
              </a:rPr>
              <a:t>Attention : </a:t>
            </a:r>
          </a:p>
          <a:p>
            <a:pPr algn="ctr"/>
            <a:r>
              <a:rPr lang="fr-FR" sz="1400" dirty="0">
                <a:solidFill>
                  <a:srgbClr val="FF0000"/>
                </a:solidFill>
              </a:rPr>
              <a:t>Les mesures présentées dans cette slide sont susceptibles d'avoir évolué depuis le 29 novembre 2024</a:t>
            </a:r>
          </a:p>
        </p:txBody>
      </p:sp>
    </p:spTree>
    <p:extLst>
      <p:ext uri="{BB962C8B-B14F-4D97-AF65-F5344CB8AC3E}">
        <p14:creationId xmlns:p14="http://schemas.microsoft.com/office/powerpoint/2010/main" val="144203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AFC77-23AF-7A24-221D-88364862C33A}"/>
              </a:ext>
            </a:extLst>
          </p:cNvPr>
          <p:cNvSpPr>
            <a:spLocks noGrp="1"/>
          </p:cNvSpPr>
          <p:nvPr>
            <p:ph type="body" sz="quarter" idx="10"/>
          </p:nvPr>
        </p:nvSpPr>
        <p:spPr>
          <a:xfrm>
            <a:off x="2070100" y="1681163"/>
            <a:ext cx="9523413" cy="4995862"/>
          </a:xfrm>
        </p:spPr>
        <p:txBody>
          <a:bodyPr>
            <a:normAutofit fontScale="40000" lnSpcReduction="20000"/>
          </a:bodyPr>
          <a:lstStyle/>
          <a:p>
            <a:pPr marL="0" indent="0" algn="just">
              <a:buNone/>
            </a:pPr>
            <a:endParaRPr lang="fr-FR" sz="1800" dirty="0">
              <a:solidFill>
                <a:schemeClr val="tx1"/>
              </a:solidFill>
              <a:latin typeface="WORK SANS LIGHT ROMAN"/>
            </a:endParaRPr>
          </a:p>
          <a:p>
            <a:pPr marL="0" indent="0" algn="just">
              <a:buNone/>
            </a:pPr>
            <a:r>
              <a:rPr lang="fr-FR" sz="4500" dirty="0">
                <a:solidFill>
                  <a:schemeClr val="tx1"/>
                </a:solidFill>
                <a:latin typeface="WORK SANS LIGHT ROMAN"/>
              </a:rPr>
              <a:t>La réduction des allègements généraux a été supprimée au niveau du Smic pour 2025 et 2026. </a:t>
            </a:r>
          </a:p>
          <a:p>
            <a:pPr marL="0" indent="0" algn="just">
              <a:buNone/>
            </a:pPr>
            <a:endParaRPr lang="fr-FR" sz="4500" b="0" dirty="0">
              <a:solidFill>
                <a:schemeClr val="tx1"/>
              </a:solidFill>
              <a:latin typeface="WORK SANS LIGHT ROMAN"/>
            </a:endParaRPr>
          </a:p>
          <a:p>
            <a:pPr marL="0" indent="0" algn="just">
              <a:buNone/>
            </a:pPr>
            <a:r>
              <a:rPr lang="fr-FR" sz="4500" b="0" dirty="0">
                <a:solidFill>
                  <a:schemeClr val="tx1"/>
                </a:solidFill>
                <a:latin typeface="WORK SANS LIGHT ROMAN"/>
              </a:rPr>
              <a:t>Concernant la </a:t>
            </a:r>
            <a:r>
              <a:rPr lang="fr-FR" sz="4500" dirty="0">
                <a:solidFill>
                  <a:schemeClr val="tx1"/>
                </a:solidFill>
                <a:latin typeface="WORK SANS LIGHT ROMAN"/>
              </a:rPr>
              <a:t>fin du bandeau maladie </a:t>
            </a:r>
            <a:r>
              <a:rPr lang="fr-FR" sz="4500" b="0" dirty="0">
                <a:solidFill>
                  <a:schemeClr val="tx1"/>
                </a:solidFill>
                <a:latin typeface="WORK SANS LIGHT ROMAN"/>
              </a:rPr>
              <a:t>et le </a:t>
            </a:r>
            <a:r>
              <a:rPr lang="fr-FR" sz="4500" dirty="0">
                <a:solidFill>
                  <a:schemeClr val="tx1"/>
                </a:solidFill>
                <a:latin typeface="WORK SANS LIGHT ROMAN"/>
              </a:rPr>
              <a:t>point de sortie du bandeau famille</a:t>
            </a:r>
            <a:r>
              <a:rPr lang="fr-FR" sz="4500" b="0" dirty="0">
                <a:solidFill>
                  <a:schemeClr val="tx1"/>
                </a:solidFill>
                <a:latin typeface="WORK SANS LIGHT ROMAN"/>
              </a:rPr>
              <a:t> :</a:t>
            </a:r>
          </a:p>
          <a:p>
            <a:pPr marL="0" indent="0" algn="just">
              <a:buNone/>
            </a:pPr>
            <a:endParaRPr lang="fr-FR" sz="4200" dirty="0">
              <a:solidFill>
                <a:schemeClr val="tx1"/>
              </a:solidFill>
              <a:latin typeface="WORK SANS LIGHT ROMAN"/>
            </a:endParaRPr>
          </a:p>
          <a:p>
            <a:pPr marL="0" indent="0" algn="just">
              <a:buNone/>
            </a:pPr>
            <a:endParaRPr lang="fr-FR" sz="4200" dirty="0">
              <a:solidFill>
                <a:schemeClr val="tx1"/>
              </a:solidFill>
              <a:latin typeface="WORK SANS LIGHT ROMAN"/>
            </a:endParaRPr>
          </a:p>
          <a:p>
            <a:pPr marL="0" indent="0" algn="just">
              <a:buNone/>
            </a:pPr>
            <a:r>
              <a:rPr lang="fr-FR" sz="4200" dirty="0">
                <a:solidFill>
                  <a:schemeClr val="tx1"/>
                </a:solidFill>
                <a:latin typeface="WORK SANS LIGHT ROMAN"/>
              </a:rPr>
              <a:t>	</a:t>
            </a:r>
          </a:p>
          <a:p>
            <a:pPr marL="0" indent="0" algn="just">
              <a:buNone/>
            </a:pPr>
            <a:endParaRPr lang="fr-FR" sz="4200" b="0" dirty="0">
              <a:solidFill>
                <a:schemeClr val="tx1"/>
              </a:solidFill>
              <a:latin typeface="WORK SANS LIGHT ROMAN"/>
            </a:endParaRPr>
          </a:p>
          <a:p>
            <a:pPr marL="0" indent="0" algn="just">
              <a:buNone/>
            </a:pPr>
            <a:endParaRPr lang="fr-FR" sz="4200" dirty="0">
              <a:solidFill>
                <a:schemeClr val="tx1"/>
              </a:solidFill>
              <a:latin typeface="WORK SANS LIGHT ROMAN"/>
            </a:endParaRPr>
          </a:p>
          <a:p>
            <a:pPr marL="0" indent="0" algn="just">
              <a:buNone/>
            </a:pPr>
            <a:endParaRPr lang="fr-FR" sz="4200" b="0" dirty="0">
              <a:solidFill>
                <a:schemeClr val="tx1"/>
              </a:solidFill>
              <a:latin typeface="WORK SANS LIGHT ROMAN"/>
            </a:endParaRPr>
          </a:p>
          <a:p>
            <a:pPr marL="0" indent="0" algn="just">
              <a:buNone/>
            </a:pPr>
            <a:endParaRPr lang="fr-FR" sz="4200" b="0" dirty="0">
              <a:solidFill>
                <a:schemeClr val="tx1"/>
              </a:solidFill>
              <a:latin typeface="WORK SANS LIGHT ROMAN"/>
            </a:endParaRPr>
          </a:p>
          <a:p>
            <a:pPr algn="just">
              <a:buFont typeface="Wingdings" panose="05000000000000000000" pitchFamily="2" charset="2"/>
              <a:buChar char="Ø"/>
            </a:pPr>
            <a:r>
              <a:rPr lang="fr-FR" sz="4000" b="0" dirty="0">
                <a:solidFill>
                  <a:schemeClr val="tx1"/>
                </a:solidFill>
                <a:latin typeface="WORK SANS LIGHT ROMAN"/>
              </a:rPr>
              <a:t>Par ailleurs, il a été évoqué la </a:t>
            </a:r>
            <a:r>
              <a:rPr lang="fr-FR" sz="4000" b="0" dirty="0">
                <a:solidFill>
                  <a:schemeClr val="tx1"/>
                </a:solidFill>
                <a:latin typeface="WORK SANS LIGHT ROMAN"/>
                <a:hlinkClick r:id="rId3">
                  <a:extLst>
                    <a:ext uri="{A12FA001-AC4F-418D-AE19-62706E023703}">
                      <ahyp:hlinkClr xmlns:ahyp="http://schemas.microsoft.com/office/drawing/2018/hyperlinkcolor" val="tx"/>
                    </a:ext>
                  </a:extLst>
                </a:hlinkClick>
              </a:rPr>
              <a:t>création</a:t>
            </a:r>
            <a:r>
              <a:rPr lang="fr-FR" sz="4000" b="0" dirty="0">
                <a:solidFill>
                  <a:schemeClr val="tx1"/>
                </a:solidFill>
                <a:latin typeface="WORK SANS LIGHT ROMAN"/>
              </a:rPr>
              <a:t> d’un comité de suivi chargé de l’évaluation des allègements généraux de cotisations sociales patronales et du suivi de la mise en œuvre et de l’évaluation de la réforme portée par le PLFSS pour 2025.</a:t>
            </a:r>
          </a:p>
          <a:p>
            <a:pPr algn="just">
              <a:buFont typeface="Wingdings" panose="05000000000000000000" pitchFamily="2" charset="2"/>
              <a:buChar char="Ø"/>
            </a:pPr>
            <a:endParaRPr lang="fr-FR" sz="4000" b="0" dirty="0">
              <a:solidFill>
                <a:schemeClr val="tx1"/>
              </a:solidFill>
              <a:latin typeface="WORK SANS LIGHT ROMAN"/>
            </a:endParaRPr>
          </a:p>
          <a:p>
            <a:pPr algn="just">
              <a:buFont typeface="Wingdings" panose="05000000000000000000" pitchFamily="2" charset="2"/>
              <a:buChar char="Ø"/>
            </a:pPr>
            <a:r>
              <a:rPr lang="fr-FR" sz="4000" b="0" dirty="0">
                <a:solidFill>
                  <a:schemeClr val="tx1"/>
                </a:solidFill>
                <a:latin typeface="WORK SANS LIGHT ROMAN"/>
              </a:rPr>
              <a:t>Le Sénat a </a:t>
            </a:r>
            <a:r>
              <a:rPr lang="fr-FR" sz="4000" dirty="0">
                <a:solidFill>
                  <a:schemeClr val="tx1"/>
                </a:solidFill>
                <a:latin typeface="WORK SANS LIGHT ROMAN"/>
              </a:rPr>
              <a:t>supprimé la prise en compte de la DFS dans le calcul des allègements généraux de cotisations</a:t>
            </a:r>
            <a:r>
              <a:rPr lang="fr-FR" sz="4000" b="0" dirty="0">
                <a:solidFill>
                  <a:schemeClr val="tx1"/>
                </a:solidFill>
                <a:latin typeface="WORK SANS LIGHT ROMAN"/>
              </a:rPr>
              <a:t>, tel que prévu dans l’article 6, alinéa 10 du PLFSS 2025.</a:t>
            </a:r>
          </a:p>
          <a:p>
            <a:pPr algn="just"/>
            <a:endParaRPr lang="fr-FR" sz="4200" b="0" dirty="0">
              <a:solidFill>
                <a:schemeClr val="tx1"/>
              </a:solidFill>
              <a:latin typeface="WORK SANS LIGHT ROMAN"/>
            </a:endParaRPr>
          </a:p>
          <a:p>
            <a:pPr marL="0" indent="0">
              <a:buNone/>
            </a:pPr>
            <a:endParaRPr lang="fr-FR" sz="1800" dirty="0">
              <a:solidFill>
                <a:schemeClr val="tx1"/>
              </a:solidFill>
              <a:latin typeface="WORK SANS LIGHT ROMAN"/>
            </a:endParaRPr>
          </a:p>
        </p:txBody>
      </p:sp>
      <p:sp>
        <p:nvSpPr>
          <p:cNvPr id="3" name="Espace réservé du texte 2">
            <a:extLst>
              <a:ext uri="{FF2B5EF4-FFF2-40B4-BE49-F238E27FC236}">
                <a16:creationId xmlns:a16="http://schemas.microsoft.com/office/drawing/2014/main" id="{ADF00381-64A3-F761-A72B-89D5CDFA9A69}"/>
              </a:ext>
            </a:extLst>
          </p:cNvPr>
          <p:cNvSpPr>
            <a:spLocks noGrp="1"/>
          </p:cNvSpPr>
          <p:nvPr>
            <p:ph type="body" sz="quarter" idx="11"/>
          </p:nvPr>
        </p:nvSpPr>
        <p:spPr>
          <a:ln w="6350">
            <a:solidFill>
              <a:srgbClr val="0070C0"/>
            </a:solidFill>
          </a:ln>
        </p:spPr>
        <p:txBody>
          <a:bodyPr vert="horz" lIns="91440" tIns="45720" rIns="91440" bIns="45720" rtlCol="0" anchor="ctr">
            <a:noAutofit/>
          </a:bodyPr>
          <a:lstStyle/>
          <a:p>
            <a:pPr algn="ctr"/>
            <a:r>
              <a:rPr lang="fr-FR" dirty="0">
                <a:latin typeface="WORK SANS LIGHT ROMAN"/>
              </a:rPr>
              <a:t>DFS et allègements de cotisations : une réforme évitée ?</a:t>
            </a:r>
          </a:p>
        </p:txBody>
      </p:sp>
      <p:graphicFrame>
        <p:nvGraphicFramePr>
          <p:cNvPr id="4" name="Tableau 4">
            <a:extLst>
              <a:ext uri="{FF2B5EF4-FFF2-40B4-BE49-F238E27FC236}">
                <a16:creationId xmlns:a16="http://schemas.microsoft.com/office/drawing/2014/main" id="{340C296D-16DD-CEEE-9F60-0DAB7C53C8EE}"/>
              </a:ext>
            </a:extLst>
          </p:cNvPr>
          <p:cNvGraphicFramePr>
            <a:graphicFrameLocks noGrp="1"/>
          </p:cNvGraphicFramePr>
          <p:nvPr>
            <p:extLst>
              <p:ext uri="{D42A27DB-BD31-4B8C-83A1-F6EECF244321}">
                <p14:modId xmlns:p14="http://schemas.microsoft.com/office/powerpoint/2010/main" val="4080671285"/>
              </p:ext>
            </p:extLst>
          </p:nvPr>
        </p:nvGraphicFramePr>
        <p:xfrm>
          <a:off x="3053158" y="3055143"/>
          <a:ext cx="7557294" cy="1584960"/>
        </p:xfrm>
        <a:graphic>
          <a:graphicData uri="http://schemas.openxmlformats.org/drawingml/2006/table">
            <a:tbl>
              <a:tblPr firstRow="1" bandRow="1">
                <a:tableStyleId>{00A15C55-8517-42AA-B614-E9B94910E393}</a:tableStyleId>
              </a:tblPr>
              <a:tblGrid>
                <a:gridCol w="2519098">
                  <a:extLst>
                    <a:ext uri="{9D8B030D-6E8A-4147-A177-3AD203B41FA5}">
                      <a16:colId xmlns:a16="http://schemas.microsoft.com/office/drawing/2014/main" val="3174729500"/>
                    </a:ext>
                  </a:extLst>
                </a:gridCol>
                <a:gridCol w="2519098">
                  <a:extLst>
                    <a:ext uri="{9D8B030D-6E8A-4147-A177-3AD203B41FA5}">
                      <a16:colId xmlns:a16="http://schemas.microsoft.com/office/drawing/2014/main" val="1115569703"/>
                    </a:ext>
                  </a:extLst>
                </a:gridCol>
                <a:gridCol w="2519098">
                  <a:extLst>
                    <a:ext uri="{9D8B030D-6E8A-4147-A177-3AD203B41FA5}">
                      <a16:colId xmlns:a16="http://schemas.microsoft.com/office/drawing/2014/main" val="2238856544"/>
                    </a:ext>
                  </a:extLst>
                </a:gridCol>
              </a:tblGrid>
              <a:tr h="439186">
                <a:tc>
                  <a:txBody>
                    <a:bodyPr/>
                    <a:lstStyle/>
                    <a:p>
                      <a:endParaRPr lang="fr-FR" sz="1600" dirty="0">
                        <a:latin typeface="WORK SANS LIGHT ROMAN"/>
                      </a:endParaRPr>
                    </a:p>
                  </a:txBody>
                  <a:tcPr>
                    <a:solidFill>
                      <a:schemeClr val="bg1"/>
                    </a:solidFill>
                  </a:tcPr>
                </a:tc>
                <a:tc>
                  <a:txBody>
                    <a:bodyPr/>
                    <a:lstStyle/>
                    <a:p>
                      <a:pPr algn="ctr"/>
                      <a:r>
                        <a:rPr lang="fr-FR" sz="1600" dirty="0">
                          <a:latin typeface="WORK SANS LIGHT ROMAN"/>
                        </a:rPr>
                        <a:t>Fin du bandeau maladie</a:t>
                      </a:r>
                    </a:p>
                  </a:txBody>
                  <a:tcPr/>
                </a:tc>
                <a:tc>
                  <a:txBody>
                    <a:bodyPr/>
                    <a:lstStyle/>
                    <a:p>
                      <a:pPr algn="ctr"/>
                      <a:r>
                        <a:rPr lang="fr-FR" sz="1600" dirty="0">
                          <a:latin typeface="WORK SANS LIGHT ROMAN"/>
                        </a:rPr>
                        <a:t>Point de sortie du bandeau famille</a:t>
                      </a:r>
                    </a:p>
                  </a:txBody>
                  <a:tcPr/>
                </a:tc>
                <a:extLst>
                  <a:ext uri="{0D108BD9-81ED-4DB2-BD59-A6C34878D82A}">
                    <a16:rowId xmlns:a16="http://schemas.microsoft.com/office/drawing/2014/main" val="459015454"/>
                  </a:ext>
                </a:extLst>
              </a:tr>
              <a:tr h="254449">
                <a:tc>
                  <a:txBody>
                    <a:bodyPr/>
                    <a:lstStyle/>
                    <a:p>
                      <a:r>
                        <a:rPr lang="fr-FR" sz="1600" b="1" dirty="0">
                          <a:latin typeface="WORK SANS LIGHT ROMAN"/>
                        </a:rPr>
                        <a:t>Actuellement</a:t>
                      </a:r>
                    </a:p>
                  </a:txBody>
                  <a:tcPr/>
                </a:tc>
                <a:tc>
                  <a:txBody>
                    <a:bodyPr/>
                    <a:lstStyle/>
                    <a:p>
                      <a:pPr algn="ctr"/>
                      <a:r>
                        <a:rPr lang="fr-FR" sz="1600" dirty="0">
                          <a:latin typeface="WORK SANS LIGHT ROMAN"/>
                        </a:rPr>
                        <a:t>2,5 Smic</a:t>
                      </a:r>
                    </a:p>
                  </a:txBody>
                  <a:tcPr/>
                </a:tc>
                <a:tc>
                  <a:txBody>
                    <a:bodyPr/>
                    <a:lstStyle/>
                    <a:p>
                      <a:pPr algn="ctr"/>
                      <a:r>
                        <a:rPr lang="fr-FR" sz="1600" dirty="0">
                          <a:latin typeface="WORK SANS LIGHT ROMAN"/>
                        </a:rPr>
                        <a:t>3,5 Smic</a:t>
                      </a:r>
                    </a:p>
                  </a:txBody>
                  <a:tcPr/>
                </a:tc>
                <a:extLst>
                  <a:ext uri="{0D108BD9-81ED-4DB2-BD59-A6C34878D82A}">
                    <a16:rowId xmlns:a16="http://schemas.microsoft.com/office/drawing/2014/main" val="1001719511"/>
                  </a:ext>
                </a:extLst>
              </a:tr>
              <a:tr h="254449">
                <a:tc>
                  <a:txBody>
                    <a:bodyPr/>
                    <a:lstStyle/>
                    <a:p>
                      <a:r>
                        <a:rPr lang="fr-FR" sz="1600" b="1" dirty="0">
                          <a:latin typeface="WORK SANS LIGHT ROMAN"/>
                        </a:rPr>
                        <a:t>2025</a:t>
                      </a:r>
                    </a:p>
                  </a:txBody>
                  <a:tcPr/>
                </a:tc>
                <a:tc>
                  <a:txBody>
                    <a:bodyPr/>
                    <a:lstStyle/>
                    <a:p>
                      <a:pPr algn="ctr"/>
                      <a:r>
                        <a:rPr lang="fr-FR" sz="1600" dirty="0">
                          <a:latin typeface="WORK SANS LIGHT ROMAN"/>
                        </a:rPr>
                        <a:t>2,25 Smic</a:t>
                      </a:r>
                    </a:p>
                  </a:txBody>
                  <a:tcPr/>
                </a:tc>
                <a:tc>
                  <a:txBody>
                    <a:bodyPr/>
                    <a:lstStyle/>
                    <a:p>
                      <a:pPr algn="ctr"/>
                      <a:r>
                        <a:rPr lang="fr-FR" sz="1600" dirty="0">
                          <a:latin typeface="WORK SANS LIGHT ROMAN"/>
                        </a:rPr>
                        <a:t>3,3 Smic</a:t>
                      </a:r>
                    </a:p>
                  </a:txBody>
                  <a:tcPr/>
                </a:tc>
                <a:extLst>
                  <a:ext uri="{0D108BD9-81ED-4DB2-BD59-A6C34878D82A}">
                    <a16:rowId xmlns:a16="http://schemas.microsoft.com/office/drawing/2014/main" val="3213294523"/>
                  </a:ext>
                </a:extLst>
              </a:tr>
              <a:tr h="254449">
                <a:tc>
                  <a:txBody>
                    <a:bodyPr/>
                    <a:lstStyle/>
                    <a:p>
                      <a:r>
                        <a:rPr lang="fr-FR" sz="1600" b="1" dirty="0">
                          <a:latin typeface="WORK SANS LIGHT ROMAN"/>
                        </a:rPr>
                        <a:t>2026</a:t>
                      </a:r>
                    </a:p>
                  </a:txBody>
                  <a:tcPr/>
                </a:tc>
                <a:tc gridSpan="2">
                  <a:txBody>
                    <a:bodyPr/>
                    <a:lstStyle/>
                    <a:p>
                      <a:pPr algn="ctr"/>
                      <a:r>
                        <a:rPr lang="fr-FR" sz="1600" dirty="0">
                          <a:latin typeface="WORK SANS LIGHT ROMAN"/>
                        </a:rPr>
                        <a:t>Réduction dégressive unique</a:t>
                      </a:r>
                    </a:p>
                  </a:txBody>
                  <a:tcPr/>
                </a:tc>
                <a:tc hMerge="1">
                  <a:txBody>
                    <a:bodyPr/>
                    <a:lstStyle/>
                    <a:p>
                      <a:pPr algn="ctr"/>
                      <a:endParaRPr lang="fr-FR" sz="1400" dirty="0"/>
                    </a:p>
                  </a:txBody>
                  <a:tcPr>
                    <a:solidFill>
                      <a:schemeClr val="bg1"/>
                    </a:solidFill>
                  </a:tcPr>
                </a:tc>
                <a:extLst>
                  <a:ext uri="{0D108BD9-81ED-4DB2-BD59-A6C34878D82A}">
                    <a16:rowId xmlns:a16="http://schemas.microsoft.com/office/drawing/2014/main" val="3260611774"/>
                  </a:ext>
                </a:extLst>
              </a:tr>
            </a:tbl>
          </a:graphicData>
        </a:graphic>
      </p:graphicFrame>
      <p:sp>
        <p:nvSpPr>
          <p:cNvPr id="5" name="ZoneTexte 4">
            <a:extLst>
              <a:ext uri="{FF2B5EF4-FFF2-40B4-BE49-F238E27FC236}">
                <a16:creationId xmlns:a16="http://schemas.microsoft.com/office/drawing/2014/main" id="{87C5BA99-2415-5E7C-189F-498B241BF6FF}"/>
              </a:ext>
            </a:extLst>
          </p:cNvPr>
          <p:cNvSpPr txBox="1"/>
          <p:nvPr/>
        </p:nvSpPr>
        <p:spPr>
          <a:xfrm>
            <a:off x="126458" y="2314905"/>
            <a:ext cx="1400784" cy="2246769"/>
          </a:xfrm>
          <a:prstGeom prst="rect">
            <a:avLst/>
          </a:prstGeom>
          <a:noFill/>
          <a:ln>
            <a:solidFill>
              <a:schemeClr val="accent1"/>
            </a:solidFill>
          </a:ln>
        </p:spPr>
        <p:txBody>
          <a:bodyPr wrap="square" rtlCol="0" anchor="ctr">
            <a:spAutoFit/>
          </a:bodyPr>
          <a:lstStyle/>
          <a:p>
            <a:pPr algn="ctr"/>
            <a:r>
              <a:rPr lang="fr-FR" sz="1400" b="1" dirty="0">
                <a:solidFill>
                  <a:srgbClr val="FF0000"/>
                </a:solidFill>
              </a:rPr>
              <a:t>Attention : </a:t>
            </a:r>
          </a:p>
          <a:p>
            <a:pPr algn="ctr"/>
            <a:r>
              <a:rPr lang="fr-FR" sz="1400" dirty="0">
                <a:solidFill>
                  <a:srgbClr val="FF0000"/>
                </a:solidFill>
              </a:rPr>
              <a:t>Les mesures présentées dans cette slide sont susceptibles d'avoir évolué depuis le 29 novembre 2024</a:t>
            </a:r>
          </a:p>
        </p:txBody>
      </p:sp>
    </p:spTree>
    <p:extLst>
      <p:ext uri="{BB962C8B-B14F-4D97-AF65-F5344CB8AC3E}">
        <p14:creationId xmlns:p14="http://schemas.microsoft.com/office/powerpoint/2010/main" val="257883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701484-4F31-9497-BB70-4DB90C38038E}"/>
              </a:ext>
            </a:extLst>
          </p:cNvPr>
          <p:cNvSpPr>
            <a:spLocks noGrp="1"/>
          </p:cNvSpPr>
          <p:nvPr>
            <p:ph type="body" sz="quarter" idx="10"/>
          </p:nvPr>
        </p:nvSpPr>
        <p:spPr>
          <a:xfrm>
            <a:off x="2070100" y="1681163"/>
            <a:ext cx="9523413" cy="4912677"/>
          </a:xfrm>
        </p:spPr>
        <p:txBody>
          <a:bodyPr>
            <a:normAutofit/>
          </a:bodyPr>
          <a:lstStyle/>
          <a:p>
            <a:pPr marL="0" indent="0" algn="just">
              <a:buNone/>
            </a:pPr>
            <a:r>
              <a:rPr lang="fr-FR" sz="1800" b="0" dirty="0">
                <a:solidFill>
                  <a:schemeClr val="tx1"/>
                </a:solidFill>
                <a:latin typeface="WORK SANS LIGHT ROMAN"/>
              </a:rPr>
              <a:t>Cette disposition, prévue pour les primes versées </a:t>
            </a:r>
            <a:r>
              <a:rPr lang="fr-FR" sz="1800" dirty="0">
                <a:solidFill>
                  <a:schemeClr val="tx1"/>
                </a:solidFill>
                <a:latin typeface="WORK SANS LIGHT ROMAN"/>
              </a:rPr>
              <a:t>à partir du 10 octobre 2024</a:t>
            </a:r>
            <a:r>
              <a:rPr lang="fr-FR" sz="1800" b="0" dirty="0">
                <a:solidFill>
                  <a:schemeClr val="tx1"/>
                </a:solidFill>
                <a:latin typeface="WORK SANS LIGHT ROMAN"/>
              </a:rPr>
              <a:t>, pourrait entraîner :</a:t>
            </a:r>
          </a:p>
          <a:p>
            <a:pPr algn="just"/>
            <a:endParaRPr lang="fr-FR" sz="1800" dirty="0">
              <a:solidFill>
                <a:schemeClr val="tx1"/>
              </a:solidFill>
              <a:latin typeface="WORK SANS LIGHT ROMAN"/>
            </a:endParaRPr>
          </a:p>
          <a:p>
            <a:pPr algn="just"/>
            <a:endParaRPr lang="fr-FR" sz="1800" dirty="0">
              <a:solidFill>
                <a:schemeClr val="tx1"/>
              </a:solidFill>
              <a:latin typeface="WORK SANS LIGHT ROMAN"/>
            </a:endParaRPr>
          </a:p>
          <a:p>
            <a:pPr algn="just"/>
            <a:endParaRPr lang="fr-FR" sz="1800" dirty="0">
              <a:solidFill>
                <a:schemeClr val="tx1"/>
              </a:solidFill>
              <a:latin typeface="WORK SANS LIGHT ROMAN"/>
            </a:endParaRPr>
          </a:p>
          <a:p>
            <a:pPr algn="just"/>
            <a:endParaRPr lang="fr-FR" sz="1800" dirty="0">
              <a:solidFill>
                <a:schemeClr val="tx1"/>
              </a:solidFill>
              <a:latin typeface="WORK SANS LIGHT ROMAN"/>
            </a:endParaRPr>
          </a:p>
          <a:p>
            <a:pPr algn="just"/>
            <a:endParaRPr lang="fr-FR" sz="1800" dirty="0">
              <a:solidFill>
                <a:schemeClr val="tx1"/>
              </a:solidFill>
              <a:latin typeface="WORK SANS LIGHT ROMAN"/>
            </a:endParaRPr>
          </a:p>
          <a:p>
            <a:pPr algn="just"/>
            <a:endParaRPr lang="fr-FR" sz="1800" dirty="0">
              <a:solidFill>
                <a:schemeClr val="tx1"/>
              </a:solidFill>
              <a:latin typeface="WORK SANS LIGHT ROMAN"/>
            </a:endParaRPr>
          </a:p>
          <a:p>
            <a:pPr marL="0" indent="0" algn="just">
              <a:buNone/>
            </a:pPr>
            <a:endParaRPr lang="fr-FR" sz="1800" dirty="0">
              <a:solidFill>
                <a:schemeClr val="tx1"/>
              </a:solidFill>
              <a:latin typeface="WORK SANS LIGHT ROMAN"/>
            </a:endParaRPr>
          </a:p>
          <a:p>
            <a:pPr marL="0" indent="0" algn="just">
              <a:buNone/>
            </a:pPr>
            <a:endParaRPr lang="fr-FR" sz="1800" dirty="0">
              <a:solidFill>
                <a:schemeClr val="tx1"/>
              </a:solidFill>
              <a:latin typeface="WORK SANS LIGHT ROMAN"/>
            </a:endParaRPr>
          </a:p>
          <a:p>
            <a:pPr marL="0" indent="0" algn="ctr">
              <a:buNone/>
            </a:pPr>
            <a:r>
              <a:rPr lang="fr-FR" sz="1600" b="0" i="1" dirty="0">
                <a:solidFill>
                  <a:schemeClr val="tx1"/>
                </a:solidFill>
                <a:latin typeface="WORK SANS LIGHT ROMAN"/>
              </a:rPr>
              <a:t>Exemple : si l’employeur verse une PPV de 1 000 € en décembre 2024, cette somme devrait être ajoutée à la rémunération totale servant de base au calcul de la réduction, diminuant par conséquent le coefficient (C) et donc le montant de la réduction de cotisations. </a:t>
            </a:r>
          </a:p>
          <a:p>
            <a:pPr marL="0" indent="0" algn="just">
              <a:buNone/>
            </a:pPr>
            <a:endParaRPr lang="fr-FR" sz="1600" b="0" dirty="0">
              <a:solidFill>
                <a:schemeClr val="tx1"/>
              </a:solidFill>
              <a:latin typeface="WORK SANS LIGHT ROMAN"/>
            </a:endParaRPr>
          </a:p>
        </p:txBody>
      </p:sp>
      <p:sp>
        <p:nvSpPr>
          <p:cNvPr id="3" name="Espace réservé du texte 2">
            <a:extLst>
              <a:ext uri="{FF2B5EF4-FFF2-40B4-BE49-F238E27FC236}">
                <a16:creationId xmlns:a16="http://schemas.microsoft.com/office/drawing/2014/main" id="{C6F6C939-B1BA-A971-4BFA-7B0677C9BD8B}"/>
              </a:ext>
            </a:extLst>
          </p:cNvPr>
          <p:cNvSpPr>
            <a:spLocks noGrp="1"/>
          </p:cNvSpPr>
          <p:nvPr>
            <p:ph type="body" sz="quarter" idx="11"/>
          </p:nvPr>
        </p:nvSpPr>
        <p:spPr>
          <a:ln w="6350">
            <a:solidFill>
              <a:srgbClr val="0070C0"/>
            </a:solidFill>
          </a:ln>
        </p:spPr>
        <p:txBody>
          <a:bodyPr vert="horz" lIns="91440" tIns="45720" rIns="91440" bIns="45720" rtlCol="0" anchor="ctr">
            <a:noAutofit/>
          </a:bodyPr>
          <a:lstStyle/>
          <a:p>
            <a:pPr algn="ctr"/>
            <a:r>
              <a:rPr lang="fr-FR" sz="2000" dirty="0">
                <a:latin typeface="WORK SANS LIGHT ROMAN"/>
              </a:rPr>
              <a:t>Prime de partage de la valeur (PPV) : vers une intégration dans le calcul de la réduction générales de cotisations ?</a:t>
            </a:r>
          </a:p>
        </p:txBody>
      </p:sp>
      <p:graphicFrame>
        <p:nvGraphicFramePr>
          <p:cNvPr id="5" name="Diagramme 4">
            <a:extLst>
              <a:ext uri="{FF2B5EF4-FFF2-40B4-BE49-F238E27FC236}">
                <a16:creationId xmlns:a16="http://schemas.microsoft.com/office/drawing/2014/main" id="{F18BBF3F-2A93-D418-A2C5-A56DCFA89139}"/>
              </a:ext>
            </a:extLst>
          </p:cNvPr>
          <p:cNvGraphicFramePr/>
          <p:nvPr>
            <p:extLst>
              <p:ext uri="{D42A27DB-BD31-4B8C-83A1-F6EECF244321}">
                <p14:modId xmlns:p14="http://schemas.microsoft.com/office/powerpoint/2010/main" val="628971960"/>
              </p:ext>
            </p:extLst>
          </p:nvPr>
        </p:nvGraphicFramePr>
        <p:xfrm>
          <a:off x="2859482" y="2428068"/>
          <a:ext cx="7944645" cy="236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CA484621-5231-1BB4-189F-1690BE620D07}"/>
              </a:ext>
            </a:extLst>
          </p:cNvPr>
          <p:cNvSpPr txBox="1"/>
          <p:nvPr/>
        </p:nvSpPr>
        <p:spPr>
          <a:xfrm>
            <a:off x="126458" y="2314905"/>
            <a:ext cx="1400784" cy="2246769"/>
          </a:xfrm>
          <a:prstGeom prst="rect">
            <a:avLst/>
          </a:prstGeom>
          <a:noFill/>
          <a:ln>
            <a:solidFill>
              <a:schemeClr val="accent1"/>
            </a:solidFill>
          </a:ln>
        </p:spPr>
        <p:txBody>
          <a:bodyPr wrap="square" rtlCol="0" anchor="ctr">
            <a:spAutoFit/>
          </a:bodyPr>
          <a:lstStyle/>
          <a:p>
            <a:pPr algn="ctr"/>
            <a:r>
              <a:rPr lang="fr-FR" sz="1400" b="1" dirty="0">
                <a:solidFill>
                  <a:srgbClr val="FF0000"/>
                </a:solidFill>
              </a:rPr>
              <a:t>Attention : </a:t>
            </a:r>
          </a:p>
          <a:p>
            <a:pPr algn="ctr"/>
            <a:r>
              <a:rPr lang="fr-FR" sz="1400" dirty="0">
                <a:solidFill>
                  <a:srgbClr val="FF0000"/>
                </a:solidFill>
              </a:rPr>
              <a:t>Les mesures présentées dans cette slide sont susceptibles d'avoir évolué depuis le 29 novembre 2024</a:t>
            </a:r>
          </a:p>
        </p:txBody>
      </p:sp>
    </p:spTree>
    <p:extLst>
      <p:ext uri="{BB962C8B-B14F-4D97-AF65-F5344CB8AC3E}">
        <p14:creationId xmlns:p14="http://schemas.microsoft.com/office/powerpoint/2010/main" val="8594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27B075-5F21-1804-FC2E-91F3ACA7E0DD}"/>
              </a:ext>
            </a:extLst>
          </p:cNvPr>
          <p:cNvSpPr>
            <a:spLocks noGrp="1"/>
          </p:cNvSpPr>
          <p:nvPr>
            <p:ph type="body" sz="quarter" idx="10"/>
          </p:nvPr>
        </p:nvSpPr>
        <p:spPr/>
        <p:txBody>
          <a:bodyPr/>
          <a:lstStyle/>
          <a:p>
            <a:pPr marL="0" indent="0" algn="just">
              <a:buNone/>
            </a:pPr>
            <a:r>
              <a:rPr lang="fr-FR" b="0" dirty="0">
                <a:solidFill>
                  <a:schemeClr val="tx1"/>
                </a:solidFill>
                <a:latin typeface="WORK SANS LIGHT ROMAN"/>
              </a:rPr>
              <a:t>Afin de tenir compte des positions exprimées par l’ensemble des députés et sénateurs, le quantum a été ramené de 1,1 milliards d’euros à 900 millions d’euros.</a:t>
            </a:r>
          </a:p>
          <a:p>
            <a:pPr marL="0" indent="0">
              <a:buNone/>
            </a:pPr>
            <a:endParaRPr lang="fr-FR" dirty="0">
              <a:solidFill>
                <a:schemeClr val="tx1"/>
              </a:solidFill>
              <a:latin typeface="WORK SANS LIGHT ROMAN"/>
            </a:endParaRPr>
          </a:p>
          <a:p>
            <a:pPr marL="0" indent="0" algn="just">
              <a:buNone/>
            </a:pPr>
            <a:r>
              <a:rPr lang="fr-FR" b="0" dirty="0">
                <a:solidFill>
                  <a:schemeClr val="tx1"/>
                </a:solidFill>
                <a:latin typeface="WORK SANS LIGHT ROMAN"/>
              </a:rPr>
              <a:t>La hausse du ticket modérateur est prévue de </a:t>
            </a:r>
          </a:p>
          <a:p>
            <a:pPr marL="0" indent="0" algn="just">
              <a:buNone/>
            </a:pPr>
            <a:r>
              <a:rPr lang="fr-FR" dirty="0">
                <a:solidFill>
                  <a:schemeClr val="tx1"/>
                </a:solidFill>
                <a:latin typeface="WORK SANS LIGHT ROMAN"/>
              </a:rPr>
              <a:t>	</a:t>
            </a:r>
            <a:r>
              <a:rPr lang="fr-FR" dirty="0">
                <a:solidFill>
                  <a:schemeClr val="accent1"/>
                </a:solidFill>
                <a:latin typeface="WORK SANS LIGHT ROMAN"/>
              </a:rPr>
              <a:t>+ 5 % </a:t>
            </a:r>
            <a:r>
              <a:rPr lang="fr-FR" dirty="0">
                <a:solidFill>
                  <a:schemeClr val="tx1"/>
                </a:solidFill>
                <a:latin typeface="WORK SANS LIGHT ROMAN"/>
              </a:rPr>
              <a:t>pour la consultation médicale ;</a:t>
            </a:r>
          </a:p>
          <a:p>
            <a:pPr marL="0" indent="0" algn="just">
              <a:buNone/>
            </a:pPr>
            <a:r>
              <a:rPr lang="fr-FR" dirty="0">
                <a:solidFill>
                  <a:schemeClr val="tx1"/>
                </a:solidFill>
                <a:latin typeface="WORK SANS LIGHT ROMAN"/>
              </a:rPr>
              <a:t>	</a:t>
            </a:r>
            <a:r>
              <a:rPr lang="fr-FR" dirty="0">
                <a:solidFill>
                  <a:schemeClr val="accent1"/>
                </a:solidFill>
                <a:latin typeface="WORK SANS LIGHT ROMAN"/>
              </a:rPr>
              <a:t>+ 5 % </a:t>
            </a:r>
            <a:r>
              <a:rPr lang="fr-FR" dirty="0">
                <a:solidFill>
                  <a:schemeClr val="tx1"/>
                </a:solidFill>
                <a:latin typeface="WORK SANS LIGHT ROMAN"/>
              </a:rPr>
              <a:t>sur les médicaments.</a:t>
            </a:r>
          </a:p>
        </p:txBody>
      </p:sp>
      <p:sp>
        <p:nvSpPr>
          <p:cNvPr id="3" name="Espace réservé du texte 2">
            <a:extLst>
              <a:ext uri="{FF2B5EF4-FFF2-40B4-BE49-F238E27FC236}">
                <a16:creationId xmlns:a16="http://schemas.microsoft.com/office/drawing/2014/main" id="{DA503831-4711-7AF6-05F8-EEF46ADFBD15}"/>
              </a:ext>
            </a:extLst>
          </p:cNvPr>
          <p:cNvSpPr>
            <a:spLocks noGrp="1"/>
          </p:cNvSpPr>
          <p:nvPr>
            <p:ph type="body" sz="quarter" idx="11"/>
          </p:nvPr>
        </p:nvSpPr>
        <p:spPr/>
        <p:txBody>
          <a:bodyPr/>
          <a:lstStyle/>
          <a:p>
            <a:pPr algn="ctr"/>
            <a:r>
              <a:rPr lang="fr-FR" dirty="0">
                <a:latin typeface="WORK SANS LIGHT ROMAN"/>
              </a:rPr>
              <a:t>Le relèvement du ticket modérateur : moins important que prévu ?</a:t>
            </a:r>
          </a:p>
        </p:txBody>
      </p:sp>
      <p:sp>
        <p:nvSpPr>
          <p:cNvPr id="4" name="ZoneTexte 3">
            <a:extLst>
              <a:ext uri="{FF2B5EF4-FFF2-40B4-BE49-F238E27FC236}">
                <a16:creationId xmlns:a16="http://schemas.microsoft.com/office/drawing/2014/main" id="{8DFA5EBB-48B9-3C9D-259B-2DFB03E31523}"/>
              </a:ext>
            </a:extLst>
          </p:cNvPr>
          <p:cNvSpPr txBox="1"/>
          <p:nvPr/>
        </p:nvSpPr>
        <p:spPr>
          <a:xfrm>
            <a:off x="126458" y="2314905"/>
            <a:ext cx="1400784" cy="2246769"/>
          </a:xfrm>
          <a:prstGeom prst="rect">
            <a:avLst/>
          </a:prstGeom>
          <a:noFill/>
          <a:ln>
            <a:solidFill>
              <a:schemeClr val="accent1"/>
            </a:solidFill>
          </a:ln>
        </p:spPr>
        <p:txBody>
          <a:bodyPr wrap="square" rtlCol="0" anchor="ctr">
            <a:spAutoFit/>
          </a:bodyPr>
          <a:lstStyle/>
          <a:p>
            <a:pPr algn="ctr"/>
            <a:r>
              <a:rPr lang="fr-FR" sz="1400" b="1" dirty="0">
                <a:solidFill>
                  <a:srgbClr val="FF0000"/>
                </a:solidFill>
              </a:rPr>
              <a:t>Attention : </a:t>
            </a:r>
          </a:p>
          <a:p>
            <a:pPr algn="ctr"/>
            <a:r>
              <a:rPr lang="fr-FR" sz="1400" dirty="0">
                <a:solidFill>
                  <a:srgbClr val="FF0000"/>
                </a:solidFill>
              </a:rPr>
              <a:t>Les mesures présentées dans cette slide sont susceptibles d'avoir évolué depuis le 29 novembre 2024</a:t>
            </a:r>
          </a:p>
        </p:txBody>
      </p:sp>
    </p:spTree>
    <p:extLst>
      <p:ext uri="{BB962C8B-B14F-4D97-AF65-F5344CB8AC3E}">
        <p14:creationId xmlns:p14="http://schemas.microsoft.com/office/powerpoint/2010/main" val="289699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DCA8A1-D6FA-6C57-65ED-8E7D34051EAA}"/>
              </a:ext>
            </a:extLst>
          </p:cNvPr>
          <p:cNvSpPr>
            <a:spLocks noGrp="1"/>
          </p:cNvSpPr>
          <p:nvPr>
            <p:ph type="body" sz="quarter" idx="10"/>
          </p:nvPr>
        </p:nvSpPr>
        <p:spPr/>
        <p:txBody>
          <a:bodyPr>
            <a:normAutofit fontScale="92500" lnSpcReduction="20000"/>
          </a:bodyPr>
          <a:lstStyle/>
          <a:p>
            <a:pPr marL="0" indent="0" algn="just">
              <a:buNone/>
            </a:pPr>
            <a:r>
              <a:rPr lang="fr-FR" b="0" dirty="0">
                <a:solidFill>
                  <a:schemeClr val="tx1"/>
                </a:solidFill>
                <a:latin typeface="WORK SANS LIGHT ROMAN"/>
              </a:rPr>
              <a:t>Cette mesure serait applicable aux IJSS versées à l’occasion d’arrêt de travail </a:t>
            </a:r>
            <a:r>
              <a:rPr lang="fr-FR" dirty="0">
                <a:solidFill>
                  <a:schemeClr val="tx1"/>
                </a:solidFill>
                <a:latin typeface="WORK SANS LIGHT ROMAN"/>
              </a:rPr>
              <a:t>débutant à compter du 1</a:t>
            </a:r>
            <a:r>
              <a:rPr lang="fr-FR" baseline="30000" dirty="0">
                <a:solidFill>
                  <a:schemeClr val="tx1"/>
                </a:solidFill>
                <a:latin typeface="WORK SANS LIGHT ROMAN"/>
              </a:rPr>
              <a:t>er</a:t>
            </a:r>
            <a:r>
              <a:rPr lang="fr-FR" dirty="0">
                <a:solidFill>
                  <a:schemeClr val="tx1"/>
                </a:solidFill>
                <a:latin typeface="WORK SANS LIGHT ROMAN"/>
              </a:rPr>
              <a:t> janvier 2025</a:t>
            </a:r>
            <a:r>
              <a:rPr lang="fr-FR" b="0" dirty="0">
                <a:solidFill>
                  <a:schemeClr val="tx1"/>
                </a:solidFill>
                <a:latin typeface="WORK SANS LIGHT ROMAN"/>
              </a:rPr>
              <a:t>.</a:t>
            </a:r>
          </a:p>
          <a:p>
            <a:pPr marL="0" indent="0" algn="just">
              <a:buNone/>
            </a:pPr>
            <a:endParaRPr lang="fr-FR" b="0" dirty="0">
              <a:solidFill>
                <a:schemeClr val="tx1"/>
              </a:solidFill>
              <a:latin typeface="WORK SANS LIGHT ROMAN"/>
            </a:endParaRPr>
          </a:p>
          <a:p>
            <a:pPr marL="0" indent="0" algn="just">
              <a:buNone/>
            </a:pPr>
            <a:endParaRPr lang="fr-FR" b="0" dirty="0">
              <a:solidFill>
                <a:schemeClr val="tx1"/>
              </a:solidFill>
              <a:latin typeface="WORK SANS LIGHT ROMAN"/>
            </a:endParaRPr>
          </a:p>
          <a:p>
            <a:pPr marL="0" indent="0" algn="just">
              <a:buNone/>
            </a:pPr>
            <a:endParaRPr lang="fr-FR" b="0" dirty="0">
              <a:solidFill>
                <a:schemeClr val="tx1"/>
              </a:solidFill>
              <a:latin typeface="WORK SANS LIGHT ROMAN"/>
            </a:endParaRPr>
          </a:p>
          <a:p>
            <a:pPr marL="0" indent="0" algn="just">
              <a:buNone/>
            </a:pPr>
            <a:endParaRPr lang="fr-FR" b="0" dirty="0">
              <a:solidFill>
                <a:schemeClr val="tx1"/>
              </a:solidFill>
              <a:latin typeface="WORK SANS LIGHT ROMAN"/>
            </a:endParaRPr>
          </a:p>
          <a:p>
            <a:pPr algn="just">
              <a:buFont typeface="Wingdings" panose="05000000000000000000" pitchFamily="2" charset="2"/>
              <a:buChar char="Ø"/>
            </a:pPr>
            <a:r>
              <a:rPr lang="fr-FR" b="0" dirty="0">
                <a:solidFill>
                  <a:schemeClr val="tx1"/>
                </a:solidFill>
                <a:latin typeface="WORK SANS LIGHT ROMAN"/>
              </a:rPr>
              <a:t>Cela constitue une mesure qui transfère une charge financière significative des régimes publics vers les entreprises.</a:t>
            </a:r>
          </a:p>
          <a:p>
            <a:pPr algn="just">
              <a:buFont typeface="Wingdings" panose="05000000000000000000" pitchFamily="2" charset="2"/>
              <a:buChar char="Ø"/>
            </a:pPr>
            <a:endParaRPr lang="fr-FR" b="0" dirty="0">
              <a:solidFill>
                <a:schemeClr val="tx1"/>
              </a:solidFill>
              <a:latin typeface="WORK SANS LIGHT ROMAN"/>
            </a:endParaRPr>
          </a:p>
          <a:p>
            <a:pPr algn="just">
              <a:buFont typeface="Wingdings" panose="05000000000000000000" pitchFamily="2" charset="2"/>
              <a:buChar char="Ø"/>
            </a:pPr>
            <a:r>
              <a:rPr lang="fr-FR" b="0" dirty="0">
                <a:solidFill>
                  <a:schemeClr val="tx1"/>
                </a:solidFill>
                <a:latin typeface="WORK SANS LIGHT ROMAN"/>
              </a:rPr>
              <a:t>Cet abaissement a été formalisé dans un </a:t>
            </a:r>
            <a:r>
              <a:rPr lang="fr-FR" dirty="0">
                <a:solidFill>
                  <a:schemeClr val="tx1"/>
                </a:solidFill>
                <a:latin typeface="WORK SANS LIGHT ROMAN"/>
              </a:rPr>
              <a:t>projet de décret.</a:t>
            </a:r>
          </a:p>
          <a:p>
            <a:pPr algn="just">
              <a:buFont typeface="Wingdings" panose="05000000000000000000" pitchFamily="2" charset="2"/>
              <a:buChar char="Ø"/>
            </a:pPr>
            <a:endParaRPr lang="fr-FR" b="0" dirty="0">
              <a:solidFill>
                <a:schemeClr val="tx1"/>
              </a:solidFill>
              <a:latin typeface="WORK SANS LIGHT ROMAN"/>
            </a:endParaRPr>
          </a:p>
          <a:p>
            <a:pPr algn="just">
              <a:buFont typeface="Wingdings" panose="05000000000000000000" pitchFamily="2" charset="2"/>
              <a:buChar char="Ø"/>
            </a:pPr>
            <a:r>
              <a:rPr lang="fr-FR" b="0" dirty="0">
                <a:solidFill>
                  <a:schemeClr val="tx1"/>
                </a:solidFill>
                <a:latin typeface="WORK SANS LIGHT ROMAN"/>
              </a:rPr>
              <a:t>Soumis à la consultation de la CNAM, cette dernière y a opposé, le 7 novembre dernier, un avis défavorable adopté à l’unanimité.</a:t>
            </a:r>
          </a:p>
        </p:txBody>
      </p:sp>
      <p:sp>
        <p:nvSpPr>
          <p:cNvPr id="3" name="Espace réservé du texte 2">
            <a:extLst>
              <a:ext uri="{FF2B5EF4-FFF2-40B4-BE49-F238E27FC236}">
                <a16:creationId xmlns:a16="http://schemas.microsoft.com/office/drawing/2014/main" id="{CB85184B-FE93-C7DB-405D-8555BDA5501D}"/>
              </a:ext>
            </a:extLst>
          </p:cNvPr>
          <p:cNvSpPr>
            <a:spLocks noGrp="1"/>
          </p:cNvSpPr>
          <p:nvPr>
            <p:ph type="body" sz="quarter" idx="11"/>
          </p:nvPr>
        </p:nvSpPr>
        <p:spPr/>
        <p:txBody>
          <a:bodyPr/>
          <a:lstStyle/>
          <a:p>
            <a:pPr algn="ctr"/>
            <a:r>
              <a:rPr lang="fr-FR" dirty="0">
                <a:latin typeface="WORK SANS LIGHT ROMAN"/>
              </a:rPr>
              <a:t>Impact du maintien de la baisse du plafond des IJSS</a:t>
            </a:r>
          </a:p>
        </p:txBody>
      </p:sp>
      <p:sp>
        <p:nvSpPr>
          <p:cNvPr id="4" name="Rectangle : coins arrondis 3">
            <a:extLst>
              <a:ext uri="{FF2B5EF4-FFF2-40B4-BE49-F238E27FC236}">
                <a16:creationId xmlns:a16="http://schemas.microsoft.com/office/drawing/2014/main" id="{AB60D10A-B1F8-5BB6-47A7-0152E291C472}"/>
              </a:ext>
            </a:extLst>
          </p:cNvPr>
          <p:cNvSpPr/>
          <p:nvPr/>
        </p:nvSpPr>
        <p:spPr>
          <a:xfrm>
            <a:off x="2586632" y="2419350"/>
            <a:ext cx="8490346" cy="100965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WORK SANS LIGHT ROMAN"/>
              </a:rPr>
              <a:t>Il est prévu de </a:t>
            </a:r>
            <a:r>
              <a:rPr lang="fr-FR" sz="1600" b="1" dirty="0">
                <a:latin typeface="WORK SANS LIGHT ROMAN"/>
              </a:rPr>
              <a:t>réduire le plafond de prise en charge des IJSS de 1,8 Smic à 1,4 Smic</a:t>
            </a:r>
            <a:r>
              <a:rPr lang="fr-FR" sz="1600" dirty="0">
                <a:latin typeface="WORK SANS LIGHT ROMAN"/>
              </a:rPr>
              <a:t>.</a:t>
            </a:r>
          </a:p>
        </p:txBody>
      </p:sp>
      <p:sp>
        <p:nvSpPr>
          <p:cNvPr id="5" name="Ellipse 4">
            <a:extLst>
              <a:ext uri="{FF2B5EF4-FFF2-40B4-BE49-F238E27FC236}">
                <a16:creationId xmlns:a16="http://schemas.microsoft.com/office/drawing/2014/main" id="{63F1AC09-B031-E285-C02B-EF0AB040BA2C}"/>
              </a:ext>
            </a:extLst>
          </p:cNvPr>
          <p:cNvSpPr/>
          <p:nvPr/>
        </p:nvSpPr>
        <p:spPr>
          <a:xfrm>
            <a:off x="104775" y="1558925"/>
            <a:ext cx="1965322" cy="1203325"/>
          </a:xfrm>
          <a:prstGeom prst="ellipse">
            <a:avLst/>
          </a:prstGeom>
          <a:solidFill>
            <a:schemeClr val="accent5">
              <a:lumMod val="60000"/>
              <a:lumOff val="40000"/>
            </a:schemeClr>
          </a:solidFill>
          <a:ln>
            <a:solidFill>
              <a:schemeClr val="accent5">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400" b="1" dirty="0">
                <a:solidFill>
                  <a:schemeClr val="bg1"/>
                </a:solidFill>
                <a:latin typeface="WORK SANS LIGHT ROMAN"/>
              </a:rPr>
              <a:t>Hors PLFSS //</a:t>
            </a:r>
          </a:p>
          <a:p>
            <a:pPr algn="ctr"/>
            <a:r>
              <a:rPr lang="fr-FR" sz="1200" b="1" dirty="0">
                <a:solidFill>
                  <a:schemeClr val="bg1"/>
                </a:solidFill>
                <a:latin typeface="WORK SANS LIGHT ROMAN"/>
              </a:rPr>
              <a:t>Projet de décret en cours</a:t>
            </a:r>
          </a:p>
        </p:txBody>
      </p:sp>
    </p:spTree>
    <p:extLst>
      <p:ext uri="{BB962C8B-B14F-4D97-AF65-F5344CB8AC3E}">
        <p14:creationId xmlns:p14="http://schemas.microsoft.com/office/powerpoint/2010/main" val="318215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2019300"/>
            <a:ext cx="5010150" cy="2502366"/>
          </a:xfrm>
        </p:spPr>
        <p:txBody>
          <a:bodyPr>
            <a:normAutofit fontScale="47500" lnSpcReduction="20000"/>
          </a:bodyPr>
          <a:lstStyle/>
          <a:p>
            <a:endParaRPr lang="fr-FR" sz="4000" dirty="0"/>
          </a:p>
          <a:p>
            <a:r>
              <a:rPr lang="fr-FR" sz="6000" dirty="0">
                <a:latin typeface="WORK SANS LIGHT ROMAN"/>
              </a:rPr>
              <a:t>2</a:t>
            </a:r>
          </a:p>
          <a:p>
            <a:pPr algn="ctr"/>
            <a:r>
              <a:rPr lang="fr-FR" sz="5100" dirty="0">
                <a:latin typeface="WORK SANS LIGHT ROMAN"/>
              </a:rPr>
              <a:t>Actualités législatives et réglementaires</a:t>
            </a:r>
          </a:p>
          <a:p>
            <a:r>
              <a:rPr lang="fr-FR" sz="6000" dirty="0">
                <a:latin typeface="WORK SANS LIGHT ROMAN"/>
              </a:rPr>
              <a:t>–</a:t>
            </a:r>
          </a:p>
          <a:p>
            <a:r>
              <a:rPr lang="fr-FR" sz="5100" dirty="0">
                <a:latin typeface="WORK SANS LIGHT ROMAN"/>
              </a:rPr>
              <a:t>Décret du 29 octobre 2024 sur le régime de l’Assurance chômage</a:t>
            </a:r>
          </a:p>
        </p:txBody>
      </p:sp>
    </p:spTree>
    <p:extLst>
      <p:ext uri="{BB962C8B-B14F-4D97-AF65-F5344CB8AC3E}">
        <p14:creationId xmlns:p14="http://schemas.microsoft.com/office/powerpoint/2010/main" val="219060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06CD0-4F42-4AF1-A31A-0E1D7E5265A2}"/>
              </a:ext>
            </a:extLst>
          </p:cNvPr>
          <p:cNvSpPr/>
          <p:nvPr/>
        </p:nvSpPr>
        <p:spPr>
          <a:xfrm>
            <a:off x="7762628" y="2508739"/>
            <a:ext cx="2608288" cy="281354"/>
          </a:xfrm>
          <a:prstGeom prst="rect">
            <a:avLst/>
          </a:prstGeom>
          <a:solidFill>
            <a:srgbClr val="001B73"/>
          </a:solidFill>
          <a:ln>
            <a:solidFill>
              <a:srgbClr val="001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29 novembre 2024</a:t>
            </a:r>
          </a:p>
        </p:txBody>
      </p:sp>
      <p:sp>
        <p:nvSpPr>
          <p:cNvPr id="6" name="Espace réservé du texte 2">
            <a:extLst>
              <a:ext uri="{FF2B5EF4-FFF2-40B4-BE49-F238E27FC236}">
                <a16:creationId xmlns:a16="http://schemas.microsoft.com/office/drawing/2014/main" id="{365C8A98-59B4-4944-BDD2-4BB05E2693CC}"/>
              </a:ext>
            </a:extLst>
          </p:cNvPr>
          <p:cNvSpPr>
            <a:spLocks noGrp="1"/>
          </p:cNvSpPr>
          <p:nvPr>
            <p:ph type="body" sz="quarter" idx="10"/>
          </p:nvPr>
        </p:nvSpPr>
        <p:spPr>
          <a:xfrm>
            <a:off x="889080" y="2244725"/>
            <a:ext cx="5010150" cy="2368550"/>
          </a:xfrm>
          <a:ln w="19050">
            <a:solidFill>
              <a:srgbClr val="001B73"/>
            </a:solidFill>
          </a:ln>
        </p:spPr>
        <p:txBody>
          <a:bodyPr>
            <a:normAutofit/>
          </a:bodyPr>
          <a:lstStyle/>
          <a:p>
            <a:pPr algn="ctr"/>
            <a:r>
              <a:rPr lang="fr-FR" sz="3800" dirty="0"/>
              <a:t>Bienvenue au 13</a:t>
            </a:r>
            <a:r>
              <a:rPr lang="fr-FR" sz="3800" baseline="30000" dirty="0"/>
              <a:t>ème</a:t>
            </a:r>
            <a:r>
              <a:rPr lang="fr-FR" sz="3800" dirty="0"/>
              <a:t>  Webinaire </a:t>
            </a:r>
          </a:p>
        </p:txBody>
      </p:sp>
      <p:sp>
        <p:nvSpPr>
          <p:cNvPr id="7" name="Espace réservé du texte 2">
            <a:extLst>
              <a:ext uri="{FF2B5EF4-FFF2-40B4-BE49-F238E27FC236}">
                <a16:creationId xmlns:a16="http://schemas.microsoft.com/office/drawing/2014/main" id="{75D22971-62E4-4817-96D6-681C0DBF78EA}"/>
              </a:ext>
            </a:extLst>
          </p:cNvPr>
          <p:cNvSpPr txBox="1">
            <a:spLocks/>
          </p:cNvSpPr>
          <p:nvPr/>
        </p:nvSpPr>
        <p:spPr>
          <a:xfrm>
            <a:off x="441767" y="5332368"/>
            <a:ext cx="11308466" cy="821803"/>
          </a:xfrm>
          <a:prstGeom prst="rect">
            <a:avLst/>
          </a:prstGeom>
          <a:noFill/>
          <a:ln w="28575">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Futura Condensed Medium" panose="020B0602020204020303"/>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solidFill>
                  <a:schemeClr val="accent5"/>
                </a:solidFill>
              </a:rPr>
              <a:t>Intervenants : Aurélie CEA, Aliya KUREEMUN et Baptiste LIGER</a:t>
            </a:r>
          </a:p>
        </p:txBody>
      </p:sp>
    </p:spTree>
    <p:extLst>
      <p:ext uri="{BB962C8B-B14F-4D97-AF65-F5344CB8AC3E}">
        <p14:creationId xmlns:p14="http://schemas.microsoft.com/office/powerpoint/2010/main" val="185781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2103350" y="318039"/>
            <a:ext cx="9523413" cy="839787"/>
          </a:xfrm>
        </p:spPr>
        <p:txBody>
          <a:bodyPr/>
          <a:lstStyle/>
          <a:p>
            <a:pPr algn="ctr"/>
            <a:r>
              <a:rPr lang="fr-FR" dirty="0">
                <a:latin typeface="WORK SANS LIGHT ROMAN" pitchFamily="2" charset="0"/>
              </a:rPr>
              <a:t>PAS DE NOUVELLE CONVENTION DE L’ASSURANCE CHÔMAGE EN 2024 !</a:t>
            </a:r>
          </a:p>
        </p:txBody>
      </p:sp>
      <p:sp>
        <p:nvSpPr>
          <p:cNvPr id="21" name="Rectangle : coins arrondis 20">
            <a:extLst>
              <a:ext uri="{FF2B5EF4-FFF2-40B4-BE49-F238E27FC236}">
                <a16:creationId xmlns:a16="http://schemas.microsoft.com/office/drawing/2014/main" id="{FE99135C-D514-A6CB-8057-E901A8CFBE93}"/>
              </a:ext>
            </a:extLst>
          </p:cNvPr>
          <p:cNvSpPr/>
          <p:nvPr/>
        </p:nvSpPr>
        <p:spPr>
          <a:xfrm>
            <a:off x="2467725" y="2320719"/>
            <a:ext cx="6046465" cy="49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ea typeface="Calibri" panose="020F0502020204030204" pitchFamily="34" charset="0"/>
                <a:cs typeface="Calibri" panose="020F0502020204030204" pitchFamily="34" charset="0"/>
              </a:rPr>
              <a:t>ENTRÉE EN VIGUEUR ATTENDUE AU 1</a:t>
            </a:r>
            <a:r>
              <a:rPr lang="fr-FR" baseline="30000" dirty="0">
                <a:latin typeface="Calibri" panose="020F0502020204030204" pitchFamily="34" charset="0"/>
                <a:ea typeface="Calibri" panose="020F0502020204030204" pitchFamily="34" charset="0"/>
                <a:cs typeface="Calibri" panose="020F0502020204030204" pitchFamily="34" charset="0"/>
              </a:rPr>
              <a:t>er</a:t>
            </a:r>
            <a:r>
              <a:rPr lang="fr-FR" dirty="0">
                <a:latin typeface="Calibri" panose="020F0502020204030204" pitchFamily="34" charset="0"/>
                <a:ea typeface="Calibri" panose="020F0502020204030204" pitchFamily="34" charset="0"/>
                <a:cs typeface="Calibri" panose="020F0502020204030204" pitchFamily="34" charset="0"/>
              </a:rPr>
              <a:t> janvier 2024</a:t>
            </a:r>
          </a:p>
        </p:txBody>
      </p:sp>
      <p:graphicFrame>
        <p:nvGraphicFramePr>
          <p:cNvPr id="6" name="Diagramme 5">
            <a:extLst>
              <a:ext uri="{FF2B5EF4-FFF2-40B4-BE49-F238E27FC236}">
                <a16:creationId xmlns:a16="http://schemas.microsoft.com/office/drawing/2014/main" id="{803AF914-F292-486C-AF13-56429C5B48A1}"/>
              </a:ext>
            </a:extLst>
          </p:cNvPr>
          <p:cNvGraphicFramePr/>
          <p:nvPr>
            <p:extLst>
              <p:ext uri="{D42A27DB-BD31-4B8C-83A1-F6EECF244321}">
                <p14:modId xmlns:p14="http://schemas.microsoft.com/office/powerpoint/2010/main" val="4251434926"/>
              </p:ext>
            </p:extLst>
          </p:nvPr>
        </p:nvGraphicFramePr>
        <p:xfrm>
          <a:off x="2251594" y="1266022"/>
          <a:ext cx="96298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EE73DCE-8405-A145-867E-ADB410E98748}"/>
              </a:ext>
            </a:extLst>
          </p:cNvPr>
          <p:cNvSpPr/>
          <p:nvPr/>
        </p:nvSpPr>
        <p:spPr>
          <a:xfrm>
            <a:off x="3363078" y="5173664"/>
            <a:ext cx="6911453" cy="7100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rPr>
              <a:t>Projet de réforme par décret annoncé par le Gouvernement en vue d’une application au 1</a:t>
            </a:r>
            <a:r>
              <a:rPr lang="fr-FR" sz="160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er</a:t>
            </a:r>
            <a:r>
              <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rPr>
              <a:t> décembre 2024.</a:t>
            </a:r>
          </a:p>
        </p:txBody>
      </p:sp>
    </p:spTree>
    <p:extLst>
      <p:ext uri="{BB962C8B-B14F-4D97-AF65-F5344CB8AC3E}">
        <p14:creationId xmlns:p14="http://schemas.microsoft.com/office/powerpoint/2010/main" val="181364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2103350" y="318039"/>
            <a:ext cx="9523413" cy="828000"/>
          </a:xfrm>
        </p:spPr>
        <p:txBody>
          <a:bodyPr/>
          <a:lstStyle/>
          <a:p>
            <a:pPr algn="ctr"/>
            <a:r>
              <a:rPr lang="fr-FR" dirty="0">
                <a:latin typeface="WORK SANS LIGHT ROMAN" pitchFamily="2" charset="0"/>
              </a:rPr>
              <a:t>PROLONGATION DES RÈGLES D’INDEMNISATION DE L’ASSURANCE CHÔMAGE</a:t>
            </a:r>
          </a:p>
        </p:txBody>
      </p:sp>
      <p:sp>
        <p:nvSpPr>
          <p:cNvPr id="8" name="Rectangle : coins arrondis 7">
            <a:extLst>
              <a:ext uri="{FF2B5EF4-FFF2-40B4-BE49-F238E27FC236}">
                <a16:creationId xmlns:a16="http://schemas.microsoft.com/office/drawing/2014/main" id="{092D2EA1-0DB7-63C1-B176-3FF17EC2C854}"/>
              </a:ext>
            </a:extLst>
          </p:cNvPr>
          <p:cNvSpPr/>
          <p:nvPr/>
        </p:nvSpPr>
        <p:spPr>
          <a:xfrm>
            <a:off x="2373865" y="1530272"/>
            <a:ext cx="8136356" cy="49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ea typeface="Calibri" panose="020F0502020204030204" pitchFamily="34" charset="0"/>
                <a:cs typeface="Calibri" panose="020F0502020204030204" pitchFamily="34" charset="0"/>
              </a:rPr>
              <a:t>ENTRÉE EN VIGUEUR DE LA RÉFORME ATTENDUE AU 1</a:t>
            </a:r>
            <a:r>
              <a:rPr lang="fr-FR" baseline="30000" dirty="0">
                <a:latin typeface="Calibri" panose="020F0502020204030204" pitchFamily="34" charset="0"/>
                <a:ea typeface="Calibri" panose="020F0502020204030204" pitchFamily="34" charset="0"/>
                <a:cs typeface="Calibri" panose="020F0502020204030204" pitchFamily="34" charset="0"/>
              </a:rPr>
              <a:t>ER</a:t>
            </a:r>
            <a:r>
              <a:rPr lang="fr-FR" dirty="0">
                <a:latin typeface="Calibri" panose="020F0502020204030204" pitchFamily="34" charset="0"/>
                <a:ea typeface="Calibri" panose="020F0502020204030204" pitchFamily="34" charset="0"/>
                <a:cs typeface="Calibri" panose="020F0502020204030204" pitchFamily="34" charset="0"/>
              </a:rPr>
              <a:t> DÉCEMBRE 2024</a:t>
            </a:r>
          </a:p>
        </p:txBody>
      </p:sp>
      <p:graphicFrame>
        <p:nvGraphicFramePr>
          <p:cNvPr id="3" name="Diagramme 2">
            <a:extLst>
              <a:ext uri="{FF2B5EF4-FFF2-40B4-BE49-F238E27FC236}">
                <a16:creationId xmlns:a16="http://schemas.microsoft.com/office/drawing/2014/main" id="{6030206D-29D8-9988-0996-5B8448F295D3}"/>
              </a:ext>
            </a:extLst>
          </p:cNvPr>
          <p:cNvGraphicFramePr/>
          <p:nvPr>
            <p:extLst>
              <p:ext uri="{D42A27DB-BD31-4B8C-83A1-F6EECF244321}">
                <p14:modId xmlns:p14="http://schemas.microsoft.com/office/powerpoint/2010/main" val="4091242528"/>
              </p:ext>
            </p:extLst>
          </p:nvPr>
        </p:nvGraphicFramePr>
        <p:xfrm>
          <a:off x="2268764" y="2293457"/>
          <a:ext cx="9523413" cy="424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6342928-F14E-3277-5493-1F2E30DECC0D}"/>
              </a:ext>
            </a:extLst>
          </p:cNvPr>
          <p:cNvSpPr/>
          <p:nvPr/>
        </p:nvSpPr>
        <p:spPr>
          <a:xfrm>
            <a:off x="3787062" y="4416708"/>
            <a:ext cx="2465205" cy="873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Prolongation des règles d’indemnisation </a:t>
            </a:r>
            <a:r>
              <a:rPr lang="fr-FR" sz="1600" u="sng" dirty="0">
                <a:latin typeface="Calibri" panose="020F0502020204030204" pitchFamily="34" charset="0"/>
                <a:ea typeface="Calibri" panose="020F0502020204030204" pitchFamily="34" charset="0"/>
                <a:cs typeface="Calibri" panose="020F0502020204030204" pitchFamily="34" charset="0"/>
              </a:rPr>
              <a:t>jusqu’au 31 juillet 2024.</a:t>
            </a:r>
          </a:p>
        </p:txBody>
      </p:sp>
      <p:sp>
        <p:nvSpPr>
          <p:cNvPr id="6" name="Rectangle 5">
            <a:extLst>
              <a:ext uri="{FF2B5EF4-FFF2-40B4-BE49-F238E27FC236}">
                <a16:creationId xmlns:a16="http://schemas.microsoft.com/office/drawing/2014/main" id="{24BE036F-B75E-8E39-D8EE-A05598D28748}"/>
              </a:ext>
            </a:extLst>
          </p:cNvPr>
          <p:cNvSpPr/>
          <p:nvPr/>
        </p:nvSpPr>
        <p:spPr>
          <a:xfrm>
            <a:off x="7112812" y="4469470"/>
            <a:ext cx="2316744" cy="8730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Prolongation des règles d’indemnisation </a:t>
            </a:r>
            <a:r>
              <a:rPr lang="fr-FR" sz="1600" u="sng" dirty="0">
                <a:latin typeface="Calibri" panose="020F0502020204030204" pitchFamily="34" charset="0"/>
                <a:ea typeface="Calibri" panose="020F0502020204030204" pitchFamily="34" charset="0"/>
                <a:cs typeface="Calibri" panose="020F0502020204030204" pitchFamily="34" charset="0"/>
              </a:rPr>
              <a:t>jusqu’au 31 octobre 2024.</a:t>
            </a:r>
          </a:p>
        </p:txBody>
      </p:sp>
      <p:cxnSp>
        <p:nvCxnSpPr>
          <p:cNvPr id="9" name="Connecteur droit avec flèche 8">
            <a:extLst>
              <a:ext uri="{FF2B5EF4-FFF2-40B4-BE49-F238E27FC236}">
                <a16:creationId xmlns:a16="http://schemas.microsoft.com/office/drawing/2014/main" id="{DD5308DA-0009-8B96-EA99-AA51D5CE149D}"/>
              </a:ext>
            </a:extLst>
          </p:cNvPr>
          <p:cNvCxnSpPr>
            <a:cxnSpLocks/>
          </p:cNvCxnSpPr>
          <p:nvPr/>
        </p:nvCxnSpPr>
        <p:spPr>
          <a:xfrm>
            <a:off x="4827080" y="3739309"/>
            <a:ext cx="0" cy="601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D2E7EE2F-1A68-37CF-D43C-B8F6C248C6F4}"/>
              </a:ext>
            </a:extLst>
          </p:cNvPr>
          <p:cNvCxnSpPr>
            <a:cxnSpLocks/>
          </p:cNvCxnSpPr>
          <p:nvPr/>
        </p:nvCxnSpPr>
        <p:spPr>
          <a:xfrm>
            <a:off x="8651625" y="3633682"/>
            <a:ext cx="0" cy="783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1FD0B1B-0158-5698-75CE-B70B358724F4}"/>
              </a:ext>
            </a:extLst>
          </p:cNvPr>
          <p:cNvSpPr/>
          <p:nvPr/>
        </p:nvSpPr>
        <p:spPr>
          <a:xfrm>
            <a:off x="2373865" y="5630864"/>
            <a:ext cx="5766098" cy="7100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Les règles relatives au bonus-malus sont, elles aussi, prolongées jusqu’à cette date </a:t>
            </a:r>
            <a:r>
              <a:rPr lang="fr-FR" sz="1600" b="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(Travaux Publics non concernés)</a:t>
            </a:r>
            <a:r>
              <a:rPr lang="fr-FR"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332B2C3-40EF-2F50-47B6-EC76B6EA716A}"/>
              </a:ext>
            </a:extLst>
          </p:cNvPr>
          <p:cNvSpPr/>
          <p:nvPr/>
        </p:nvSpPr>
        <p:spPr>
          <a:xfrm>
            <a:off x="112658" y="1462612"/>
            <a:ext cx="1427907" cy="1836735"/>
          </a:xfrm>
          <a:prstGeom prst="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r>
              <a:rPr lang="fr-FR" sz="1200" dirty="0"/>
              <a:t>Voir notre article sur la prolongation des règles d’indemnisation de l’assurance chômage </a:t>
            </a:r>
            <a:r>
              <a:rPr lang="fr-FR" sz="1200" dirty="0">
                <a:hlinkClick r:id="rId8"/>
              </a:rPr>
              <a:t>sur le site fntp.fr</a:t>
            </a:r>
            <a:endParaRPr lang="fr-FR" sz="1200" dirty="0"/>
          </a:p>
        </p:txBody>
      </p:sp>
      <p:sp>
        <p:nvSpPr>
          <p:cNvPr id="2" name="Rectangle 1">
            <a:extLst>
              <a:ext uri="{FF2B5EF4-FFF2-40B4-BE49-F238E27FC236}">
                <a16:creationId xmlns:a16="http://schemas.microsoft.com/office/drawing/2014/main" id="{EE7FE7EC-DB87-D1E3-46BD-EA432033FC5A}"/>
              </a:ext>
            </a:extLst>
          </p:cNvPr>
          <p:cNvSpPr/>
          <p:nvPr/>
        </p:nvSpPr>
        <p:spPr>
          <a:xfrm>
            <a:off x="9601151" y="4478981"/>
            <a:ext cx="2316744" cy="8730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Prolongation des règles d’indemnisation </a:t>
            </a:r>
            <a:r>
              <a:rPr lang="fr-FR" sz="1600" u="sng" dirty="0">
                <a:latin typeface="Calibri" panose="020F0502020204030204" pitchFamily="34" charset="0"/>
                <a:ea typeface="Calibri" panose="020F0502020204030204" pitchFamily="34" charset="0"/>
                <a:cs typeface="Calibri" panose="020F0502020204030204" pitchFamily="34" charset="0"/>
              </a:rPr>
              <a:t>jusqu’au 31 décembre 2024.</a:t>
            </a:r>
          </a:p>
        </p:txBody>
      </p:sp>
      <p:cxnSp>
        <p:nvCxnSpPr>
          <p:cNvPr id="4" name="Connecteur droit avec flèche 3">
            <a:extLst>
              <a:ext uri="{FF2B5EF4-FFF2-40B4-BE49-F238E27FC236}">
                <a16:creationId xmlns:a16="http://schemas.microsoft.com/office/drawing/2014/main" id="{7EA8A909-1DB8-4833-4D93-29E3876D8069}"/>
              </a:ext>
            </a:extLst>
          </p:cNvPr>
          <p:cNvCxnSpPr>
            <a:cxnSpLocks/>
          </p:cNvCxnSpPr>
          <p:nvPr/>
        </p:nvCxnSpPr>
        <p:spPr>
          <a:xfrm>
            <a:off x="10957021" y="3633682"/>
            <a:ext cx="0" cy="783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499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1926771"/>
            <a:ext cx="5010150" cy="2461079"/>
          </a:xfrm>
        </p:spPr>
        <p:txBody>
          <a:bodyPr>
            <a:normAutofit/>
          </a:bodyPr>
          <a:lstStyle/>
          <a:p>
            <a:pPr>
              <a:lnSpc>
                <a:spcPct val="100000"/>
              </a:lnSpc>
            </a:pPr>
            <a:r>
              <a:rPr lang="fr-FR" sz="2400" dirty="0">
                <a:latin typeface="WORK SANS LIGHT ROMAN"/>
              </a:rPr>
              <a:t>3</a:t>
            </a:r>
          </a:p>
          <a:p>
            <a:pPr>
              <a:lnSpc>
                <a:spcPct val="100000"/>
              </a:lnSpc>
            </a:pPr>
            <a:r>
              <a:rPr lang="fr-FR" sz="2400" dirty="0">
                <a:latin typeface="WORK SANS LIGHT ROMAN"/>
              </a:rPr>
              <a:t>Actualités sur les négociations  interprofessionnelles </a:t>
            </a:r>
          </a:p>
          <a:p>
            <a:pPr>
              <a:lnSpc>
                <a:spcPct val="100000"/>
              </a:lnSpc>
            </a:pPr>
            <a:r>
              <a:rPr lang="fr-FR" sz="2400" dirty="0">
                <a:latin typeface="WORK SANS LIGHT ROMAN"/>
              </a:rPr>
              <a:t>–</a:t>
            </a:r>
          </a:p>
          <a:p>
            <a:pPr>
              <a:lnSpc>
                <a:spcPct val="100000"/>
              </a:lnSpc>
            </a:pPr>
            <a:r>
              <a:rPr lang="fr-FR" sz="2400" dirty="0">
                <a:latin typeface="WORK SANS LIGHT ROMAN"/>
              </a:rPr>
              <a:t>Négociation sur l’Assurance chômage</a:t>
            </a:r>
          </a:p>
        </p:txBody>
      </p:sp>
    </p:spTree>
    <p:extLst>
      <p:ext uri="{BB962C8B-B14F-4D97-AF65-F5344CB8AC3E}">
        <p14:creationId xmlns:p14="http://schemas.microsoft.com/office/powerpoint/2010/main" val="356990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DES NĖGOCIATIONS INTERPROFESSIONNELLES EN 2024</a:t>
            </a:r>
          </a:p>
        </p:txBody>
      </p:sp>
      <p:graphicFrame>
        <p:nvGraphicFramePr>
          <p:cNvPr id="3" name="Diagramme 2">
            <a:extLst>
              <a:ext uri="{FF2B5EF4-FFF2-40B4-BE49-F238E27FC236}">
                <a16:creationId xmlns:a16="http://schemas.microsoft.com/office/drawing/2014/main" id="{E6BAAC34-6357-EBD0-B2F9-DDE04668EFCA}"/>
              </a:ext>
            </a:extLst>
          </p:cNvPr>
          <p:cNvGraphicFramePr/>
          <p:nvPr>
            <p:extLst>
              <p:ext uri="{D42A27DB-BD31-4B8C-83A1-F6EECF244321}">
                <p14:modId xmlns:p14="http://schemas.microsoft.com/office/powerpoint/2010/main" val="1606986741"/>
              </p:ext>
            </p:extLst>
          </p:nvPr>
        </p:nvGraphicFramePr>
        <p:xfrm>
          <a:off x="2580640" y="1487977"/>
          <a:ext cx="8128000" cy="475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74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F76D2-9A32-4D9E-A33A-EC8F08889B72}"/>
              </a:ext>
            </a:extLst>
          </p:cNvPr>
          <p:cNvSpPr>
            <a:spLocks noGrp="1"/>
          </p:cNvSpPr>
          <p:nvPr>
            <p:ph type="body" sz="quarter" idx="10"/>
          </p:nvPr>
        </p:nvSpPr>
        <p:spPr>
          <a:xfrm>
            <a:off x="2070099" y="1551480"/>
            <a:ext cx="9523414" cy="4484309"/>
          </a:xfrm>
        </p:spPr>
        <p:txBody>
          <a:bodyPr>
            <a:normAutofit/>
          </a:bodyPr>
          <a:lstStyle/>
          <a:p>
            <a:pPr marL="0" indent="0">
              <a:buNone/>
            </a:pPr>
            <a:endParaRPr lang="fr-FR" sz="100" dirty="0"/>
          </a:p>
          <a:p>
            <a:pPr marL="0" indent="0" algn="just">
              <a:spcAft>
                <a:spcPts val="600"/>
              </a:spcAft>
              <a:buNone/>
            </a:pPr>
            <a:endParaRPr lang="fr-FR" sz="1800" b="0" dirty="0">
              <a:solidFill>
                <a:schemeClr val="tx1"/>
              </a:solidFill>
              <a:latin typeface="WORK SANS LIGHT ROMAN" pitchFamily="2" charset="0"/>
            </a:endParaRPr>
          </a:p>
          <a:p>
            <a:pPr algn="just">
              <a:spcAft>
                <a:spcPts val="600"/>
              </a:spcAft>
            </a:pPr>
            <a:endParaRPr lang="fr-FR" sz="1800" b="0" dirty="0">
              <a:solidFill>
                <a:schemeClr val="tx1"/>
              </a:solidFill>
              <a:latin typeface="WORK SANS LIGHT ROMAN" pitchFamily="2" charset="0"/>
            </a:endParaRPr>
          </a:p>
          <a:p>
            <a:pPr algn="just">
              <a:spcAft>
                <a:spcPts val="600"/>
              </a:spcAft>
            </a:pPr>
            <a:endParaRPr lang="fr-FR" sz="100" b="0" dirty="0">
              <a:solidFill>
                <a:srgbClr val="0A14B4"/>
              </a:solidFill>
              <a:latin typeface="WORK SANS SEMIBOLD ROMAN" pitchFamily="2" charset="77"/>
            </a:endParaRPr>
          </a:p>
        </p:txBody>
      </p:sp>
      <p:sp>
        <p:nvSpPr>
          <p:cNvPr id="3" name="Espace réservé du texte 2">
            <a:extLst>
              <a:ext uri="{FF2B5EF4-FFF2-40B4-BE49-F238E27FC236}">
                <a16:creationId xmlns:a16="http://schemas.microsoft.com/office/drawing/2014/main" id="{DB70B6EA-F680-43C8-92D3-CADB3AA0D327}"/>
              </a:ext>
            </a:extLst>
          </p:cNvPr>
          <p:cNvSpPr>
            <a:spLocks noGrp="1"/>
          </p:cNvSpPr>
          <p:nvPr>
            <p:ph type="body" sz="quarter" idx="11"/>
          </p:nvPr>
        </p:nvSpPr>
        <p:spPr>
          <a:xfrm>
            <a:off x="2070099" y="611169"/>
            <a:ext cx="9523413" cy="83880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FE7C22"/>
                </a:solidFill>
                <a:effectLst/>
                <a:uLnTx/>
                <a:uFillTx/>
                <a:latin typeface="WORK SANS LIGHT ROMAN" pitchFamily="2" charset="0"/>
                <a:ea typeface="+mn-ea"/>
                <a:cs typeface="+mn-cs"/>
              </a:rPr>
              <a:t>AVENANT AU PROTOCOLE D’ACCORD DU 10 NOVEMBRE 2023 SUR L’ASSURANCE CHÔMAGE</a:t>
            </a:r>
          </a:p>
        </p:txBody>
      </p:sp>
      <p:graphicFrame>
        <p:nvGraphicFramePr>
          <p:cNvPr id="4" name="Diagramme 3">
            <a:extLst>
              <a:ext uri="{FF2B5EF4-FFF2-40B4-BE49-F238E27FC236}">
                <a16:creationId xmlns:a16="http://schemas.microsoft.com/office/drawing/2014/main" id="{A2813BE3-75A8-F18F-DDC5-BE9D6B997DD1}"/>
              </a:ext>
            </a:extLst>
          </p:cNvPr>
          <p:cNvGraphicFramePr/>
          <p:nvPr>
            <p:extLst>
              <p:ext uri="{D42A27DB-BD31-4B8C-83A1-F6EECF244321}">
                <p14:modId xmlns:p14="http://schemas.microsoft.com/office/powerpoint/2010/main" val="1429092386"/>
              </p:ext>
            </p:extLst>
          </p:nvPr>
        </p:nvGraphicFramePr>
        <p:xfrm>
          <a:off x="2593570" y="2485506"/>
          <a:ext cx="8098444" cy="411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8D22DA3-C3EE-ABF2-58E7-53B9698B1BA2}"/>
              </a:ext>
            </a:extLst>
          </p:cNvPr>
          <p:cNvSpPr/>
          <p:nvPr/>
        </p:nvSpPr>
        <p:spPr>
          <a:xfrm>
            <a:off x="2593570" y="1920240"/>
            <a:ext cx="8030095" cy="631767"/>
          </a:xfrm>
          <a:prstGeom prst="rect">
            <a:avLst/>
          </a:prstGeom>
          <a:solidFill>
            <a:srgbClr val="416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REPRISE DES DISPOSITIONS DU PROTOCOLE D’ACCORD </a:t>
            </a:r>
          </a:p>
          <a:p>
            <a:pPr algn="ctr"/>
            <a:r>
              <a:rPr lang="fr-FR" dirty="0"/>
              <a:t>DU 10 NOVEMBRE 2023 </a:t>
            </a:r>
          </a:p>
        </p:txBody>
      </p:sp>
    </p:spTree>
    <p:extLst>
      <p:ext uri="{BB962C8B-B14F-4D97-AF65-F5344CB8AC3E}">
        <p14:creationId xmlns:p14="http://schemas.microsoft.com/office/powerpoint/2010/main" val="235882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1926771"/>
            <a:ext cx="5010150" cy="2461079"/>
          </a:xfrm>
        </p:spPr>
        <p:txBody>
          <a:bodyPr>
            <a:normAutofit/>
          </a:bodyPr>
          <a:lstStyle/>
          <a:p>
            <a:pPr>
              <a:lnSpc>
                <a:spcPct val="100000"/>
              </a:lnSpc>
            </a:pPr>
            <a:r>
              <a:rPr lang="fr-FR" sz="2400" dirty="0">
                <a:latin typeface="WORK SANS LIGHT ROMAN"/>
              </a:rPr>
              <a:t>3</a:t>
            </a:r>
          </a:p>
          <a:p>
            <a:pPr>
              <a:lnSpc>
                <a:spcPct val="100000"/>
              </a:lnSpc>
            </a:pPr>
            <a:r>
              <a:rPr lang="fr-FR" sz="2400" dirty="0">
                <a:latin typeface="WORK SANS LIGHT ROMAN"/>
              </a:rPr>
              <a:t>Actualités sur les négociations interprofessionnelles </a:t>
            </a:r>
          </a:p>
          <a:p>
            <a:pPr>
              <a:lnSpc>
                <a:spcPct val="100000"/>
              </a:lnSpc>
            </a:pPr>
            <a:r>
              <a:rPr lang="fr-FR" sz="2400" dirty="0">
                <a:latin typeface="WORK SANS LIGHT ROMAN"/>
              </a:rPr>
              <a:t>–</a:t>
            </a:r>
          </a:p>
          <a:p>
            <a:pPr>
              <a:lnSpc>
                <a:spcPct val="100000"/>
              </a:lnSpc>
            </a:pPr>
            <a:r>
              <a:rPr lang="fr-FR" sz="2400" dirty="0">
                <a:latin typeface="WORK SANS LIGHT ROMAN"/>
              </a:rPr>
              <a:t>Négociation sur l’Emploi des séniors</a:t>
            </a:r>
          </a:p>
        </p:txBody>
      </p:sp>
    </p:spTree>
    <p:extLst>
      <p:ext uri="{BB962C8B-B14F-4D97-AF65-F5344CB8AC3E}">
        <p14:creationId xmlns:p14="http://schemas.microsoft.com/office/powerpoint/2010/main" val="346352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ANI DU 14 NOVEMBRE 2024 EN FAVEUR DE L’EMPLOI DES SALARIÉS EXPÉRIMENTÉS</a:t>
            </a:r>
          </a:p>
        </p:txBody>
      </p:sp>
      <p:graphicFrame>
        <p:nvGraphicFramePr>
          <p:cNvPr id="2" name="Diagramme 1">
            <a:extLst>
              <a:ext uri="{FF2B5EF4-FFF2-40B4-BE49-F238E27FC236}">
                <a16:creationId xmlns:a16="http://schemas.microsoft.com/office/drawing/2014/main" id="{EFC8F275-1F39-8F83-6213-54870F88E37D}"/>
              </a:ext>
            </a:extLst>
          </p:cNvPr>
          <p:cNvGraphicFramePr/>
          <p:nvPr>
            <p:extLst>
              <p:ext uri="{D42A27DB-BD31-4B8C-83A1-F6EECF244321}">
                <p14:modId xmlns:p14="http://schemas.microsoft.com/office/powerpoint/2010/main" val="3214022103"/>
              </p:ext>
            </p:extLst>
          </p:nvPr>
        </p:nvGraphicFramePr>
        <p:xfrm>
          <a:off x="2187386" y="1423358"/>
          <a:ext cx="9439378" cy="5243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ulle narrative : ronde 2">
            <a:extLst>
              <a:ext uri="{FF2B5EF4-FFF2-40B4-BE49-F238E27FC236}">
                <a16:creationId xmlns:a16="http://schemas.microsoft.com/office/drawing/2014/main" id="{861938EE-2A24-FCED-5D70-92CE691FFE18}"/>
              </a:ext>
            </a:extLst>
          </p:cNvPr>
          <p:cNvSpPr/>
          <p:nvPr/>
        </p:nvSpPr>
        <p:spPr>
          <a:xfrm>
            <a:off x="9649082" y="1542661"/>
            <a:ext cx="1803862" cy="1221971"/>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solidFill>
              </a:rPr>
              <a:t>Sur quels thèmes négocier ?</a:t>
            </a:r>
          </a:p>
        </p:txBody>
      </p:sp>
      <p:sp>
        <p:nvSpPr>
          <p:cNvPr id="4" name="ZoneTexte 3">
            <a:extLst>
              <a:ext uri="{FF2B5EF4-FFF2-40B4-BE49-F238E27FC236}">
                <a16:creationId xmlns:a16="http://schemas.microsoft.com/office/drawing/2014/main" id="{9B13358F-B2A7-19C0-3C5A-14D5560DF42E}"/>
              </a:ext>
            </a:extLst>
          </p:cNvPr>
          <p:cNvSpPr txBox="1"/>
          <p:nvPr/>
        </p:nvSpPr>
        <p:spPr>
          <a:xfrm>
            <a:off x="1966824" y="6202032"/>
            <a:ext cx="3245256" cy="738664"/>
          </a:xfrm>
          <a:prstGeom prst="rect">
            <a:avLst/>
          </a:prstGeom>
          <a:noFill/>
        </p:spPr>
        <p:txBody>
          <a:bodyPr wrap="square" rtlCol="0">
            <a:spAutoFit/>
          </a:bodyPr>
          <a:lstStyle/>
          <a:p>
            <a:endParaRPr lang="fr-FR" sz="1200" dirty="0">
              <a:solidFill>
                <a:srgbClr val="001B73"/>
              </a:solidFill>
            </a:endParaRPr>
          </a:p>
          <a:p>
            <a:r>
              <a:rPr lang="fr-FR" sz="1200" dirty="0">
                <a:solidFill>
                  <a:srgbClr val="001B73"/>
                </a:solidFill>
              </a:rPr>
              <a:t>*sauf accord fixant une périodicité différente.</a:t>
            </a:r>
          </a:p>
          <a:p>
            <a:endParaRPr lang="fr-FR" dirty="0"/>
          </a:p>
        </p:txBody>
      </p:sp>
      <p:sp>
        <p:nvSpPr>
          <p:cNvPr id="5" name="Rectangle 4">
            <a:extLst>
              <a:ext uri="{FF2B5EF4-FFF2-40B4-BE49-F238E27FC236}">
                <a16:creationId xmlns:a16="http://schemas.microsoft.com/office/drawing/2014/main" id="{96356895-A3F9-5B50-14EF-07566D381800}"/>
              </a:ext>
            </a:extLst>
          </p:cNvPr>
          <p:cNvSpPr/>
          <p:nvPr/>
        </p:nvSpPr>
        <p:spPr>
          <a:xfrm>
            <a:off x="2187386" y="1647644"/>
            <a:ext cx="2734574" cy="138454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Négociation collective dans les branches professionnelles sur l’emploi et le travail des séniors tous les 3 ans*.</a:t>
            </a:r>
          </a:p>
        </p:txBody>
      </p:sp>
      <p:sp>
        <p:nvSpPr>
          <p:cNvPr id="7" name="Rectangle 6">
            <a:extLst>
              <a:ext uri="{FF2B5EF4-FFF2-40B4-BE49-F238E27FC236}">
                <a16:creationId xmlns:a16="http://schemas.microsoft.com/office/drawing/2014/main" id="{9B1DB86D-51AF-84AD-DDF5-99C9A608DCAE}"/>
              </a:ext>
            </a:extLst>
          </p:cNvPr>
          <p:cNvSpPr/>
          <p:nvPr/>
        </p:nvSpPr>
        <p:spPr>
          <a:xfrm>
            <a:off x="2187386" y="3579962"/>
            <a:ext cx="2734574" cy="231188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Négociation collective dans les entreprises d’au moins 300 salariés sur l’emploi, le travail et l’amélioration des conditions de travail des séniors tous les 3 ans*.</a:t>
            </a:r>
          </a:p>
        </p:txBody>
      </p:sp>
      <p:sp>
        <p:nvSpPr>
          <p:cNvPr id="8" name="Accolade fermante 7">
            <a:extLst>
              <a:ext uri="{FF2B5EF4-FFF2-40B4-BE49-F238E27FC236}">
                <a16:creationId xmlns:a16="http://schemas.microsoft.com/office/drawing/2014/main" id="{CEA8C4E8-D12F-8BA6-EE62-F5AAB3C493C3}"/>
              </a:ext>
            </a:extLst>
          </p:cNvPr>
          <p:cNvSpPr/>
          <p:nvPr/>
        </p:nvSpPr>
        <p:spPr>
          <a:xfrm>
            <a:off x="5374257" y="1716657"/>
            <a:ext cx="721743" cy="41751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D2AD7FE8-21E4-4C1D-B9CB-A5718F8320A7}"/>
              </a:ext>
            </a:extLst>
          </p:cNvPr>
          <p:cNvSpPr txBox="1"/>
          <p:nvPr/>
        </p:nvSpPr>
        <p:spPr>
          <a:xfrm>
            <a:off x="6190094" y="2198523"/>
            <a:ext cx="3285168" cy="3693319"/>
          </a:xfrm>
          <a:prstGeom prst="rect">
            <a:avLst/>
          </a:prstGeom>
          <a:noFill/>
        </p:spPr>
        <p:txBody>
          <a:bodyPr wrap="square" rtlCol="0">
            <a:spAutoFit/>
          </a:bodyPr>
          <a:lstStyle/>
          <a:p>
            <a:pPr marL="171450" lvl="1" indent="-171450" algn="just" defTabSz="711200">
              <a:lnSpc>
                <a:spcPct val="90000"/>
              </a:lnSpc>
              <a:spcBef>
                <a:spcPct val="0"/>
              </a:spcBef>
              <a:spcAft>
                <a:spcPct val="20000"/>
              </a:spcAft>
              <a:buClr>
                <a:srgbClr val="FE7C22"/>
              </a:buClr>
              <a:buSzPts val="1000"/>
              <a:buFont typeface="Wingdings" panose="05000000000000000000" pitchFamily="2" charset="2"/>
              <a:buChar char="q"/>
            </a:pPr>
            <a:r>
              <a:rPr lang="fr-FR" dirty="0">
                <a:solidFill>
                  <a:srgbClr val="001B73"/>
                </a:solidFill>
                <a:latin typeface="Arial"/>
              </a:rPr>
              <a:t>Le recrutement des salariés expérimentés ;</a:t>
            </a:r>
          </a:p>
          <a:p>
            <a:pPr marL="171450" lvl="1" indent="-171450" algn="just" defTabSz="711200">
              <a:lnSpc>
                <a:spcPct val="90000"/>
              </a:lnSpc>
              <a:spcBef>
                <a:spcPct val="0"/>
              </a:spcBef>
              <a:spcAft>
                <a:spcPct val="20000"/>
              </a:spcAft>
              <a:buClr>
                <a:srgbClr val="FE7C22"/>
              </a:buClr>
              <a:buSzPts val="1000"/>
              <a:buFont typeface="Wingdings" panose="05000000000000000000" pitchFamily="2" charset="2"/>
              <a:buChar char="q"/>
            </a:pPr>
            <a:r>
              <a:rPr lang="fr-FR" dirty="0">
                <a:solidFill>
                  <a:srgbClr val="001B73"/>
                </a:solidFill>
                <a:latin typeface="Arial"/>
              </a:rPr>
              <a:t>Le maintien dans l’emploi et l’aménagement des fins de carrière (notamment les modalités de recours à la retraite progressive et/ou au temps partiel) ;</a:t>
            </a:r>
          </a:p>
          <a:p>
            <a:pPr marL="171450" lvl="1" indent="-171450" algn="just" defTabSz="711200">
              <a:lnSpc>
                <a:spcPct val="90000"/>
              </a:lnSpc>
              <a:spcBef>
                <a:spcPct val="0"/>
              </a:spcBef>
              <a:spcAft>
                <a:spcPct val="20000"/>
              </a:spcAft>
              <a:buClr>
                <a:srgbClr val="FE7C22"/>
              </a:buClr>
              <a:buSzPts val="1000"/>
              <a:buFont typeface="Wingdings" panose="05000000000000000000" pitchFamily="2" charset="2"/>
              <a:buChar char="q"/>
            </a:pPr>
            <a:r>
              <a:rPr lang="fr-FR" dirty="0">
                <a:solidFill>
                  <a:srgbClr val="001B73"/>
                </a:solidFill>
                <a:latin typeface="Arial"/>
              </a:rPr>
              <a:t>La transmission des savoirs et des compétences des salariés expérimentés (missions de mentorat, de tutorat, mécénat de compétences, etc.).</a:t>
            </a:r>
          </a:p>
        </p:txBody>
      </p:sp>
    </p:spTree>
    <p:extLst>
      <p:ext uri="{BB962C8B-B14F-4D97-AF65-F5344CB8AC3E}">
        <p14:creationId xmlns:p14="http://schemas.microsoft.com/office/powerpoint/2010/main" val="221099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ANI DU 14 NOVEMBRE 2024 EN FAVEUR DE L’EMPLOI DES SALARIÉS EXPÉRIMENTÉS</a:t>
            </a:r>
          </a:p>
        </p:txBody>
      </p:sp>
      <p:graphicFrame>
        <p:nvGraphicFramePr>
          <p:cNvPr id="2" name="Diagramme 1">
            <a:extLst>
              <a:ext uri="{FF2B5EF4-FFF2-40B4-BE49-F238E27FC236}">
                <a16:creationId xmlns:a16="http://schemas.microsoft.com/office/drawing/2014/main" id="{EFC8F275-1F39-8F83-6213-54870F88E37D}"/>
              </a:ext>
            </a:extLst>
          </p:cNvPr>
          <p:cNvGraphicFramePr/>
          <p:nvPr>
            <p:extLst>
              <p:ext uri="{D42A27DB-BD31-4B8C-83A1-F6EECF244321}">
                <p14:modId xmlns:p14="http://schemas.microsoft.com/office/powerpoint/2010/main" val="2196392861"/>
              </p:ext>
            </p:extLst>
          </p:nvPr>
        </p:nvGraphicFramePr>
        <p:xfrm>
          <a:off x="3180521" y="1759045"/>
          <a:ext cx="8387542" cy="4475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èche : courbe vers la droite 3">
            <a:extLst>
              <a:ext uri="{FF2B5EF4-FFF2-40B4-BE49-F238E27FC236}">
                <a16:creationId xmlns:a16="http://schemas.microsoft.com/office/drawing/2014/main" id="{83A4E827-71AC-2183-D808-0E5CECE7CF81}"/>
              </a:ext>
            </a:extLst>
          </p:cNvPr>
          <p:cNvSpPr/>
          <p:nvPr/>
        </p:nvSpPr>
        <p:spPr>
          <a:xfrm>
            <a:off x="2449001" y="2600077"/>
            <a:ext cx="731520" cy="94819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courbe vers la droite 4">
            <a:extLst>
              <a:ext uri="{FF2B5EF4-FFF2-40B4-BE49-F238E27FC236}">
                <a16:creationId xmlns:a16="http://schemas.microsoft.com/office/drawing/2014/main" id="{9758A906-90B8-1C1C-8C4B-486E83BBD46E}"/>
              </a:ext>
            </a:extLst>
          </p:cNvPr>
          <p:cNvSpPr/>
          <p:nvPr/>
        </p:nvSpPr>
        <p:spPr>
          <a:xfrm>
            <a:off x="2561644" y="4595937"/>
            <a:ext cx="731520" cy="948193"/>
          </a:xfrm>
          <a:prstGeom prst="curved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1381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ANI DU 14 NOVEMBRE 2024 EN FAVEUR DE L’EMPLOI DES SALARIÉS EXPÉRIMENTÉS</a:t>
            </a:r>
          </a:p>
        </p:txBody>
      </p:sp>
      <p:graphicFrame>
        <p:nvGraphicFramePr>
          <p:cNvPr id="4" name="Diagramme 3">
            <a:extLst>
              <a:ext uri="{FF2B5EF4-FFF2-40B4-BE49-F238E27FC236}">
                <a16:creationId xmlns:a16="http://schemas.microsoft.com/office/drawing/2014/main" id="{CFAC3432-DA58-4C2E-501B-0C7A33424514}"/>
              </a:ext>
            </a:extLst>
          </p:cNvPr>
          <p:cNvGraphicFramePr/>
          <p:nvPr>
            <p:extLst>
              <p:ext uri="{D42A27DB-BD31-4B8C-83A1-F6EECF244321}">
                <p14:modId xmlns:p14="http://schemas.microsoft.com/office/powerpoint/2010/main" val="3816515446"/>
              </p:ext>
            </p:extLst>
          </p:nvPr>
        </p:nvGraphicFramePr>
        <p:xfrm>
          <a:off x="2890659" y="1758323"/>
          <a:ext cx="7176367" cy="439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37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ANI DU 14 NOVEMBRE 2024 EN FAVEUR DE L’EMPLOI DES SALARIÉS EXPÉRIMENTÉS</a:t>
            </a:r>
          </a:p>
        </p:txBody>
      </p:sp>
      <p:graphicFrame>
        <p:nvGraphicFramePr>
          <p:cNvPr id="2" name="Diagramme 1">
            <a:extLst>
              <a:ext uri="{FF2B5EF4-FFF2-40B4-BE49-F238E27FC236}">
                <a16:creationId xmlns:a16="http://schemas.microsoft.com/office/drawing/2014/main" id="{D73182F0-E4DF-EB86-E06F-492FEDC066B0}"/>
              </a:ext>
            </a:extLst>
          </p:cNvPr>
          <p:cNvGraphicFramePr/>
          <p:nvPr>
            <p:extLst>
              <p:ext uri="{D42A27DB-BD31-4B8C-83A1-F6EECF244321}">
                <p14:modId xmlns:p14="http://schemas.microsoft.com/office/powerpoint/2010/main" val="3306460289"/>
              </p:ext>
            </p:extLst>
          </p:nvPr>
        </p:nvGraphicFramePr>
        <p:xfrm>
          <a:off x="3349244" y="1949569"/>
          <a:ext cx="6895100" cy="379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04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62848A-FC16-4332-8C1B-0D5AA7816B87}"/>
              </a:ext>
            </a:extLst>
          </p:cNvPr>
          <p:cNvSpPr>
            <a:spLocks noGrp="1"/>
          </p:cNvSpPr>
          <p:nvPr>
            <p:ph type="body" sz="quarter" idx="12"/>
          </p:nvPr>
        </p:nvSpPr>
        <p:spPr>
          <a:xfrm>
            <a:off x="5999843" y="157942"/>
            <a:ext cx="5022850" cy="419001"/>
          </a:xfrm>
          <a:solidFill>
            <a:srgbClr val="001B73"/>
          </a:solidFill>
          <a:ln>
            <a:solidFill>
              <a:srgbClr val="001B73"/>
            </a:solidFill>
          </a:ln>
        </p:spPr>
        <p:txBody>
          <a:bodyPr/>
          <a:lstStyle/>
          <a:p>
            <a:r>
              <a:rPr lang="fr-FR" dirty="0">
                <a:solidFill>
                  <a:schemeClr val="bg1"/>
                </a:solidFill>
              </a:rPr>
              <a:t>SOMMAIRE</a:t>
            </a:r>
          </a:p>
        </p:txBody>
      </p:sp>
      <p:sp>
        <p:nvSpPr>
          <p:cNvPr id="5" name="Espace réservé du texte 3">
            <a:extLst>
              <a:ext uri="{FF2B5EF4-FFF2-40B4-BE49-F238E27FC236}">
                <a16:creationId xmlns:a16="http://schemas.microsoft.com/office/drawing/2014/main" id="{8507DE20-5A07-4F32-9094-A3496CBAF1FD}"/>
              </a:ext>
            </a:extLst>
          </p:cNvPr>
          <p:cNvSpPr txBox="1">
            <a:spLocks/>
          </p:cNvSpPr>
          <p:nvPr/>
        </p:nvSpPr>
        <p:spPr>
          <a:xfrm>
            <a:off x="4430510" y="842838"/>
            <a:ext cx="7464829" cy="6015162"/>
          </a:xfrm>
          <a:prstGeom prst="rect">
            <a:avLst/>
          </a:prstGeom>
          <a:ln>
            <a:solidFill>
              <a:srgbClr val="416FC3"/>
            </a:solid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AutoNum type="arabicPeriod" startAt="2"/>
            </a:pPr>
            <a:endParaRPr lang="fr-FR" sz="1800" dirty="0"/>
          </a:p>
        </p:txBody>
      </p:sp>
      <p:sp>
        <p:nvSpPr>
          <p:cNvPr id="6" name="Espace réservé du texte 3">
            <a:extLst>
              <a:ext uri="{FF2B5EF4-FFF2-40B4-BE49-F238E27FC236}">
                <a16:creationId xmlns:a16="http://schemas.microsoft.com/office/drawing/2014/main" id="{59DE197E-5432-8A6C-BA0E-45B444AF76B7}"/>
              </a:ext>
            </a:extLst>
          </p:cNvPr>
          <p:cNvSpPr txBox="1">
            <a:spLocks/>
          </p:cNvSpPr>
          <p:nvPr/>
        </p:nvSpPr>
        <p:spPr>
          <a:xfrm>
            <a:off x="4759890" y="1327760"/>
            <a:ext cx="6989523" cy="5228834"/>
          </a:xfrm>
          <a:prstGeom prst="rect">
            <a:avLst/>
          </a:prstGeom>
          <a:ln>
            <a:no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sz="1800" dirty="0">
              <a:latin typeface="WORK SANS LIGHT ROMAN"/>
            </a:endParaRPr>
          </a:p>
          <a:p>
            <a:pPr algn="just"/>
            <a:r>
              <a:rPr lang="fr-FR" sz="1800" dirty="0">
                <a:latin typeface="WORK SANS LIGHT ROMAN"/>
              </a:rPr>
              <a:t>Actualité conventionnelle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Salaires minima des Cadres pour 2025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CPPNI : N’oubliez pas d’envoyer vos accords !</a:t>
            </a:r>
          </a:p>
          <a:p>
            <a:pPr algn="just"/>
            <a:r>
              <a:rPr lang="fr-FR" sz="1800" dirty="0">
                <a:latin typeface="WORK SANS LIGHT ROMAN"/>
              </a:rPr>
              <a:t>Actualités législatives et réglementaires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Décret du 23 octobre 2024 portant relèvement du SMIC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Revalorisation du PASS au 1er janvier 2025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Suivi de l’évolution du PLFSS pour 2025 ;</a:t>
            </a:r>
          </a:p>
          <a:p>
            <a:pPr marL="1087438" lvl="1" indent="-285750" algn="just">
              <a:lnSpc>
                <a:spcPct val="120000"/>
              </a:lnSpc>
              <a:spcBef>
                <a:spcPts val="0"/>
              </a:spcBef>
              <a:buClr>
                <a:srgbClr val="FF6D22"/>
              </a:buClr>
              <a:buFont typeface="Wingdings" panose="05000000000000000000" pitchFamily="2" charset="2"/>
              <a:buChar char="q"/>
            </a:pPr>
            <a:r>
              <a:rPr lang="fr-FR" dirty="0">
                <a:latin typeface="WORK SANS LIGHT ROMAN"/>
              </a:rPr>
              <a:t>Décret du 29 octobre 2024 sur le régime de l’Assurance chômage.</a:t>
            </a:r>
          </a:p>
          <a:p>
            <a:pPr lvl="1" algn="just">
              <a:spcBef>
                <a:spcPts val="1000"/>
              </a:spcBef>
              <a:spcAft>
                <a:spcPts val="800"/>
              </a:spcAft>
              <a:buClr>
                <a:srgbClr val="FF6D22"/>
              </a:buClr>
            </a:pPr>
            <a:r>
              <a:rPr lang="fr-FR" sz="1800" b="1" dirty="0">
                <a:solidFill>
                  <a:schemeClr val="accent1"/>
                </a:solidFill>
                <a:latin typeface="WORK SANS LIGHT ROMAN"/>
              </a:rPr>
              <a:t>3.</a:t>
            </a:r>
            <a:r>
              <a:rPr lang="fr-FR" sz="1800" b="1" dirty="0">
                <a:latin typeface="WORK SANS LIGHT ROMAN"/>
              </a:rPr>
              <a:t> Actualités sur les négociations interprofessionnelles :</a:t>
            </a:r>
          </a:p>
          <a:p>
            <a:pPr marL="1087438" lvl="1" indent="-285750" algn="just">
              <a:lnSpc>
                <a:spcPct val="130000"/>
              </a:lnSpc>
              <a:spcBef>
                <a:spcPts val="0"/>
              </a:spcBef>
              <a:buClr>
                <a:srgbClr val="FF6D22"/>
              </a:buClr>
              <a:buFont typeface="Wingdings" panose="05000000000000000000" pitchFamily="2" charset="2"/>
              <a:buChar char="q"/>
            </a:pPr>
            <a:r>
              <a:rPr lang="fr-FR" dirty="0">
                <a:latin typeface="WORK SANS LIGHT ROMAN"/>
              </a:rPr>
              <a:t>Négociation sur l’Assurance chômage ;</a:t>
            </a:r>
          </a:p>
          <a:p>
            <a:pPr marL="1087438" lvl="1" indent="-285750" algn="just">
              <a:lnSpc>
                <a:spcPct val="130000"/>
              </a:lnSpc>
              <a:spcBef>
                <a:spcPts val="0"/>
              </a:spcBef>
              <a:buClr>
                <a:srgbClr val="FF6D22"/>
              </a:buClr>
              <a:buFont typeface="Wingdings" panose="05000000000000000000" pitchFamily="2" charset="2"/>
              <a:buChar char="q"/>
            </a:pPr>
            <a:r>
              <a:rPr lang="fr-FR" dirty="0">
                <a:latin typeface="WORK SANS LIGHT ROMAN"/>
              </a:rPr>
              <a:t>Négociation sur l’Emploi des séniors.</a:t>
            </a:r>
          </a:p>
          <a:p>
            <a:pPr lvl="1" algn="just">
              <a:spcBef>
                <a:spcPts val="1000"/>
              </a:spcBef>
              <a:spcAft>
                <a:spcPts val="800"/>
              </a:spcAft>
              <a:buClr>
                <a:srgbClr val="FF6D22"/>
              </a:buClr>
            </a:pPr>
            <a:r>
              <a:rPr lang="fr-FR" sz="1800" b="1" dirty="0">
                <a:solidFill>
                  <a:schemeClr val="accent1"/>
                </a:solidFill>
                <a:latin typeface="WORK SANS LIGHT ROMAN"/>
              </a:rPr>
              <a:t>4.</a:t>
            </a:r>
            <a:r>
              <a:rPr lang="fr-FR" sz="1800" b="1" dirty="0">
                <a:latin typeface="WORK SANS LIGHT ROMAN"/>
              </a:rPr>
              <a:t> Informations sur les publications mises à disposition :</a:t>
            </a:r>
          </a:p>
          <a:p>
            <a:pPr marL="1087438" lvl="1" indent="-285750" algn="just">
              <a:lnSpc>
                <a:spcPct val="110000"/>
              </a:lnSpc>
              <a:spcBef>
                <a:spcPts val="0"/>
              </a:spcBef>
              <a:buClr>
                <a:srgbClr val="FF6D22"/>
              </a:buClr>
              <a:buFont typeface="Wingdings" panose="05000000000000000000" pitchFamily="2" charset="2"/>
              <a:buChar char="q"/>
            </a:pPr>
            <a:r>
              <a:rPr lang="fr-FR" dirty="0">
                <a:latin typeface="WORK SANS LIGHT ROMAN"/>
              </a:rPr>
              <a:t>Présentation du nouveau site internet ;</a:t>
            </a:r>
          </a:p>
          <a:p>
            <a:pPr marL="1087438" lvl="1" indent="-285750" algn="just">
              <a:lnSpc>
                <a:spcPct val="110000"/>
              </a:lnSpc>
              <a:spcBef>
                <a:spcPts val="0"/>
              </a:spcBef>
              <a:buClr>
                <a:srgbClr val="FF6D22"/>
              </a:buClr>
              <a:buFont typeface="Wingdings" panose="05000000000000000000" pitchFamily="2" charset="2"/>
              <a:buChar char="q"/>
            </a:pPr>
            <a:r>
              <a:rPr lang="fr-FR" dirty="0">
                <a:latin typeface="WORK SANS LIGHT ROMAN"/>
              </a:rPr>
              <a:t>Présentation des dernières publications ;</a:t>
            </a:r>
          </a:p>
          <a:p>
            <a:pPr marL="1087438" lvl="1" indent="-285750" algn="just">
              <a:lnSpc>
                <a:spcPct val="110000"/>
              </a:lnSpc>
              <a:spcBef>
                <a:spcPts val="0"/>
              </a:spcBef>
              <a:buClr>
                <a:srgbClr val="FF6D22"/>
              </a:buClr>
              <a:buFont typeface="Wingdings" panose="05000000000000000000" pitchFamily="2" charset="2"/>
              <a:buChar char="q"/>
            </a:pPr>
            <a:r>
              <a:rPr lang="fr-FR" dirty="0">
                <a:latin typeface="WORK SANS LIGHT ROMAN"/>
              </a:rPr>
              <a:t>Informations sur les publications à venir.</a:t>
            </a:r>
          </a:p>
        </p:txBody>
      </p:sp>
    </p:spTree>
    <p:extLst>
      <p:ext uri="{BB962C8B-B14F-4D97-AF65-F5344CB8AC3E}">
        <p14:creationId xmlns:p14="http://schemas.microsoft.com/office/powerpoint/2010/main" val="378654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1796142"/>
            <a:ext cx="5010150" cy="2591707"/>
          </a:xfrm>
        </p:spPr>
        <p:txBody>
          <a:bodyPr>
            <a:normAutofit/>
          </a:bodyPr>
          <a:lstStyle/>
          <a:p>
            <a:endParaRPr lang="fr-FR" dirty="0">
              <a:latin typeface="WORK SANS LIGHT ROMAN"/>
            </a:endParaRPr>
          </a:p>
          <a:p>
            <a:pPr>
              <a:lnSpc>
                <a:spcPct val="100000"/>
              </a:lnSpc>
              <a:spcBef>
                <a:spcPts val="0"/>
              </a:spcBef>
            </a:pPr>
            <a:r>
              <a:rPr lang="fr-FR" sz="2400" dirty="0">
                <a:latin typeface="WORK SANS LIGHT ROMAN"/>
              </a:rPr>
              <a:t>4</a:t>
            </a:r>
          </a:p>
          <a:p>
            <a:pPr>
              <a:lnSpc>
                <a:spcPct val="100000"/>
              </a:lnSpc>
              <a:spcBef>
                <a:spcPts val="0"/>
              </a:spcBef>
            </a:pPr>
            <a:r>
              <a:rPr lang="fr-FR" sz="2400" dirty="0">
                <a:latin typeface="WORK SANS LIGHT ROMAN"/>
              </a:rPr>
              <a:t>-</a:t>
            </a:r>
          </a:p>
          <a:p>
            <a:r>
              <a:rPr lang="fr-FR" sz="2400" dirty="0">
                <a:latin typeface="WORK SANS LIGHT ROMAN"/>
                <a:ea typeface="Times New Roman" panose="02020603050405020304" pitchFamily="18" charset="0"/>
              </a:rPr>
              <a:t>Informations sur les publications FNTP </a:t>
            </a:r>
          </a:p>
          <a:p>
            <a:endParaRPr lang="fr-FR" sz="2800" dirty="0">
              <a:latin typeface="WORK SANS LIGHT ROMAN"/>
            </a:endParaRPr>
          </a:p>
        </p:txBody>
      </p:sp>
    </p:spTree>
    <p:extLst>
      <p:ext uri="{BB962C8B-B14F-4D97-AF65-F5344CB8AC3E}">
        <p14:creationId xmlns:p14="http://schemas.microsoft.com/office/powerpoint/2010/main" val="422270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66DD66-BBDA-6018-F06E-28465FA65BA2}"/>
              </a:ext>
            </a:extLst>
          </p:cNvPr>
          <p:cNvSpPr>
            <a:spLocks noGrp="1"/>
          </p:cNvSpPr>
          <p:nvPr>
            <p:ph type="body" sz="quarter" idx="10"/>
          </p:nvPr>
        </p:nvSpPr>
        <p:spPr>
          <a:xfrm>
            <a:off x="1690578" y="1087886"/>
            <a:ext cx="10290407" cy="4553789"/>
          </a:xfrm>
        </p:spPr>
        <p:txBody>
          <a:bodyPr>
            <a:noAutofit/>
          </a:bodyPr>
          <a:lstStyle/>
          <a:p>
            <a:pPr marL="216000" algn="just">
              <a:lnSpc>
                <a:spcPct val="160000"/>
              </a:lnSpc>
              <a:spcBef>
                <a:spcPts val="0"/>
              </a:spcBef>
            </a:pPr>
            <a:r>
              <a:rPr lang="fr-FR" sz="2000" dirty="0">
                <a:solidFill>
                  <a:schemeClr val="accent1"/>
                </a:solidFill>
                <a:latin typeface="WORK SANS LIGHT ROMAN" pitchFamily="2" charset="0"/>
              </a:rPr>
              <a:t>Publications en accès libre sur notre </a:t>
            </a:r>
            <a:r>
              <a:rPr lang="fr-FR" sz="2000" u="sng" dirty="0">
                <a:solidFill>
                  <a:schemeClr val="accent1"/>
                </a:solidFill>
                <a:latin typeface="WORK SANS LIGHT ROMAN" pitchFamily="2" charset="0"/>
              </a:rPr>
              <a:t>nouveau</a:t>
            </a:r>
            <a:r>
              <a:rPr lang="fr-FR" sz="2000" dirty="0">
                <a:solidFill>
                  <a:schemeClr val="accent1"/>
                </a:solidFill>
                <a:latin typeface="WORK SANS LIGHT ROMAN" pitchFamily="2" charset="0"/>
              </a:rPr>
              <a:t> site fntp.fr : </a:t>
            </a:r>
          </a:p>
          <a:p>
            <a:pPr marL="1435100" lvl="1" indent="-285750" algn="just">
              <a:lnSpc>
                <a:spcPct val="160000"/>
              </a:lnSpc>
              <a:buFont typeface="Arial" panose="020B0604020202020204" pitchFamily="34" charset="0"/>
              <a:buChar char="•"/>
            </a:pPr>
            <a:endParaRPr lang="fr-FR" sz="1800" dirty="0">
              <a:solidFill>
                <a:schemeClr val="tx1"/>
              </a:solidFill>
              <a:latin typeface="WORK SANS LIGHT ROMAN" pitchFamily="2" charset="0"/>
            </a:endParaRPr>
          </a:p>
          <a:p>
            <a:pPr marL="1149350" lvl="1" algn="just">
              <a:lnSpc>
                <a:spcPct val="160000"/>
              </a:lnSpc>
            </a:pPr>
            <a:endParaRPr lang="fr-FR" i="1" dirty="0">
              <a:solidFill>
                <a:schemeClr val="tx1"/>
              </a:solidFill>
              <a:latin typeface="WORK SANS LIGHT ROMAN" pitchFamily="2" charset="0"/>
            </a:endParaRPr>
          </a:p>
          <a:p>
            <a:pPr marL="1435100" lvl="1" indent="-285750" algn="just">
              <a:lnSpc>
                <a:spcPct val="160000"/>
              </a:lnSpc>
              <a:buFont typeface="Arial" panose="020B0604020202020204" pitchFamily="34" charset="0"/>
              <a:buChar char="•"/>
            </a:pPr>
            <a:endParaRPr lang="fr-FR" sz="1400" i="1" dirty="0">
              <a:solidFill>
                <a:schemeClr val="accent2"/>
              </a:solidFill>
              <a:latin typeface="WORK SANS LIGHT ROMAN" pitchFamily="2" charset="0"/>
            </a:endParaRPr>
          </a:p>
          <a:p>
            <a:pPr marL="1435100" lvl="1" indent="-285750" algn="just">
              <a:lnSpc>
                <a:spcPct val="160000"/>
              </a:lnSpc>
              <a:buFont typeface="Arial" panose="020B0604020202020204" pitchFamily="34" charset="0"/>
              <a:buChar char="•"/>
            </a:pPr>
            <a:endParaRPr lang="fr-FR" sz="1400" i="1" dirty="0">
              <a:solidFill>
                <a:schemeClr val="accent2"/>
              </a:solidFill>
              <a:latin typeface="WORK SANS LIGHT ROMAN" pitchFamily="2" charset="0"/>
            </a:endParaRPr>
          </a:p>
        </p:txBody>
      </p:sp>
      <p:sp>
        <p:nvSpPr>
          <p:cNvPr id="3" name="Espace réservé du texte 2">
            <a:extLst>
              <a:ext uri="{FF2B5EF4-FFF2-40B4-BE49-F238E27FC236}">
                <a16:creationId xmlns:a16="http://schemas.microsoft.com/office/drawing/2014/main" id="{EBC20684-6F99-87F1-1115-89CCEA4E46A8}"/>
              </a:ext>
            </a:extLst>
          </p:cNvPr>
          <p:cNvSpPr>
            <a:spLocks noGrp="1"/>
          </p:cNvSpPr>
          <p:nvPr>
            <p:ph type="body" sz="quarter" idx="11"/>
          </p:nvPr>
        </p:nvSpPr>
        <p:spPr>
          <a:xfrm>
            <a:off x="2070098" y="248099"/>
            <a:ext cx="9523413" cy="839787"/>
          </a:xfrm>
        </p:spPr>
        <p:txBody>
          <a:bodyPr/>
          <a:lstStyle/>
          <a:p>
            <a:pPr algn="ctr"/>
            <a:endParaRPr lang="fr-FR" dirty="0">
              <a:latin typeface="WORK SANS LIGHT ROMAN"/>
            </a:endParaRPr>
          </a:p>
          <a:p>
            <a:pPr algn="ctr"/>
            <a:r>
              <a:rPr lang="fr-FR" dirty="0">
                <a:latin typeface="WORK SANS LIGHT ROMAN"/>
              </a:rPr>
              <a:t>LES DERNIÈRES PUBLICATIONS SUR NOTRE SITE</a:t>
            </a:r>
          </a:p>
          <a:p>
            <a:pPr algn="ctr"/>
            <a:endParaRPr lang="fr-FR" dirty="0">
              <a:latin typeface="WORK SANS LIGHT ROMAN"/>
            </a:endParaRPr>
          </a:p>
        </p:txBody>
      </p:sp>
      <p:sp>
        <p:nvSpPr>
          <p:cNvPr id="4" name="Espace réservé du contenu 4">
            <a:extLst>
              <a:ext uri="{FF2B5EF4-FFF2-40B4-BE49-F238E27FC236}">
                <a16:creationId xmlns:a16="http://schemas.microsoft.com/office/drawing/2014/main" id="{EA583D8C-7AB9-E2CF-FCFA-666F2FC38949}"/>
              </a:ext>
            </a:extLst>
          </p:cNvPr>
          <p:cNvSpPr txBox="1">
            <a:spLocks/>
          </p:cNvSpPr>
          <p:nvPr/>
        </p:nvSpPr>
        <p:spPr>
          <a:xfrm>
            <a:off x="1690578" y="2035835"/>
            <a:ext cx="9523412" cy="4673820"/>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Pct val="110000"/>
              <a:buFontTx/>
              <a:buBlip>
                <a:blip r:embed="rId3"/>
              </a:buBlip>
              <a:tabLst/>
              <a:defRPr sz="15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600" dirty="0">
              <a:latin typeface="WORK SANS LIGHT ROMAN" pitchFamily="2" charset="0"/>
              <a:hlinkClick r:id="rId4"/>
            </a:endParaRPr>
          </a:p>
          <a:p>
            <a:r>
              <a:rPr lang="fr-FR" sz="1600" dirty="0">
                <a:solidFill>
                  <a:schemeClr val="accent5">
                    <a:lumMod val="75000"/>
                  </a:schemeClr>
                </a:solidFill>
                <a:latin typeface="+mj-lt"/>
                <a:hlinkClick r:id="rId5">
                  <a:extLst>
                    <a:ext uri="{A12FA001-AC4F-418D-AE19-62706E023703}">
                      <ahyp:hlinkClr xmlns:ahyp="http://schemas.microsoft.com/office/drawing/2018/hyperlinkcolor" val="tx"/>
                    </a:ext>
                  </a:extLst>
                </a:hlinkClick>
              </a:rPr>
              <a:t>Article sur les nouveaux modèles d’avis d’aptitude, d’inaptitude, d’attestation de suivi individuel et d’aménagement de poste</a:t>
            </a:r>
            <a:r>
              <a:rPr lang="fr-FR" sz="1600" dirty="0">
                <a:solidFill>
                  <a:schemeClr val="accent5">
                    <a:lumMod val="75000"/>
                  </a:schemeClr>
                </a:solidFill>
                <a:latin typeface="+mj-lt"/>
              </a:rPr>
              <a:t> (MAJ)</a:t>
            </a:r>
            <a:endParaRPr lang="fr-FR" sz="1600" dirty="0">
              <a:solidFill>
                <a:schemeClr val="accent5">
                  <a:lumMod val="75000"/>
                </a:schemeClr>
              </a:solidFill>
              <a:latin typeface="+mj-lt"/>
              <a:hlinkClick r:id="rId4">
                <a:extLst>
                  <a:ext uri="{A12FA001-AC4F-418D-AE19-62706E023703}">
                    <ahyp:hlinkClr xmlns:ahyp="http://schemas.microsoft.com/office/drawing/2018/hyperlinkcolor" val="tx"/>
                  </a:ext>
                </a:extLst>
              </a:hlinkClick>
            </a:endParaRPr>
          </a:p>
          <a:p>
            <a:r>
              <a:rPr lang="fr-FR" sz="1600" dirty="0">
                <a:solidFill>
                  <a:schemeClr val="accent5">
                    <a:lumMod val="75000"/>
                  </a:schemeClr>
                </a:solidFill>
                <a:latin typeface="+mj-lt"/>
                <a:hlinkClick r:id="rId6"/>
              </a:rPr>
              <a:t>Assurance chômage : prolongation des règles d’indemnisation (MAJ)</a:t>
            </a:r>
            <a:endParaRPr lang="fr-FR" sz="1600" dirty="0">
              <a:solidFill>
                <a:schemeClr val="accent5">
                  <a:lumMod val="75000"/>
                </a:schemeClr>
              </a:solidFill>
              <a:latin typeface="+mj-lt"/>
              <a:hlinkClick r:id="rId4">
                <a:extLst>
                  <a:ext uri="{A12FA001-AC4F-418D-AE19-62706E023703}">
                    <ahyp:hlinkClr xmlns:ahyp="http://schemas.microsoft.com/office/drawing/2018/hyperlinkcolor" val="tx"/>
                  </a:ext>
                </a:extLst>
              </a:hlinkClick>
            </a:endParaRPr>
          </a:p>
          <a:p>
            <a:r>
              <a:rPr lang="fr-FR" sz="1600" dirty="0">
                <a:solidFill>
                  <a:schemeClr val="accent5">
                    <a:lumMod val="75000"/>
                  </a:schemeClr>
                </a:solidFill>
                <a:latin typeface="+mj-lt"/>
                <a:hlinkClick r:id="rId7"/>
              </a:rPr>
              <a:t>Proposition de contrat à durée indéterminée à un salarié en contrat à durée déterminée ou en contrat de travail temporaire : nouvelles obligations à la charge des entreprises (MAJ)</a:t>
            </a:r>
            <a:endParaRPr lang="fr-FR" sz="1600" dirty="0">
              <a:solidFill>
                <a:schemeClr val="accent5">
                  <a:lumMod val="75000"/>
                </a:schemeClr>
              </a:solidFill>
              <a:latin typeface="+mj-lt"/>
            </a:endParaRPr>
          </a:p>
          <a:p>
            <a:r>
              <a:rPr lang="fr-FR" sz="1600" dirty="0">
                <a:solidFill>
                  <a:schemeClr val="accent5">
                    <a:lumMod val="75000"/>
                  </a:schemeClr>
                </a:solidFill>
                <a:latin typeface="+mj-lt"/>
                <a:hlinkClick r:id="rId8"/>
              </a:rPr>
              <a:t>SMIC au 1er novembre 2024 </a:t>
            </a:r>
            <a:endParaRPr lang="fr-FR" sz="1600" dirty="0">
              <a:solidFill>
                <a:srgbClr val="0070C0"/>
              </a:solidFill>
              <a:latin typeface="+mj-lt"/>
              <a:hlinkClick r:id="rId4">
                <a:extLst>
                  <a:ext uri="{A12FA001-AC4F-418D-AE19-62706E023703}">
                    <ahyp:hlinkClr xmlns:ahyp="http://schemas.microsoft.com/office/drawing/2018/hyperlinkcolor" val="tx"/>
                  </a:ext>
                </a:extLst>
              </a:hlinkClick>
            </a:endParaRPr>
          </a:p>
          <a:p>
            <a:pPr marL="0" indent="0">
              <a:buNone/>
            </a:pPr>
            <a:endParaRPr lang="fr-FR" sz="1600" dirty="0">
              <a:latin typeface="WORK SANS LIGHT ROMAN" pitchFamily="2" charset="0"/>
            </a:endParaRPr>
          </a:p>
        </p:txBody>
      </p:sp>
    </p:spTree>
    <p:extLst>
      <p:ext uri="{BB962C8B-B14F-4D97-AF65-F5344CB8AC3E}">
        <p14:creationId xmlns:p14="http://schemas.microsoft.com/office/powerpoint/2010/main" val="24953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66DD66-BBDA-6018-F06E-28465FA65BA2}"/>
              </a:ext>
            </a:extLst>
          </p:cNvPr>
          <p:cNvSpPr>
            <a:spLocks noGrp="1"/>
          </p:cNvSpPr>
          <p:nvPr>
            <p:ph type="body" sz="quarter" idx="10"/>
          </p:nvPr>
        </p:nvSpPr>
        <p:spPr>
          <a:xfrm>
            <a:off x="2076855" y="1306380"/>
            <a:ext cx="9523413" cy="5418421"/>
          </a:xfrm>
        </p:spPr>
        <p:txBody>
          <a:bodyPr>
            <a:noAutofit/>
          </a:bodyPr>
          <a:lstStyle/>
          <a:p>
            <a:pPr algn="just">
              <a:lnSpc>
                <a:spcPct val="160000"/>
              </a:lnSpc>
            </a:pPr>
            <a:r>
              <a:rPr lang="fr-FR" sz="2000" dirty="0">
                <a:solidFill>
                  <a:schemeClr val="accent1"/>
                </a:solidFill>
                <a:latin typeface="WORK SANS LIGHT ROMAN" pitchFamily="2" charset="0"/>
              </a:rPr>
              <a:t>Publications en accès réservé sur le site FNTP.fr :</a:t>
            </a:r>
            <a:endParaRPr lang="fr-FR" sz="1800" b="0" i="1" dirty="0">
              <a:solidFill>
                <a:schemeClr val="tx1"/>
              </a:solidFill>
              <a:effectLst/>
              <a:latin typeface="WORK SANS LIGHT ROMAN" pitchFamily="2" charset="0"/>
            </a:endParaRPr>
          </a:p>
          <a:p>
            <a:pPr marL="989013" algn="just">
              <a:buClrTx/>
            </a:pPr>
            <a:r>
              <a:rPr lang="fr-FR" sz="1800" b="0" i="1" dirty="0">
                <a:solidFill>
                  <a:schemeClr val="accent5"/>
                </a:solidFill>
                <a:latin typeface="WORK SANS LIGHT ROMAN" pitchFamily="2" charset="0"/>
              </a:rPr>
              <a:t>Fiches // Indemnité conventionnelle de licenciement (Ouvrier, ETAM, Cadre)</a:t>
            </a: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989013" algn="just">
              <a:buClrTx/>
            </a:pPr>
            <a:endParaRPr lang="fr-FR" sz="1800" b="0" i="1" dirty="0">
              <a:solidFill>
                <a:schemeClr val="accent5"/>
              </a:solidFill>
              <a:highlight>
                <a:srgbClr val="FFFF00"/>
              </a:highlight>
              <a:latin typeface="WORK SANS LIGHT ROMAN" pitchFamily="2" charset="0"/>
            </a:endParaRPr>
          </a:p>
          <a:p>
            <a:pPr marL="703263" indent="0" algn="just">
              <a:buClrTx/>
              <a:buNone/>
            </a:pPr>
            <a:endParaRPr lang="fr-FR" sz="1800" b="0" i="1" dirty="0">
              <a:solidFill>
                <a:schemeClr val="accent5"/>
              </a:solidFill>
              <a:effectLst/>
              <a:latin typeface="WORK SANS LIGHT ROMAN" pitchFamily="2" charset="0"/>
            </a:endParaRPr>
          </a:p>
        </p:txBody>
      </p:sp>
      <p:sp>
        <p:nvSpPr>
          <p:cNvPr id="3" name="Espace réservé du texte 2">
            <a:extLst>
              <a:ext uri="{FF2B5EF4-FFF2-40B4-BE49-F238E27FC236}">
                <a16:creationId xmlns:a16="http://schemas.microsoft.com/office/drawing/2014/main" id="{EBC20684-6F99-87F1-1115-89CCEA4E46A8}"/>
              </a:ext>
            </a:extLst>
          </p:cNvPr>
          <p:cNvSpPr>
            <a:spLocks noGrp="1"/>
          </p:cNvSpPr>
          <p:nvPr>
            <p:ph type="body" sz="quarter" idx="11"/>
          </p:nvPr>
        </p:nvSpPr>
        <p:spPr>
          <a:xfrm>
            <a:off x="2076855" y="173671"/>
            <a:ext cx="9523413" cy="839787"/>
          </a:xfrm>
        </p:spPr>
        <p:txBody>
          <a:bodyPr/>
          <a:lstStyle/>
          <a:p>
            <a:pPr algn="ctr"/>
            <a:r>
              <a:rPr lang="fr-FR" dirty="0">
                <a:latin typeface="WORK SANS LIGHT ROMAN"/>
              </a:rPr>
              <a:t>LES DERNIÈRES PUBLICATIONS SUR NOTRE SITE</a:t>
            </a:r>
          </a:p>
        </p:txBody>
      </p:sp>
      <p:pic>
        <p:nvPicPr>
          <p:cNvPr id="9" name="Image 8">
            <a:extLst>
              <a:ext uri="{FF2B5EF4-FFF2-40B4-BE49-F238E27FC236}">
                <a16:creationId xmlns:a16="http://schemas.microsoft.com/office/drawing/2014/main" id="{0173EEDD-6DB4-EE82-D923-E75C6E48DA9B}"/>
              </a:ext>
            </a:extLst>
          </p:cNvPr>
          <p:cNvPicPr>
            <a:picLocks noChangeAspect="1"/>
          </p:cNvPicPr>
          <p:nvPr/>
        </p:nvPicPr>
        <p:blipFill>
          <a:blip r:embed="rId3"/>
          <a:stretch>
            <a:fillRect/>
          </a:stretch>
        </p:blipFill>
        <p:spPr>
          <a:xfrm>
            <a:off x="5139133" y="2469873"/>
            <a:ext cx="2489791" cy="3508341"/>
          </a:xfrm>
          <a:prstGeom prst="rect">
            <a:avLst/>
          </a:prstGeom>
        </p:spPr>
      </p:pic>
      <p:pic>
        <p:nvPicPr>
          <p:cNvPr id="15" name="Image 14">
            <a:extLst>
              <a:ext uri="{FF2B5EF4-FFF2-40B4-BE49-F238E27FC236}">
                <a16:creationId xmlns:a16="http://schemas.microsoft.com/office/drawing/2014/main" id="{9BC3C374-2F84-02D4-B03D-3E4CAC6A6CF3}"/>
              </a:ext>
            </a:extLst>
          </p:cNvPr>
          <p:cNvPicPr>
            <a:picLocks noChangeAspect="1"/>
          </p:cNvPicPr>
          <p:nvPr/>
        </p:nvPicPr>
        <p:blipFill>
          <a:blip r:embed="rId4"/>
          <a:stretch>
            <a:fillRect/>
          </a:stretch>
        </p:blipFill>
        <p:spPr>
          <a:xfrm>
            <a:off x="2160874" y="2469873"/>
            <a:ext cx="2487130" cy="3523069"/>
          </a:xfrm>
          <a:prstGeom prst="rect">
            <a:avLst/>
          </a:prstGeom>
        </p:spPr>
      </p:pic>
      <p:pic>
        <p:nvPicPr>
          <p:cNvPr id="17" name="Image 16">
            <a:extLst>
              <a:ext uri="{FF2B5EF4-FFF2-40B4-BE49-F238E27FC236}">
                <a16:creationId xmlns:a16="http://schemas.microsoft.com/office/drawing/2014/main" id="{68ECB219-4015-E4BB-05E0-4B3A606BE83A}"/>
              </a:ext>
            </a:extLst>
          </p:cNvPr>
          <p:cNvPicPr>
            <a:picLocks noChangeAspect="1"/>
          </p:cNvPicPr>
          <p:nvPr/>
        </p:nvPicPr>
        <p:blipFill>
          <a:blip r:embed="rId5"/>
          <a:stretch>
            <a:fillRect/>
          </a:stretch>
        </p:blipFill>
        <p:spPr>
          <a:xfrm>
            <a:off x="8120052" y="2475035"/>
            <a:ext cx="2489791" cy="3503179"/>
          </a:xfrm>
          <a:prstGeom prst="rect">
            <a:avLst/>
          </a:prstGeom>
        </p:spPr>
      </p:pic>
    </p:spTree>
    <p:extLst>
      <p:ext uri="{BB962C8B-B14F-4D97-AF65-F5344CB8AC3E}">
        <p14:creationId xmlns:p14="http://schemas.microsoft.com/office/powerpoint/2010/main" val="1218009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922791-0922-4673-9ACF-897060424BA5}"/>
              </a:ext>
            </a:extLst>
          </p:cNvPr>
          <p:cNvSpPr>
            <a:spLocks noGrp="1"/>
          </p:cNvSpPr>
          <p:nvPr>
            <p:ph type="body" sz="quarter" idx="10"/>
          </p:nvPr>
        </p:nvSpPr>
        <p:spPr>
          <a:xfrm>
            <a:off x="5672138" y="2019300"/>
            <a:ext cx="5010150" cy="2757416"/>
          </a:xfrm>
        </p:spPr>
        <p:txBody>
          <a:bodyPr>
            <a:normAutofit/>
          </a:bodyPr>
          <a:lstStyle/>
          <a:p>
            <a:endParaRPr lang="fr-FR" dirty="0"/>
          </a:p>
          <a:p>
            <a:r>
              <a:rPr lang="fr-FR" dirty="0">
                <a:latin typeface="WORK SANS LIGHT ROMAN"/>
              </a:rPr>
              <a:t>MERCI DE VOTRE ATTENTION</a:t>
            </a:r>
          </a:p>
          <a:p>
            <a:pPr algn="ctr"/>
            <a:r>
              <a:rPr lang="fr-FR" sz="2800" dirty="0">
                <a:solidFill>
                  <a:schemeClr val="bg1"/>
                </a:solidFill>
                <a:latin typeface="WORK SANS LIGHT ROMAN"/>
              </a:rPr>
              <a:t>Le prochain Webinaire aura lieu le </a:t>
            </a:r>
            <a:r>
              <a:rPr lang="fr-FR" b="1" dirty="0">
                <a:latin typeface="WORK SANS LIGHT ROMAN"/>
              </a:rPr>
              <a:t>31 janvier</a:t>
            </a:r>
            <a:r>
              <a:rPr lang="fr-FR" sz="2800" b="1" dirty="0">
                <a:solidFill>
                  <a:schemeClr val="bg1"/>
                </a:solidFill>
                <a:latin typeface="WORK SANS LIGHT ROMAN"/>
              </a:rPr>
              <a:t> 2025</a:t>
            </a:r>
            <a:endParaRPr lang="fr-FR" b="1" dirty="0">
              <a:latin typeface="WORK SANS LIGHT ROMAN"/>
            </a:endParaRPr>
          </a:p>
        </p:txBody>
      </p:sp>
    </p:spTree>
    <p:extLst>
      <p:ext uri="{BB962C8B-B14F-4D97-AF65-F5344CB8AC3E}">
        <p14:creationId xmlns:p14="http://schemas.microsoft.com/office/powerpoint/2010/main" val="227565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fontScale="40000" lnSpcReduction="20000"/>
          </a:bodyPr>
          <a:lstStyle/>
          <a:p>
            <a:endParaRPr lang="fr-FR" sz="4000" dirty="0"/>
          </a:p>
          <a:p>
            <a:r>
              <a:rPr lang="fr-FR" sz="7000" dirty="0">
                <a:latin typeface="WORK SANS LIGHT ROMAN"/>
              </a:rPr>
              <a:t>1</a:t>
            </a:r>
          </a:p>
          <a:p>
            <a:pPr algn="ctr"/>
            <a:r>
              <a:rPr lang="fr-FR" sz="6000" dirty="0">
                <a:latin typeface="WORK SANS LIGHT ROMAN"/>
              </a:rPr>
              <a:t>Actualité conventionnelle </a:t>
            </a:r>
          </a:p>
          <a:p>
            <a:r>
              <a:rPr lang="fr-FR" sz="6000" dirty="0">
                <a:latin typeface="WORK SANS LIGHT ROMAN"/>
              </a:rPr>
              <a:t>–</a:t>
            </a:r>
          </a:p>
          <a:p>
            <a:pPr algn="ctr"/>
            <a:r>
              <a:rPr lang="fr-FR" sz="6000" dirty="0">
                <a:latin typeface="WORK SANS LIGHT ROMAN"/>
              </a:rPr>
              <a:t>Salaires minima des Cadres 2025.</a:t>
            </a:r>
          </a:p>
          <a:p>
            <a:pPr algn="ctr"/>
            <a:endParaRPr lang="fr-FR" sz="2800" dirty="0"/>
          </a:p>
        </p:txBody>
      </p:sp>
    </p:spTree>
    <p:extLst>
      <p:ext uri="{BB962C8B-B14F-4D97-AF65-F5344CB8AC3E}">
        <p14:creationId xmlns:p14="http://schemas.microsoft.com/office/powerpoint/2010/main" val="111963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SALAIRES MINIMA DES CADRES 2025</a:t>
            </a:r>
          </a:p>
        </p:txBody>
      </p:sp>
      <p:sp>
        <p:nvSpPr>
          <p:cNvPr id="2" name="Espace réservé du texte 1">
            <a:extLst>
              <a:ext uri="{FF2B5EF4-FFF2-40B4-BE49-F238E27FC236}">
                <a16:creationId xmlns:a16="http://schemas.microsoft.com/office/drawing/2014/main" id="{8B653BA1-F5F8-06AB-8042-C323E4177729}"/>
              </a:ext>
            </a:extLst>
          </p:cNvPr>
          <p:cNvSpPr>
            <a:spLocks noGrp="1"/>
          </p:cNvSpPr>
          <p:nvPr>
            <p:ph type="body" sz="quarter" idx="10"/>
          </p:nvPr>
        </p:nvSpPr>
        <p:spPr>
          <a:xfrm>
            <a:off x="1966824" y="1626743"/>
            <a:ext cx="8900988" cy="1710818"/>
          </a:xfrm>
        </p:spPr>
        <p:txBody>
          <a:bodyPr>
            <a:normAutofit/>
          </a:bodyPr>
          <a:lstStyle/>
          <a:p>
            <a:pPr marL="0" indent="0" algn="just">
              <a:lnSpc>
                <a:spcPct val="70000"/>
              </a:lnSpc>
              <a:buNone/>
            </a:pPr>
            <a:r>
              <a:rPr lang="fr-FR" sz="1900" dirty="0">
                <a:solidFill>
                  <a:srgbClr val="0A14B4"/>
                </a:solidFill>
                <a:latin typeface="WORK SANS LIGHT ROMAN"/>
              </a:rPr>
              <a:t>Salaires minima des Cadres pour 2025</a:t>
            </a:r>
          </a:p>
          <a:p>
            <a:pPr marL="0" indent="0" algn="just">
              <a:lnSpc>
                <a:spcPct val="70000"/>
              </a:lnSpc>
              <a:buNone/>
            </a:pPr>
            <a:endParaRPr lang="fr-FR" sz="1900" dirty="0">
              <a:solidFill>
                <a:srgbClr val="0A14B4"/>
              </a:solidFill>
              <a:latin typeface="WORK SANS LIGHT ROMAN"/>
            </a:endParaRPr>
          </a:p>
          <a:p>
            <a:pPr algn="just"/>
            <a:r>
              <a:rPr lang="fr-FR" sz="1500" b="0" dirty="0">
                <a:solidFill>
                  <a:schemeClr val="tx1"/>
                </a:solidFill>
                <a:latin typeface="WORK SANS LIGHT ROMAN"/>
              </a:rPr>
              <a:t>A l’issue de 2 séances de négociation, un projet d’accord du 21 novembre 2024 est ouvert à signature jusqu’au </a:t>
            </a:r>
            <a:r>
              <a:rPr lang="fr-FR" sz="1500" u="sng" dirty="0">
                <a:solidFill>
                  <a:schemeClr val="tx1"/>
                </a:solidFill>
                <a:latin typeface="WORK SANS LIGHT ROMAN"/>
              </a:rPr>
              <a:t>vendredi 6 décembre 2024 </a:t>
            </a:r>
            <a:r>
              <a:rPr lang="fr-FR" sz="1500" b="0" dirty="0">
                <a:solidFill>
                  <a:schemeClr val="tx1"/>
                </a:solidFill>
                <a:latin typeface="WORK SANS LIGHT ROMAN"/>
              </a:rPr>
              <a:t>: revalorisation linéaire de 1,5% pour toutes les positions. </a:t>
            </a:r>
          </a:p>
          <a:p>
            <a:pPr algn="just"/>
            <a:r>
              <a:rPr lang="fr-FR" sz="1500" b="0" dirty="0">
                <a:solidFill>
                  <a:schemeClr val="tx1"/>
                </a:solidFill>
                <a:latin typeface="WORK SANS LIGHT ROMAN"/>
              </a:rPr>
              <a:t>L’inflation glissante annuelle (INSEE) en octobre est à </a:t>
            </a:r>
            <a:r>
              <a:rPr lang="fr-FR" sz="1500" b="0" dirty="0">
                <a:solidFill>
                  <a:schemeClr val="tx1"/>
                </a:solidFill>
                <a:latin typeface="WORK SANS LIGHT ROMAN"/>
                <a:hlinkClick r:id="rId3"/>
              </a:rPr>
              <a:t>1,2%</a:t>
            </a:r>
            <a:r>
              <a:rPr lang="fr-FR" sz="1500" b="0" dirty="0">
                <a:solidFill>
                  <a:schemeClr val="tx1"/>
                </a:solidFill>
                <a:latin typeface="WORK SANS LIGHT ROMAN"/>
              </a:rPr>
              <a:t>.</a:t>
            </a:r>
          </a:p>
          <a:p>
            <a:pPr marL="0" indent="0" algn="just">
              <a:buNone/>
            </a:pPr>
            <a:endParaRPr lang="fr-FR" sz="1600" b="0" dirty="0">
              <a:solidFill>
                <a:schemeClr val="tx1"/>
              </a:solidFill>
              <a:latin typeface="WORK SANS LIGHT ROMAN" pitchFamily="2" charset="0"/>
            </a:endParaRPr>
          </a:p>
        </p:txBody>
      </p:sp>
      <p:pic>
        <p:nvPicPr>
          <p:cNvPr id="4" name="Image 3">
            <a:extLst>
              <a:ext uri="{FF2B5EF4-FFF2-40B4-BE49-F238E27FC236}">
                <a16:creationId xmlns:a16="http://schemas.microsoft.com/office/drawing/2014/main" id="{78EFBE3E-8F6D-09D2-1035-D38EEDB58634}"/>
              </a:ext>
            </a:extLst>
          </p:cNvPr>
          <p:cNvPicPr>
            <a:picLocks noChangeAspect="1"/>
          </p:cNvPicPr>
          <p:nvPr/>
        </p:nvPicPr>
        <p:blipFill>
          <a:blip r:embed="rId4"/>
          <a:stretch>
            <a:fillRect/>
          </a:stretch>
        </p:blipFill>
        <p:spPr>
          <a:xfrm>
            <a:off x="3265622" y="3520440"/>
            <a:ext cx="7675428" cy="2838546"/>
          </a:xfrm>
          <a:prstGeom prst="rect">
            <a:avLst/>
          </a:prstGeom>
        </p:spPr>
      </p:pic>
    </p:spTree>
    <p:extLst>
      <p:ext uri="{BB962C8B-B14F-4D97-AF65-F5344CB8AC3E}">
        <p14:creationId xmlns:p14="http://schemas.microsoft.com/office/powerpoint/2010/main" val="7713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fontScale="40000" lnSpcReduction="20000"/>
          </a:bodyPr>
          <a:lstStyle/>
          <a:p>
            <a:endParaRPr lang="fr-FR" sz="4000" dirty="0"/>
          </a:p>
          <a:p>
            <a:r>
              <a:rPr lang="fr-FR" sz="7000" dirty="0">
                <a:latin typeface="WORK SANS LIGHT ROMAN"/>
              </a:rPr>
              <a:t>1</a:t>
            </a:r>
          </a:p>
          <a:p>
            <a:pPr algn="ctr"/>
            <a:r>
              <a:rPr lang="fr-FR" sz="6000" dirty="0">
                <a:latin typeface="WORK SANS LIGHT ROMAN"/>
              </a:rPr>
              <a:t>Actualité conventionnelle </a:t>
            </a:r>
          </a:p>
          <a:p>
            <a:r>
              <a:rPr lang="fr-FR" sz="6000" dirty="0">
                <a:latin typeface="WORK SANS LIGHT ROMAN"/>
              </a:rPr>
              <a:t>–</a:t>
            </a:r>
          </a:p>
          <a:p>
            <a:pPr algn="ctr"/>
            <a:r>
              <a:rPr lang="fr-FR" sz="6000" dirty="0">
                <a:latin typeface="WORK SANS LIGHT ROMAN"/>
              </a:rPr>
              <a:t>CPPNI : N’oubliez pas d’envoyer vos accords !</a:t>
            </a:r>
          </a:p>
          <a:p>
            <a:pPr algn="ctr"/>
            <a:endParaRPr lang="fr-FR" sz="2800" dirty="0"/>
          </a:p>
        </p:txBody>
      </p:sp>
    </p:spTree>
    <p:extLst>
      <p:ext uri="{BB962C8B-B14F-4D97-AF65-F5344CB8AC3E}">
        <p14:creationId xmlns:p14="http://schemas.microsoft.com/office/powerpoint/2010/main" val="423477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p:spPr>
        <p:txBody>
          <a:bodyPr/>
          <a:lstStyle/>
          <a:p>
            <a:pPr algn="ctr"/>
            <a:r>
              <a:rPr lang="fr-FR" dirty="0">
                <a:latin typeface="WORK SANS LIGHT ROMAN" pitchFamily="2" charset="0"/>
              </a:rPr>
              <a:t>CPPNI : Envoi de vos accords collectifs</a:t>
            </a:r>
          </a:p>
        </p:txBody>
      </p:sp>
      <p:sp>
        <p:nvSpPr>
          <p:cNvPr id="2" name="Espace réservé du texte 1">
            <a:extLst>
              <a:ext uri="{FF2B5EF4-FFF2-40B4-BE49-F238E27FC236}">
                <a16:creationId xmlns:a16="http://schemas.microsoft.com/office/drawing/2014/main" id="{8B653BA1-F5F8-06AB-8042-C323E4177729}"/>
              </a:ext>
            </a:extLst>
          </p:cNvPr>
          <p:cNvSpPr>
            <a:spLocks noGrp="1"/>
          </p:cNvSpPr>
          <p:nvPr>
            <p:ph type="body" sz="quarter" idx="10"/>
          </p:nvPr>
        </p:nvSpPr>
        <p:spPr>
          <a:xfrm>
            <a:off x="2445795" y="1594085"/>
            <a:ext cx="8900988" cy="4913219"/>
          </a:xfrm>
        </p:spPr>
        <p:txBody>
          <a:bodyPr>
            <a:normAutofit/>
          </a:bodyPr>
          <a:lstStyle/>
          <a:p>
            <a:pPr marL="0" indent="0" algn="just">
              <a:lnSpc>
                <a:spcPct val="70000"/>
              </a:lnSpc>
              <a:buNone/>
            </a:pPr>
            <a:r>
              <a:rPr lang="fr-FR" sz="1900" dirty="0">
                <a:solidFill>
                  <a:srgbClr val="0A14B4"/>
                </a:solidFill>
                <a:latin typeface="WORK SANS LIGHT ROMAN"/>
              </a:rPr>
              <a:t>En 2024, n’oubliez pas d’envoyer vos accords collectifs à la CPPNI !</a:t>
            </a:r>
          </a:p>
          <a:p>
            <a:pPr marL="0" indent="0" algn="just">
              <a:lnSpc>
                <a:spcPct val="70000"/>
              </a:lnSpc>
              <a:buNone/>
            </a:pPr>
            <a:endParaRPr lang="fr-FR" sz="1900" dirty="0">
              <a:solidFill>
                <a:srgbClr val="0A14B4"/>
              </a:solidFill>
              <a:latin typeface="WORK SANS LIGHT ROMAN"/>
            </a:endParaRPr>
          </a:p>
          <a:p>
            <a:pPr algn="just"/>
            <a:r>
              <a:rPr lang="fr-FR" sz="1500" dirty="0">
                <a:solidFill>
                  <a:schemeClr val="accent1"/>
                </a:solidFill>
                <a:latin typeface="WORK SANS LIGHT ROMAN"/>
              </a:rPr>
              <a:t>Pourquoi ? </a:t>
            </a:r>
            <a:r>
              <a:rPr lang="fr-FR" sz="1500" b="0" dirty="0">
                <a:solidFill>
                  <a:schemeClr val="tx1"/>
                </a:solidFill>
                <a:latin typeface="WORK SANS LIGHT ROMAN"/>
              </a:rPr>
              <a:t>La Commission Paritaire Permanente de Négociation et d’Interprétation (CPPNI) des Travaux Publics établit chaque année un rapport d’activité qui comprend un bilan des accords collectifs d’entreprise conclus dans la branche (D.2232-1-2  du Code </a:t>
            </a:r>
            <a:r>
              <a:rPr lang="fr-FR" sz="1500" b="0">
                <a:solidFill>
                  <a:schemeClr val="tx1"/>
                </a:solidFill>
                <a:latin typeface="WORK SANS LIGHT ROMAN"/>
              </a:rPr>
              <a:t>du travail). </a:t>
            </a:r>
            <a:endParaRPr lang="fr-FR" sz="1500" b="0" dirty="0">
              <a:solidFill>
                <a:schemeClr val="tx1"/>
              </a:solidFill>
              <a:latin typeface="WORK SANS LIGHT ROMAN"/>
            </a:endParaRPr>
          </a:p>
          <a:p>
            <a:pPr marL="0" indent="0" algn="just">
              <a:buNone/>
            </a:pPr>
            <a:endParaRPr lang="fr-FR" sz="1500" b="0" dirty="0">
              <a:solidFill>
                <a:schemeClr val="tx1"/>
              </a:solidFill>
              <a:latin typeface="WORK SANS LIGHT ROMAN"/>
            </a:endParaRPr>
          </a:p>
          <a:p>
            <a:pPr algn="just"/>
            <a:r>
              <a:rPr lang="fr-FR" sz="1500" dirty="0">
                <a:solidFill>
                  <a:schemeClr val="accent1"/>
                </a:solidFill>
                <a:latin typeface="WORK SANS LIGHT ROMAN"/>
              </a:rPr>
              <a:t>Quels accords ? </a:t>
            </a:r>
            <a:r>
              <a:rPr lang="fr-FR" sz="1500" b="0" dirty="0">
                <a:solidFill>
                  <a:schemeClr val="tx1"/>
                </a:solidFill>
                <a:latin typeface="WORK SANS LIGHT ROMAN"/>
              </a:rPr>
              <a:t>Tous les accords collectifs d’entreprise portant sur :</a:t>
            </a:r>
          </a:p>
          <a:p>
            <a:pPr>
              <a:buFont typeface="Wingdings" panose="05000000000000000000" pitchFamily="2" charset="2"/>
              <a:buChar char="q"/>
            </a:pPr>
            <a:r>
              <a:rPr lang="fr-FR" sz="1500" b="0" dirty="0">
                <a:solidFill>
                  <a:schemeClr val="tx1"/>
                </a:solidFill>
                <a:latin typeface="WORK SANS LIGHT ROMAN"/>
              </a:rPr>
              <a:t>la durée du travail, la répartition et l’aménagement des horaires ;</a:t>
            </a:r>
          </a:p>
          <a:p>
            <a:pPr>
              <a:buFont typeface="Wingdings" panose="05000000000000000000" pitchFamily="2" charset="2"/>
              <a:buChar char="q"/>
            </a:pPr>
            <a:r>
              <a:rPr lang="fr-FR" sz="1500" b="0" dirty="0">
                <a:solidFill>
                  <a:schemeClr val="tx1"/>
                </a:solidFill>
                <a:latin typeface="WORK SANS LIGHT ROMAN"/>
              </a:rPr>
              <a:t>le repos quotidien et les jours fériés ;</a:t>
            </a:r>
          </a:p>
          <a:p>
            <a:pPr>
              <a:buFont typeface="Wingdings" panose="05000000000000000000" pitchFamily="2" charset="2"/>
              <a:buChar char="q"/>
            </a:pPr>
            <a:r>
              <a:rPr lang="fr-FR" sz="1500" b="0" dirty="0">
                <a:solidFill>
                  <a:schemeClr val="tx1"/>
                </a:solidFill>
                <a:latin typeface="WORK SANS LIGHT ROMAN"/>
              </a:rPr>
              <a:t>les congés payés et autres congés ;</a:t>
            </a:r>
          </a:p>
          <a:p>
            <a:pPr>
              <a:buFont typeface="Wingdings" panose="05000000000000000000" pitchFamily="2" charset="2"/>
              <a:buChar char="q"/>
            </a:pPr>
            <a:r>
              <a:rPr lang="fr-FR" sz="1500" b="0" dirty="0">
                <a:solidFill>
                  <a:schemeClr val="tx1"/>
                </a:solidFill>
                <a:latin typeface="WORK SANS LIGHT ROMAN"/>
              </a:rPr>
              <a:t>le compte-épargne-temps</a:t>
            </a:r>
          </a:p>
          <a:p>
            <a:pPr marL="0" indent="0">
              <a:buNone/>
            </a:pPr>
            <a:endParaRPr lang="fr-FR" sz="1500" b="0" dirty="0">
              <a:solidFill>
                <a:schemeClr val="tx1"/>
              </a:solidFill>
              <a:latin typeface="WORK SANS LIGHT ROMAN"/>
            </a:endParaRPr>
          </a:p>
          <a:p>
            <a:pPr algn="just"/>
            <a:r>
              <a:rPr lang="fr-FR" sz="1500" dirty="0">
                <a:solidFill>
                  <a:schemeClr val="accent1"/>
                </a:solidFill>
                <a:latin typeface="WORK SANS LIGHT ROMAN"/>
              </a:rPr>
              <a:t>Comment ? </a:t>
            </a:r>
            <a:r>
              <a:rPr lang="fr-FR" sz="1500" b="0" dirty="0">
                <a:solidFill>
                  <a:schemeClr val="tx1"/>
                </a:solidFill>
                <a:latin typeface="WORK SANS LIGHT ROMAN"/>
              </a:rPr>
              <a:t>Envoi des accords collectifs sur l’adresse mail </a:t>
            </a:r>
            <a:r>
              <a:rPr lang="fr-FR" sz="1500" b="0" dirty="0">
                <a:solidFill>
                  <a:schemeClr val="tx1"/>
                </a:solidFill>
                <a:latin typeface="WORK SANS LIGHT ROMAN"/>
                <a:hlinkClick r:id="rId3"/>
              </a:rPr>
              <a:t>social@fntp.fr</a:t>
            </a:r>
            <a:r>
              <a:rPr lang="fr-FR" sz="1500" b="0" dirty="0">
                <a:solidFill>
                  <a:schemeClr val="tx1"/>
                </a:solidFill>
                <a:latin typeface="WORK SANS LIGHT ROMAN"/>
              </a:rPr>
              <a:t> sans les noms et prénoms des négociateurs et des signataires, mais en conservant néanmoins les signatures.</a:t>
            </a:r>
          </a:p>
          <a:p>
            <a:pPr marL="0" indent="0" algn="just">
              <a:buNone/>
            </a:pPr>
            <a:endParaRPr lang="fr-FR" sz="1600" b="0" dirty="0">
              <a:solidFill>
                <a:schemeClr val="tx1"/>
              </a:solidFill>
              <a:latin typeface="WORK SANS LIGHT ROMAN" pitchFamily="2" charset="0"/>
            </a:endParaRPr>
          </a:p>
        </p:txBody>
      </p:sp>
    </p:spTree>
    <p:extLst>
      <p:ext uri="{BB962C8B-B14F-4D97-AF65-F5344CB8AC3E}">
        <p14:creationId xmlns:p14="http://schemas.microsoft.com/office/powerpoint/2010/main" val="4081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a:xfrm>
            <a:off x="5672138" y="2097248"/>
            <a:ext cx="5010150" cy="2474752"/>
          </a:xfrm>
        </p:spPr>
        <p:txBody>
          <a:bodyPr>
            <a:normAutofit lnSpcReduction="10000"/>
          </a:bodyPr>
          <a:lstStyle/>
          <a:p>
            <a:r>
              <a:rPr lang="fr-FR" sz="3000" dirty="0">
                <a:latin typeface="WORK SANS LIGHT ROMAN"/>
              </a:rPr>
              <a:t>2</a:t>
            </a:r>
          </a:p>
          <a:p>
            <a:pPr algn="ctr"/>
            <a:r>
              <a:rPr lang="fr-FR" sz="2400" dirty="0">
                <a:latin typeface="WORK SANS LIGHT ROMAN"/>
              </a:rPr>
              <a:t>Actualités législatives et réglementaires</a:t>
            </a:r>
          </a:p>
          <a:p>
            <a:r>
              <a:rPr lang="fr-FR" sz="2400" dirty="0">
                <a:latin typeface="WORK SANS LIGHT ROMAN"/>
              </a:rPr>
              <a:t>–</a:t>
            </a:r>
          </a:p>
          <a:p>
            <a:r>
              <a:rPr lang="fr-FR" sz="2400" dirty="0">
                <a:latin typeface="WORK SANS LIGHT ROMAN"/>
              </a:rPr>
              <a:t>Décret du 23 octobre 2024 portant relèvement du SMIC.</a:t>
            </a:r>
          </a:p>
        </p:txBody>
      </p:sp>
    </p:spTree>
    <p:extLst>
      <p:ext uri="{BB962C8B-B14F-4D97-AF65-F5344CB8AC3E}">
        <p14:creationId xmlns:p14="http://schemas.microsoft.com/office/powerpoint/2010/main" val="170311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E304216-48D2-8523-0892-1586D04D474C}"/>
              </a:ext>
            </a:extLst>
          </p:cNvPr>
          <p:cNvSpPr>
            <a:spLocks noGrp="1"/>
          </p:cNvSpPr>
          <p:nvPr>
            <p:ph type="body" sz="quarter" idx="11"/>
          </p:nvPr>
        </p:nvSpPr>
        <p:spPr>
          <a:xfrm>
            <a:off x="1966824" y="318039"/>
            <a:ext cx="9659940" cy="839787"/>
          </a:xfrm>
          <a:ln w="6350">
            <a:solidFill>
              <a:srgbClr val="001B73"/>
            </a:solidFill>
          </a:ln>
        </p:spPr>
        <p:txBody>
          <a:bodyPr vert="horz" lIns="91440" tIns="45720" rIns="91440" bIns="45720" rtlCol="0" anchor="ctr">
            <a:noAutofit/>
          </a:bodyPr>
          <a:lstStyle/>
          <a:p>
            <a:pPr algn="ctr"/>
            <a:endParaRPr lang="fr-FR" dirty="0">
              <a:latin typeface="WORK SANS LIGHT ROMAN" pitchFamily="2" charset="0"/>
            </a:endParaRPr>
          </a:p>
          <a:p>
            <a:pPr algn="ctr"/>
            <a:r>
              <a:rPr lang="fr-FR" dirty="0">
                <a:latin typeface="WORK SANS LIGHT ROMAN" pitchFamily="2" charset="0"/>
              </a:rPr>
              <a:t>SMIC AU 1er NOVEMBRE 2024</a:t>
            </a:r>
          </a:p>
          <a:p>
            <a:pPr algn="ctr"/>
            <a:endParaRPr lang="fr-FR" dirty="0">
              <a:latin typeface="WORK SANS LIGHT ROMAN" pitchFamily="2" charset="0"/>
            </a:endParaRPr>
          </a:p>
        </p:txBody>
      </p:sp>
      <p:sp>
        <p:nvSpPr>
          <p:cNvPr id="3" name="Espace réservé du contenu 4">
            <a:extLst>
              <a:ext uri="{FF2B5EF4-FFF2-40B4-BE49-F238E27FC236}">
                <a16:creationId xmlns:a16="http://schemas.microsoft.com/office/drawing/2014/main" id="{7E86D393-1CEB-2A04-D684-1D99FB80AF86}"/>
              </a:ext>
            </a:extLst>
          </p:cNvPr>
          <p:cNvSpPr txBox="1">
            <a:spLocks/>
          </p:cNvSpPr>
          <p:nvPr/>
        </p:nvSpPr>
        <p:spPr>
          <a:xfrm>
            <a:off x="1919712" y="1770379"/>
            <a:ext cx="9824186" cy="4727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accent1"/>
              </a:buClr>
            </a:pPr>
            <a:r>
              <a:rPr lang="fr-FR" sz="1800" b="1" dirty="0">
                <a:latin typeface="WORK SANS LIGHT ROMAN" pitchFamily="2" charset="0"/>
              </a:rPr>
              <a:t>Depuis le 1</a:t>
            </a:r>
            <a:r>
              <a:rPr lang="fr-FR" sz="1800" b="1" baseline="30000" dirty="0">
                <a:latin typeface="WORK SANS LIGHT ROMAN" pitchFamily="2" charset="0"/>
              </a:rPr>
              <a:t>er</a:t>
            </a:r>
            <a:r>
              <a:rPr lang="fr-FR" sz="1800" b="1" dirty="0">
                <a:latin typeface="WORK SANS LIGHT ROMAN" pitchFamily="2" charset="0"/>
              </a:rPr>
              <a:t> novembre 2024</a:t>
            </a:r>
            <a:r>
              <a:rPr lang="fr-FR" sz="1800" dirty="0">
                <a:latin typeface="WORK SANS LIGHT ROMAN" pitchFamily="2" charset="0"/>
              </a:rPr>
              <a:t>, le SMIC est revalorisé de </a:t>
            </a:r>
            <a:r>
              <a:rPr lang="fr-FR" sz="1800" b="1" dirty="0">
                <a:latin typeface="WORK SANS LIGHT ROMAN" pitchFamily="2" charset="0"/>
              </a:rPr>
              <a:t>2 %</a:t>
            </a:r>
            <a:r>
              <a:rPr lang="fr-FR" sz="1800" dirty="0">
                <a:latin typeface="WORK SANS LIGHT ROMAN" pitchFamily="2" charset="0"/>
              </a:rPr>
              <a:t>.</a:t>
            </a:r>
          </a:p>
          <a:p>
            <a:pPr algn="just">
              <a:buClr>
                <a:schemeClr val="accent1"/>
              </a:buClr>
            </a:pPr>
            <a:r>
              <a:rPr lang="fr-FR" sz="1800" dirty="0">
                <a:latin typeface="WORK SANS LIGHT ROMAN" pitchFamily="2" charset="0"/>
              </a:rPr>
              <a:t>Cette augmentation correspond à une </a:t>
            </a:r>
            <a:r>
              <a:rPr lang="fr-FR" sz="1800" b="1" u="sng" dirty="0">
                <a:latin typeface="WORK SANS LIGHT ROMAN" pitchFamily="2" charset="0"/>
              </a:rPr>
              <a:t>revalorisation anticipée du SMIC</a:t>
            </a:r>
            <a:r>
              <a:rPr lang="fr-FR" sz="1800" dirty="0">
                <a:latin typeface="WORK SANS LIGHT ROMAN" pitchFamily="2" charset="0"/>
              </a:rPr>
              <a:t> annoncée par le Premier ministre lors de sa déclaration de politique générale prononcée le 1</a:t>
            </a:r>
            <a:r>
              <a:rPr lang="fr-FR" sz="1800" baseline="30000" dirty="0">
                <a:latin typeface="WORK SANS LIGHT ROMAN" pitchFamily="2" charset="0"/>
              </a:rPr>
              <a:t>er</a:t>
            </a:r>
            <a:r>
              <a:rPr lang="fr-FR" sz="1800" dirty="0">
                <a:latin typeface="WORK SANS LIGHT ROMAN" pitchFamily="2" charset="0"/>
              </a:rPr>
              <a:t> octobre 2024.</a:t>
            </a:r>
          </a:p>
          <a:p>
            <a:pPr algn="just">
              <a:buFont typeface="Wingdings" panose="05000000000000000000" pitchFamily="2" charset="2"/>
              <a:buChar char="§"/>
            </a:pPr>
            <a:endParaRPr lang="fr-FR" sz="1700" dirty="0">
              <a:latin typeface="WORK SANS LIGHT ROMAN" pitchFamily="2" charset="0"/>
            </a:endParaRPr>
          </a:p>
          <a:p>
            <a:pPr algn="just">
              <a:buFont typeface="Wingdings" panose="05000000000000000000" pitchFamily="2" charset="2"/>
              <a:buChar char="§"/>
            </a:pPr>
            <a:endParaRPr lang="fr-FR" sz="1700" dirty="0">
              <a:latin typeface="WORK SANS LIGHT ROMAN" pitchFamily="2" charset="0"/>
            </a:endParaRPr>
          </a:p>
          <a:p>
            <a:pPr algn="just">
              <a:buFont typeface="Wingdings" panose="05000000000000000000" pitchFamily="2" charset="2"/>
              <a:buChar char="§"/>
            </a:pPr>
            <a:endParaRPr lang="fr-FR" sz="1700" dirty="0">
              <a:latin typeface="WORK SANS LIGHT ROMAN" pitchFamily="2" charset="0"/>
            </a:endParaRPr>
          </a:p>
          <a:p>
            <a:pPr algn="just">
              <a:buFont typeface="Wingdings" panose="05000000000000000000" pitchFamily="2" charset="2"/>
              <a:buChar char="§"/>
            </a:pPr>
            <a:endParaRPr lang="fr-FR" sz="1700" dirty="0">
              <a:latin typeface="WORK SANS LIGHT ROMAN" pitchFamily="2" charset="0"/>
            </a:endParaRPr>
          </a:p>
          <a:p>
            <a:pPr algn="just">
              <a:buFont typeface="Wingdings" panose="05000000000000000000" pitchFamily="2" charset="2"/>
              <a:buChar char="§"/>
            </a:pPr>
            <a:endParaRPr lang="fr-FR" sz="1700" dirty="0">
              <a:latin typeface="WORK SANS LIGHT ROMAN" pitchFamily="2" charset="0"/>
            </a:endParaRPr>
          </a:p>
          <a:p>
            <a:pPr marL="0" indent="0" algn="just">
              <a:buNone/>
            </a:pPr>
            <a:endParaRPr lang="fr-FR" sz="1700" dirty="0">
              <a:latin typeface="WORK SANS LIGHT ROMAN" pitchFamily="2" charset="0"/>
            </a:endParaRPr>
          </a:p>
          <a:p>
            <a:pPr algn="just">
              <a:buClr>
                <a:schemeClr val="accent1"/>
              </a:buClr>
            </a:pPr>
            <a:r>
              <a:rPr lang="fr-FR" sz="1800" dirty="0">
                <a:latin typeface="WORK SANS LIGHT ROMAN" pitchFamily="2" charset="0"/>
              </a:rPr>
              <a:t>Attention ! Le </a:t>
            </a:r>
            <a:r>
              <a:rPr lang="fr-FR" sz="1800" b="1" dirty="0">
                <a:latin typeface="WORK SANS LIGHT ROMAN" pitchFamily="2" charset="0"/>
              </a:rPr>
              <a:t>nouveau taux du SMIC n’a pas d’impact sur les salaires minima hiérarchiques négociés dans les Travaux Publics pour l’année civile</a:t>
            </a:r>
            <a:r>
              <a:rPr lang="fr-FR" sz="1800" dirty="0">
                <a:latin typeface="WORK SANS LIGHT ROMAN" pitchFamily="2" charset="0"/>
              </a:rPr>
              <a:t>. Toutefois, l’entreprise doit vérifier, chaque mois, que le salaire horaire de ses salariés est au moins égal au SMIC horaire brut</a:t>
            </a:r>
            <a:r>
              <a:rPr lang="fr-FR" sz="1700" dirty="0">
                <a:latin typeface="WORK SANS LIGHT ROMAN" pitchFamily="2" charset="0"/>
              </a:rPr>
              <a:t>.</a:t>
            </a:r>
          </a:p>
          <a:p>
            <a:pPr algn="just">
              <a:buFont typeface="Wingdings" panose="05000000000000000000" pitchFamily="2" charset="2"/>
              <a:buChar char="§"/>
            </a:pPr>
            <a:endParaRPr lang="fr-FR" sz="1700" dirty="0">
              <a:latin typeface="WORK SANS LIGHT ROMAN" pitchFamily="2" charset="0"/>
            </a:endParaRPr>
          </a:p>
          <a:p>
            <a:pPr marL="0" indent="0">
              <a:buFont typeface="Arial" panose="020B0604020202020204" pitchFamily="34" charset="0"/>
              <a:buNone/>
            </a:pPr>
            <a:endParaRPr lang="fr-FR" dirty="0">
              <a:latin typeface="WORK SANS LIGHT ROMAN" pitchFamily="2" charset="0"/>
            </a:endParaRPr>
          </a:p>
        </p:txBody>
      </p:sp>
      <p:graphicFrame>
        <p:nvGraphicFramePr>
          <p:cNvPr id="4" name="Tableau 4">
            <a:extLst>
              <a:ext uri="{FF2B5EF4-FFF2-40B4-BE49-F238E27FC236}">
                <a16:creationId xmlns:a16="http://schemas.microsoft.com/office/drawing/2014/main" id="{C76E3988-EA3A-BEDA-8DA4-0550DB90E623}"/>
              </a:ext>
            </a:extLst>
          </p:cNvPr>
          <p:cNvGraphicFramePr>
            <a:graphicFrameLocks noGrp="1"/>
          </p:cNvGraphicFramePr>
          <p:nvPr>
            <p:extLst>
              <p:ext uri="{D42A27DB-BD31-4B8C-83A1-F6EECF244321}">
                <p14:modId xmlns:p14="http://schemas.microsoft.com/office/powerpoint/2010/main" val="3209349165"/>
              </p:ext>
            </p:extLst>
          </p:nvPr>
        </p:nvGraphicFramePr>
        <p:xfrm>
          <a:off x="2619097" y="3194282"/>
          <a:ext cx="8425416" cy="1512000"/>
        </p:xfrm>
        <a:graphic>
          <a:graphicData uri="http://schemas.openxmlformats.org/drawingml/2006/table">
            <a:tbl>
              <a:tblPr firstRow="1" bandRow="1">
                <a:tableStyleId>{69CF1AB2-1976-4502-BF36-3FF5EA218861}</a:tableStyleId>
              </a:tblPr>
              <a:tblGrid>
                <a:gridCol w="2953567">
                  <a:extLst>
                    <a:ext uri="{9D8B030D-6E8A-4147-A177-3AD203B41FA5}">
                      <a16:colId xmlns:a16="http://schemas.microsoft.com/office/drawing/2014/main" val="3110015853"/>
                    </a:ext>
                  </a:extLst>
                </a:gridCol>
                <a:gridCol w="5471849">
                  <a:extLst>
                    <a:ext uri="{9D8B030D-6E8A-4147-A177-3AD203B41FA5}">
                      <a16:colId xmlns:a16="http://schemas.microsoft.com/office/drawing/2014/main" val="3093716131"/>
                    </a:ext>
                  </a:extLst>
                </a:gridCol>
              </a:tblGrid>
              <a:tr h="504000">
                <a:tc>
                  <a:txBody>
                    <a:bodyPr/>
                    <a:lstStyle/>
                    <a:p>
                      <a:endParaRPr lang="fr-FR" dirty="0">
                        <a:latin typeface="WORK SANS LIGHT ROMAN" pitchFamily="2" charset="0"/>
                      </a:endParaRPr>
                    </a:p>
                  </a:txBody>
                  <a:tcPr/>
                </a:tc>
                <a:tc>
                  <a:txBody>
                    <a:bodyPr/>
                    <a:lstStyle/>
                    <a:p>
                      <a:pPr algn="ctr"/>
                      <a:r>
                        <a:rPr lang="fr-FR" dirty="0">
                          <a:latin typeface="WORK SANS LIGHT ROMAN" pitchFamily="2" charset="0"/>
                        </a:rPr>
                        <a:t>Montant brut</a:t>
                      </a:r>
                    </a:p>
                  </a:txBody>
                  <a:tcPr anchor="ctr"/>
                </a:tc>
                <a:extLst>
                  <a:ext uri="{0D108BD9-81ED-4DB2-BD59-A6C34878D82A}">
                    <a16:rowId xmlns:a16="http://schemas.microsoft.com/office/drawing/2014/main" val="3251459969"/>
                  </a:ext>
                </a:extLst>
              </a:tr>
              <a:tr h="504000">
                <a:tc>
                  <a:txBody>
                    <a:bodyPr/>
                    <a:lstStyle/>
                    <a:p>
                      <a:pPr algn="ctr"/>
                      <a:r>
                        <a:rPr lang="fr-FR" i="1" dirty="0">
                          <a:latin typeface="WORK SANS LIGHT ROMAN" pitchFamily="2" charset="0"/>
                        </a:rPr>
                        <a:t>SMIC horaire</a:t>
                      </a:r>
                    </a:p>
                  </a:txBody>
                  <a:tcPr anchor="ctr"/>
                </a:tc>
                <a:tc>
                  <a:txBody>
                    <a:bodyPr/>
                    <a:lstStyle/>
                    <a:p>
                      <a:pPr algn="ctr"/>
                      <a:r>
                        <a:rPr lang="fr-FR" dirty="0">
                          <a:latin typeface="WORK SANS LIGHT ROMAN" pitchFamily="2" charset="0"/>
                        </a:rPr>
                        <a:t>11,88 € (contre 11,65 € au 1er janvier 2024)</a:t>
                      </a:r>
                    </a:p>
                  </a:txBody>
                  <a:tcPr anchor="ctr"/>
                </a:tc>
                <a:extLst>
                  <a:ext uri="{0D108BD9-81ED-4DB2-BD59-A6C34878D82A}">
                    <a16:rowId xmlns:a16="http://schemas.microsoft.com/office/drawing/2014/main" val="3403357478"/>
                  </a:ext>
                </a:extLst>
              </a:tr>
              <a:tr h="504000">
                <a:tc>
                  <a:txBody>
                    <a:bodyPr/>
                    <a:lstStyle/>
                    <a:p>
                      <a:pPr algn="ctr"/>
                      <a:r>
                        <a:rPr lang="fr-FR" i="1" dirty="0">
                          <a:latin typeface="WORK SANS LIGHT ROMAN" pitchFamily="2" charset="0"/>
                        </a:rPr>
                        <a:t>SMIC mensuel</a:t>
                      </a:r>
                    </a:p>
                  </a:txBody>
                  <a:tcPr anchor="ctr"/>
                </a:tc>
                <a:tc>
                  <a:txBody>
                    <a:bodyPr/>
                    <a:lstStyle/>
                    <a:p>
                      <a:pPr algn="ctr"/>
                      <a:r>
                        <a:rPr lang="fr-FR" dirty="0">
                          <a:latin typeface="WORK SANS LIGHT ROMAN" pitchFamily="2" charset="0"/>
                        </a:rPr>
                        <a:t>1 801,8 € (contre 1 766,92 € au 1er janvier 2024)</a:t>
                      </a:r>
                    </a:p>
                  </a:txBody>
                  <a:tcPr anchor="ctr"/>
                </a:tc>
                <a:extLst>
                  <a:ext uri="{0D108BD9-81ED-4DB2-BD59-A6C34878D82A}">
                    <a16:rowId xmlns:a16="http://schemas.microsoft.com/office/drawing/2014/main" val="309777268"/>
                  </a:ext>
                </a:extLst>
              </a:tr>
            </a:tbl>
          </a:graphicData>
        </a:graphic>
      </p:graphicFrame>
      <p:sp>
        <p:nvSpPr>
          <p:cNvPr id="5" name="Rectangle : avec coin rogné 4">
            <a:extLst>
              <a:ext uri="{FF2B5EF4-FFF2-40B4-BE49-F238E27FC236}">
                <a16:creationId xmlns:a16="http://schemas.microsoft.com/office/drawing/2014/main" id="{78428BF4-F899-A3F6-E5F8-3CEC3E8451B7}"/>
              </a:ext>
            </a:extLst>
          </p:cNvPr>
          <p:cNvSpPr/>
          <p:nvPr/>
        </p:nvSpPr>
        <p:spPr>
          <a:xfrm>
            <a:off x="139910" y="1085298"/>
            <a:ext cx="1426243" cy="1739182"/>
          </a:xfrm>
          <a:prstGeom prst="snip1Rect">
            <a:avLst/>
          </a:prstGeom>
          <a:solidFill>
            <a:srgbClr val="CDE6FF"/>
          </a:solidFill>
          <a:ln>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b="1" i="0" dirty="0">
                <a:solidFill>
                  <a:srgbClr val="4A5E81"/>
                </a:solidFill>
                <a:effectLst/>
                <a:latin typeface="Work Sans Light" pitchFamily="2" charset="0"/>
                <a:hlinkClick r:id="rId3"/>
              </a:rPr>
              <a:t>Décret n° 2024-915 du 23 octobre 2024 portant relèvement du salaire minimum de croissance </a:t>
            </a:r>
            <a:endParaRPr lang="fr-FR" sz="1200" b="1" i="0" dirty="0">
              <a:solidFill>
                <a:srgbClr val="4A5E81"/>
              </a:solidFill>
              <a:effectLst/>
              <a:latin typeface="Work Sans Light" pitchFamily="2" charset="0"/>
            </a:endParaRPr>
          </a:p>
        </p:txBody>
      </p:sp>
    </p:spTree>
    <p:extLst>
      <p:ext uri="{BB962C8B-B14F-4D97-AF65-F5344CB8AC3E}">
        <p14:creationId xmlns:p14="http://schemas.microsoft.com/office/powerpoint/2010/main" val="612590768"/>
      </p:ext>
    </p:extLst>
  </p:cSld>
  <p:clrMapOvr>
    <a:masterClrMapping/>
  </p:clrMapOvr>
</p:sld>
</file>

<file path=ppt/theme/theme1.xml><?xml version="1.0" encoding="utf-8"?>
<a:theme xmlns:a="http://schemas.openxmlformats.org/drawingml/2006/main" name="Masque campagne">
  <a:themeElements>
    <a:clrScheme name="Travaux public">
      <a:dk1>
        <a:srgbClr val="000000"/>
      </a:dk1>
      <a:lt1>
        <a:srgbClr val="FFFFFF"/>
      </a:lt1>
      <a:dk2>
        <a:srgbClr val="44546A"/>
      </a:dk2>
      <a:lt2>
        <a:srgbClr val="F7F9FB"/>
      </a:lt2>
      <a:accent1>
        <a:srgbClr val="FE7C22"/>
      </a:accent1>
      <a:accent2>
        <a:srgbClr val="000000"/>
      </a:accent2>
      <a:accent3>
        <a:srgbClr val="FFFFFF"/>
      </a:accent3>
      <a:accent4>
        <a:srgbClr val="FE7C22"/>
      </a:accent4>
      <a:accent5>
        <a:srgbClr val="004288"/>
      </a:accent5>
      <a:accent6>
        <a:srgbClr val="49515A"/>
      </a:accent6>
      <a:hlink>
        <a:srgbClr val="0563C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PORT_WEBINAIRE_SOCIAL" id="{8A034189-3378-4624-B859-4B4938DD5AAA}" vid="{C3EC0204-2598-4C70-B0E5-3F7BC4F946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81c89c-fa54-4c98-9b5a-a946f0a61d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C5839297557643BDF75DC05442A516" ma:contentTypeVersion="15" ma:contentTypeDescription="Crée un document." ma:contentTypeScope="" ma:versionID="ea9c381429498795f5981aac7d78cb44">
  <xsd:schema xmlns:xsd="http://www.w3.org/2001/XMLSchema" xmlns:xs="http://www.w3.org/2001/XMLSchema" xmlns:p="http://schemas.microsoft.com/office/2006/metadata/properties" xmlns:ns3="820714d2-5365-4ce2-9842-66aa11edc08e" xmlns:ns4="8981c89c-fa54-4c98-9b5a-a946f0a61d3d" targetNamespace="http://schemas.microsoft.com/office/2006/metadata/properties" ma:root="true" ma:fieldsID="3f590d55f2444e7ab139acd6571a11df" ns3:_="" ns4:_="">
    <xsd:import namespace="820714d2-5365-4ce2-9842-66aa11edc08e"/>
    <xsd:import namespace="8981c89c-fa54-4c98-9b5a-a946f0a61d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714d2-5365-4ce2-9842-66aa11edc08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1c89c-fa54-4c98-9b5a-a946f0a61d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3FDA3-3C55-42EF-9E58-CCA5D7AA2B74}">
  <ds:schemaRefs>
    <ds:schemaRef ds:uri="820714d2-5365-4ce2-9842-66aa11edc08e"/>
    <ds:schemaRef ds:uri="8981c89c-fa54-4c98-9b5a-a946f0a61d3d"/>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AC2659-02D1-4563-A4C1-17720B4016C2}">
  <ds:schemaRefs>
    <ds:schemaRef ds:uri="http://schemas.microsoft.com/sharepoint/v3/contenttype/forms"/>
  </ds:schemaRefs>
</ds:datastoreItem>
</file>

<file path=customXml/itemProps3.xml><?xml version="1.0" encoding="utf-8"?>
<ds:datastoreItem xmlns:ds="http://schemas.openxmlformats.org/officeDocument/2006/customXml" ds:itemID="{5E86FE3E-B007-44F4-996C-38DD05A77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714d2-5365-4ce2-9842-66aa11edc08e"/>
    <ds:schemaRef ds:uri="8981c89c-fa54-4c98-9b5a-a946f0a61d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TotalTime>
  <Words>4327</Words>
  <Application>Microsoft Office PowerPoint</Application>
  <PresentationFormat>Grand écran</PresentationFormat>
  <Paragraphs>388</Paragraphs>
  <Slides>33</Slides>
  <Notes>33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33</vt:i4>
      </vt:variant>
    </vt:vector>
  </HeadingPairs>
  <TitlesOfParts>
    <vt:vector size="44" baseType="lpstr">
      <vt:lpstr>Arial</vt:lpstr>
      <vt:lpstr>Calibri</vt:lpstr>
      <vt:lpstr>Futura</vt:lpstr>
      <vt:lpstr>Futura Condensed ExtraBold</vt:lpstr>
      <vt:lpstr>Futura Condensed Medium</vt:lpstr>
      <vt:lpstr>Marianne</vt:lpstr>
      <vt:lpstr>Wingdings</vt:lpstr>
      <vt:lpstr>Work Sans Light</vt:lpstr>
      <vt:lpstr>WORK SANS LIGHT ROMAN</vt:lpstr>
      <vt:lpstr>WORK SANS SEMIBOLD ROMAN</vt:lpstr>
      <vt:lpstr>Masque campagne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Aliya KUREEMUN</dc:creator>
  <cp:lastModifiedBy>Baptiste LIGER</cp:lastModifiedBy>
  <cp:revision>888</cp:revision>
  <cp:lastPrinted>2024-11-28T17:12:43Z</cp:lastPrinted>
  <dcterms:created xsi:type="dcterms:W3CDTF">2022-11-15T09:23:57Z</dcterms:created>
  <dcterms:modified xsi:type="dcterms:W3CDTF">2024-12-03T10:55:00Z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0x01010045C5839297557643BDF75DC05442A516</vt:lpwstr>
  </property>
</Properties>
</file>