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20"/>
  </p:notesMasterIdLst>
  <p:handoutMasterIdLst>
    <p:handoutMasterId r:id="rId21"/>
  </p:handoutMasterIdLst>
  <p:sldIdLst>
    <p:sldId id="257" r:id="rId5"/>
    <p:sldId id="2147472612" r:id="rId6"/>
    <p:sldId id="2147472587" r:id="rId7"/>
    <p:sldId id="4487" r:id="rId8"/>
    <p:sldId id="2147472603" r:id="rId9"/>
    <p:sldId id="2147472605" r:id="rId10"/>
    <p:sldId id="2147472606" r:id="rId11"/>
    <p:sldId id="2147472607" r:id="rId12"/>
    <p:sldId id="2147472610" r:id="rId13"/>
    <p:sldId id="4347" r:id="rId14"/>
    <p:sldId id="4349" r:id="rId15"/>
    <p:sldId id="4348" r:id="rId16"/>
    <p:sldId id="2147472608" r:id="rId17"/>
    <p:sldId id="2147472611" r:id="rId18"/>
    <p:sldId id="2147472609" r:id="rId19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C7A47DA-51A4-4A00-972F-B65D1AE4A1DA}">
          <p14:sldIdLst>
            <p14:sldId id="257"/>
            <p14:sldId id="2147472612"/>
            <p14:sldId id="2147472587"/>
            <p14:sldId id="4487"/>
            <p14:sldId id="2147472603"/>
            <p14:sldId id="2147472605"/>
            <p14:sldId id="2147472606"/>
            <p14:sldId id="2147472607"/>
            <p14:sldId id="2147472610"/>
            <p14:sldId id="4347"/>
            <p14:sldId id="4349"/>
            <p14:sldId id="4348"/>
            <p14:sldId id="2147472608"/>
            <p14:sldId id="2147472611"/>
            <p14:sldId id="214747260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22E6FD1-5757-FF88-FBD2-F11E8CFD0AA1}" name="HELENON Joelle" initials="HJ" userId="S::helenonj@fntp.fr::ef1bc768-f5d7-4e3c-b701-bee61a26a2f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ON Joelle" initials="HJ" lastIdx="4" clrIdx="0">
    <p:extLst>
      <p:ext uri="{19B8F6BF-5375-455C-9EA6-DF929625EA0E}">
        <p15:presenceInfo xmlns:p15="http://schemas.microsoft.com/office/powerpoint/2012/main" userId="S::helenonj@fntp.fr::4acda7f9-efe6-4ba8-a17c-d16400a76b2c" providerId="AD"/>
      </p:ext>
    </p:extLst>
  </p:cmAuthor>
  <p:cmAuthor id="2" name="CHERON Anne-Marie" initials="CA" lastIdx="5" clrIdx="1">
    <p:extLst>
      <p:ext uri="{19B8F6BF-5375-455C-9EA6-DF929625EA0E}">
        <p15:presenceInfo xmlns:p15="http://schemas.microsoft.com/office/powerpoint/2012/main" userId="S::cheronam@fntp.fr::6c3c778d-8d66-49d7-b422-3fd5f031c9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F0"/>
    <a:srgbClr val="0ABFC7"/>
    <a:srgbClr val="FF8200"/>
    <a:srgbClr val="0A14B4"/>
    <a:srgbClr val="00FF99"/>
    <a:srgbClr val="66FFFF"/>
    <a:srgbClr val="14EBDB"/>
    <a:srgbClr val="00FFFF"/>
    <a:srgbClr val="FF9933"/>
    <a:srgbClr val="004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6" autoAdjust="0"/>
  </p:normalViewPr>
  <p:slideViewPr>
    <p:cSldViewPr snapToGrid="0">
      <p:cViewPr varScale="1">
        <p:scale>
          <a:sx n="85" d="100"/>
          <a:sy n="85" d="100"/>
        </p:scale>
        <p:origin x="744" y="186"/>
      </p:cViewPr>
      <p:guideLst/>
    </p:cSldViewPr>
  </p:slideViewPr>
  <p:outlineViewPr>
    <p:cViewPr>
      <p:scale>
        <a:sx n="33" d="100"/>
        <a:sy n="33" d="100"/>
      </p:scale>
      <p:origin x="0" y="-210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74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AFF88-D177-4510-96CC-6F7654A54C1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34AF66-B268-4D9B-BCC4-E6FA16A29DCC}">
      <dgm:prSet phldrT="[Texte]"/>
      <dgm:spPr>
        <a:solidFill>
          <a:srgbClr val="008CF0"/>
        </a:solidFill>
      </dgm:spPr>
      <dgm:t>
        <a:bodyPr/>
        <a:lstStyle/>
        <a:p>
          <a:r>
            <a:rPr lang="fr-FR" dirty="0"/>
            <a:t>Sélectionner les formations</a:t>
          </a:r>
        </a:p>
      </dgm:t>
    </dgm:pt>
    <dgm:pt modelId="{3A111F24-03C6-4A53-A742-45320B9DEE3B}" type="parTrans" cxnId="{86E14549-F079-4B87-8A12-D15FE8837326}">
      <dgm:prSet/>
      <dgm:spPr/>
      <dgm:t>
        <a:bodyPr/>
        <a:lstStyle/>
        <a:p>
          <a:endParaRPr lang="fr-FR"/>
        </a:p>
      </dgm:t>
    </dgm:pt>
    <dgm:pt modelId="{944DD957-6D4E-4610-A495-122B4DEC5C7B}" type="sibTrans" cxnId="{86E14549-F079-4B87-8A12-D15FE8837326}">
      <dgm:prSet/>
      <dgm:spPr/>
      <dgm:t>
        <a:bodyPr/>
        <a:lstStyle/>
        <a:p>
          <a:endParaRPr lang="fr-FR"/>
        </a:p>
      </dgm:t>
    </dgm:pt>
    <dgm:pt modelId="{7AA3B74C-FBC7-4A40-9FF8-2A509606743E}">
      <dgm:prSet phldrT="[Texte]"/>
      <dgm:spPr>
        <a:solidFill>
          <a:srgbClr val="0ABFC7"/>
        </a:solidFill>
      </dgm:spPr>
      <dgm:t>
        <a:bodyPr/>
        <a:lstStyle/>
        <a:p>
          <a:r>
            <a:rPr lang="fr-FR" dirty="0"/>
            <a:t>Choisir les modalités de co-construction</a:t>
          </a:r>
        </a:p>
      </dgm:t>
    </dgm:pt>
    <dgm:pt modelId="{7B21E60C-7029-4BE8-B8D9-4F177BA07EAF}" type="parTrans" cxnId="{C7CB5C24-AAD0-402C-8160-49A371A9D63A}">
      <dgm:prSet/>
      <dgm:spPr/>
      <dgm:t>
        <a:bodyPr/>
        <a:lstStyle/>
        <a:p>
          <a:endParaRPr lang="fr-FR"/>
        </a:p>
      </dgm:t>
    </dgm:pt>
    <dgm:pt modelId="{1203542D-1DF0-41F7-A672-0939E711C2A3}" type="sibTrans" cxnId="{C7CB5C24-AAD0-402C-8160-49A371A9D63A}">
      <dgm:prSet/>
      <dgm:spPr/>
      <dgm:t>
        <a:bodyPr/>
        <a:lstStyle/>
        <a:p>
          <a:endParaRPr lang="fr-FR"/>
        </a:p>
      </dgm:t>
    </dgm:pt>
    <dgm:pt modelId="{FBE9EF74-21BE-4147-B8DE-95EAF9205F5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Aborder la co-construction dans le cadre de l’entretien professionnel</a:t>
          </a:r>
        </a:p>
      </dgm:t>
    </dgm:pt>
    <dgm:pt modelId="{C9ED95C4-D555-4A47-AFD1-08D19E651360}" type="parTrans" cxnId="{254F1276-AB86-4B02-AC70-DDEDDC01D5CC}">
      <dgm:prSet/>
      <dgm:spPr/>
      <dgm:t>
        <a:bodyPr/>
        <a:lstStyle/>
        <a:p>
          <a:endParaRPr lang="fr-FR"/>
        </a:p>
      </dgm:t>
    </dgm:pt>
    <dgm:pt modelId="{74117FB5-81DB-4924-AE1B-58849B5A95AA}" type="sibTrans" cxnId="{254F1276-AB86-4B02-AC70-DDEDDC01D5CC}">
      <dgm:prSet/>
      <dgm:spPr/>
      <dgm:t>
        <a:bodyPr/>
        <a:lstStyle/>
        <a:p>
          <a:endParaRPr lang="fr-FR"/>
        </a:p>
      </dgm:t>
    </dgm:pt>
    <dgm:pt modelId="{12CF960C-750E-4B0A-B9DE-D9B4553C1B94}" type="pres">
      <dgm:prSet presAssocID="{601AFF88-D177-4510-96CC-6F7654A54C1D}" presName="Name0" presStyleCnt="0">
        <dgm:presLayoutVars>
          <dgm:dir/>
          <dgm:resizeHandles val="exact"/>
        </dgm:presLayoutVars>
      </dgm:prSet>
      <dgm:spPr/>
    </dgm:pt>
    <dgm:pt modelId="{9F4281C6-68A9-49F3-B134-3914B69B27C5}" type="pres">
      <dgm:prSet presAssocID="{8034AF66-B268-4D9B-BCC4-E6FA16A29DCC}" presName="node" presStyleLbl="node1" presStyleIdx="0" presStyleCnt="3">
        <dgm:presLayoutVars>
          <dgm:bulletEnabled val="1"/>
        </dgm:presLayoutVars>
      </dgm:prSet>
      <dgm:spPr/>
    </dgm:pt>
    <dgm:pt modelId="{046CF75B-0679-4B9E-8CD9-C2F83E153495}" type="pres">
      <dgm:prSet presAssocID="{944DD957-6D4E-4610-A495-122B4DEC5C7B}" presName="sibTrans" presStyleLbl="sibTrans2D1" presStyleIdx="0" presStyleCnt="2"/>
      <dgm:spPr/>
    </dgm:pt>
    <dgm:pt modelId="{A06651A9-8E38-4E3A-8A85-627D729E8E5D}" type="pres">
      <dgm:prSet presAssocID="{944DD957-6D4E-4610-A495-122B4DEC5C7B}" presName="connectorText" presStyleLbl="sibTrans2D1" presStyleIdx="0" presStyleCnt="2"/>
      <dgm:spPr/>
    </dgm:pt>
    <dgm:pt modelId="{777E6148-63A6-4432-8558-6422F081F2F7}" type="pres">
      <dgm:prSet presAssocID="{7AA3B74C-FBC7-4A40-9FF8-2A509606743E}" presName="node" presStyleLbl="node1" presStyleIdx="1" presStyleCnt="3">
        <dgm:presLayoutVars>
          <dgm:bulletEnabled val="1"/>
        </dgm:presLayoutVars>
      </dgm:prSet>
      <dgm:spPr/>
    </dgm:pt>
    <dgm:pt modelId="{66ED9E87-DDC5-4722-9E02-96045F14DA52}" type="pres">
      <dgm:prSet presAssocID="{1203542D-1DF0-41F7-A672-0939E711C2A3}" presName="sibTrans" presStyleLbl="sibTrans2D1" presStyleIdx="1" presStyleCnt="2"/>
      <dgm:spPr/>
    </dgm:pt>
    <dgm:pt modelId="{CFA26544-90BB-49EE-B592-8D2155318AD4}" type="pres">
      <dgm:prSet presAssocID="{1203542D-1DF0-41F7-A672-0939E711C2A3}" presName="connectorText" presStyleLbl="sibTrans2D1" presStyleIdx="1" presStyleCnt="2"/>
      <dgm:spPr/>
    </dgm:pt>
    <dgm:pt modelId="{81CB826B-6088-4CA6-8357-E52E728D3004}" type="pres">
      <dgm:prSet presAssocID="{FBE9EF74-21BE-4147-B8DE-95EAF9205F51}" presName="node" presStyleLbl="node1" presStyleIdx="2" presStyleCnt="3">
        <dgm:presLayoutVars>
          <dgm:bulletEnabled val="1"/>
        </dgm:presLayoutVars>
      </dgm:prSet>
      <dgm:spPr/>
    </dgm:pt>
  </dgm:ptLst>
  <dgm:cxnLst>
    <dgm:cxn modelId="{C7CB5C24-AAD0-402C-8160-49A371A9D63A}" srcId="{601AFF88-D177-4510-96CC-6F7654A54C1D}" destId="{7AA3B74C-FBC7-4A40-9FF8-2A509606743E}" srcOrd="1" destOrd="0" parTransId="{7B21E60C-7029-4BE8-B8D9-4F177BA07EAF}" sibTransId="{1203542D-1DF0-41F7-A672-0939E711C2A3}"/>
    <dgm:cxn modelId="{3B2AE834-4770-495B-9ECD-3C5215DF702E}" type="presOf" srcId="{944DD957-6D4E-4610-A495-122B4DEC5C7B}" destId="{046CF75B-0679-4B9E-8CD9-C2F83E153495}" srcOrd="0" destOrd="0" presId="urn:microsoft.com/office/officeart/2005/8/layout/process1"/>
    <dgm:cxn modelId="{86E14549-F079-4B87-8A12-D15FE8837326}" srcId="{601AFF88-D177-4510-96CC-6F7654A54C1D}" destId="{8034AF66-B268-4D9B-BCC4-E6FA16A29DCC}" srcOrd="0" destOrd="0" parTransId="{3A111F24-03C6-4A53-A742-45320B9DEE3B}" sibTransId="{944DD957-6D4E-4610-A495-122B4DEC5C7B}"/>
    <dgm:cxn modelId="{254F1276-AB86-4B02-AC70-DDEDDC01D5CC}" srcId="{601AFF88-D177-4510-96CC-6F7654A54C1D}" destId="{FBE9EF74-21BE-4147-B8DE-95EAF9205F51}" srcOrd="2" destOrd="0" parTransId="{C9ED95C4-D555-4A47-AFD1-08D19E651360}" sibTransId="{74117FB5-81DB-4924-AE1B-58849B5A95AA}"/>
    <dgm:cxn modelId="{3527A7A2-1D48-4F93-86D3-462AF5A8CC2F}" type="presOf" srcId="{1203542D-1DF0-41F7-A672-0939E711C2A3}" destId="{CFA26544-90BB-49EE-B592-8D2155318AD4}" srcOrd="1" destOrd="0" presId="urn:microsoft.com/office/officeart/2005/8/layout/process1"/>
    <dgm:cxn modelId="{2ABCDAA2-7E12-4889-A80E-7FD503064069}" type="presOf" srcId="{601AFF88-D177-4510-96CC-6F7654A54C1D}" destId="{12CF960C-750E-4B0A-B9DE-D9B4553C1B94}" srcOrd="0" destOrd="0" presId="urn:microsoft.com/office/officeart/2005/8/layout/process1"/>
    <dgm:cxn modelId="{5C7F26B0-B438-48AD-B323-0D3DB03708EF}" type="presOf" srcId="{7AA3B74C-FBC7-4A40-9FF8-2A509606743E}" destId="{777E6148-63A6-4432-8558-6422F081F2F7}" srcOrd="0" destOrd="0" presId="urn:microsoft.com/office/officeart/2005/8/layout/process1"/>
    <dgm:cxn modelId="{989677CD-F154-4446-A144-733F8C3566DD}" type="presOf" srcId="{944DD957-6D4E-4610-A495-122B4DEC5C7B}" destId="{A06651A9-8E38-4E3A-8A85-627D729E8E5D}" srcOrd="1" destOrd="0" presId="urn:microsoft.com/office/officeart/2005/8/layout/process1"/>
    <dgm:cxn modelId="{5E3C39CF-EE41-49D6-8C59-A5395539901B}" type="presOf" srcId="{FBE9EF74-21BE-4147-B8DE-95EAF9205F51}" destId="{81CB826B-6088-4CA6-8357-E52E728D3004}" srcOrd="0" destOrd="0" presId="urn:microsoft.com/office/officeart/2005/8/layout/process1"/>
    <dgm:cxn modelId="{7DB801DB-10AD-4435-8FCB-58DE312873D1}" type="presOf" srcId="{1203542D-1DF0-41F7-A672-0939E711C2A3}" destId="{66ED9E87-DDC5-4722-9E02-96045F14DA52}" srcOrd="0" destOrd="0" presId="urn:microsoft.com/office/officeart/2005/8/layout/process1"/>
    <dgm:cxn modelId="{FC88B5DE-E3CE-4370-9C2C-F637B16050A5}" type="presOf" srcId="{8034AF66-B268-4D9B-BCC4-E6FA16A29DCC}" destId="{9F4281C6-68A9-49F3-B134-3914B69B27C5}" srcOrd="0" destOrd="0" presId="urn:microsoft.com/office/officeart/2005/8/layout/process1"/>
    <dgm:cxn modelId="{2404F29E-1282-4DE2-BDE1-FD6DA15BBB22}" type="presParOf" srcId="{12CF960C-750E-4B0A-B9DE-D9B4553C1B94}" destId="{9F4281C6-68A9-49F3-B134-3914B69B27C5}" srcOrd="0" destOrd="0" presId="urn:microsoft.com/office/officeart/2005/8/layout/process1"/>
    <dgm:cxn modelId="{F67BC52C-9E81-4B16-8B62-C490EC79279F}" type="presParOf" srcId="{12CF960C-750E-4B0A-B9DE-D9B4553C1B94}" destId="{046CF75B-0679-4B9E-8CD9-C2F83E153495}" srcOrd="1" destOrd="0" presId="urn:microsoft.com/office/officeart/2005/8/layout/process1"/>
    <dgm:cxn modelId="{02E78C43-10D7-4ACB-9A9D-259E2BA8F05A}" type="presParOf" srcId="{046CF75B-0679-4B9E-8CD9-C2F83E153495}" destId="{A06651A9-8E38-4E3A-8A85-627D729E8E5D}" srcOrd="0" destOrd="0" presId="urn:microsoft.com/office/officeart/2005/8/layout/process1"/>
    <dgm:cxn modelId="{401BD927-AFFA-4807-8D19-27B1C7AF32B6}" type="presParOf" srcId="{12CF960C-750E-4B0A-B9DE-D9B4553C1B94}" destId="{777E6148-63A6-4432-8558-6422F081F2F7}" srcOrd="2" destOrd="0" presId="urn:microsoft.com/office/officeart/2005/8/layout/process1"/>
    <dgm:cxn modelId="{79137ABC-6750-4681-9464-90A39B80DA6D}" type="presParOf" srcId="{12CF960C-750E-4B0A-B9DE-D9B4553C1B94}" destId="{66ED9E87-DDC5-4722-9E02-96045F14DA52}" srcOrd="3" destOrd="0" presId="urn:microsoft.com/office/officeart/2005/8/layout/process1"/>
    <dgm:cxn modelId="{752DED25-E582-46BC-A020-3531252EFF1A}" type="presParOf" srcId="{66ED9E87-DDC5-4722-9E02-96045F14DA52}" destId="{CFA26544-90BB-49EE-B592-8D2155318AD4}" srcOrd="0" destOrd="0" presId="urn:microsoft.com/office/officeart/2005/8/layout/process1"/>
    <dgm:cxn modelId="{BA23BA76-BA4B-4D49-BBC6-B53BAFE5B4DE}" type="presParOf" srcId="{12CF960C-750E-4B0A-B9DE-D9B4553C1B94}" destId="{81CB826B-6088-4CA6-8357-E52E728D300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281C6-68A9-49F3-B134-3914B69B27C5}">
      <dsp:nvSpPr>
        <dsp:cNvPr id="0" name=""/>
        <dsp:cNvSpPr/>
      </dsp:nvSpPr>
      <dsp:spPr>
        <a:xfrm>
          <a:off x="8701" y="1929128"/>
          <a:ext cx="2600683" cy="1560410"/>
        </a:xfrm>
        <a:prstGeom prst="roundRect">
          <a:avLst>
            <a:gd name="adj" fmla="val 10000"/>
          </a:avLst>
        </a:prstGeom>
        <a:solidFill>
          <a:srgbClr val="008C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Sélectionner les formations</a:t>
          </a:r>
        </a:p>
      </dsp:txBody>
      <dsp:txXfrm>
        <a:off x="54404" y="1974831"/>
        <a:ext cx="2509277" cy="1469004"/>
      </dsp:txXfrm>
    </dsp:sp>
    <dsp:sp modelId="{046CF75B-0679-4B9E-8CD9-C2F83E153495}">
      <dsp:nvSpPr>
        <dsp:cNvPr id="0" name=""/>
        <dsp:cNvSpPr/>
      </dsp:nvSpPr>
      <dsp:spPr>
        <a:xfrm>
          <a:off x="2869453" y="2386848"/>
          <a:ext cx="551344" cy="6449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/>
        </a:p>
      </dsp:txBody>
      <dsp:txXfrm>
        <a:off x="2869453" y="2515842"/>
        <a:ext cx="385941" cy="386981"/>
      </dsp:txXfrm>
    </dsp:sp>
    <dsp:sp modelId="{777E6148-63A6-4432-8558-6422F081F2F7}">
      <dsp:nvSpPr>
        <dsp:cNvPr id="0" name=""/>
        <dsp:cNvSpPr/>
      </dsp:nvSpPr>
      <dsp:spPr>
        <a:xfrm>
          <a:off x="3649658" y="1929128"/>
          <a:ext cx="2600683" cy="1560410"/>
        </a:xfrm>
        <a:prstGeom prst="roundRect">
          <a:avLst>
            <a:gd name="adj" fmla="val 10000"/>
          </a:avLst>
        </a:prstGeom>
        <a:solidFill>
          <a:srgbClr val="0ABF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Choisir les modalités de co-construction</a:t>
          </a:r>
        </a:p>
      </dsp:txBody>
      <dsp:txXfrm>
        <a:off x="3695361" y="1974831"/>
        <a:ext cx="2509277" cy="1469004"/>
      </dsp:txXfrm>
    </dsp:sp>
    <dsp:sp modelId="{66ED9E87-DDC5-4722-9E02-96045F14DA52}">
      <dsp:nvSpPr>
        <dsp:cNvPr id="0" name=""/>
        <dsp:cNvSpPr/>
      </dsp:nvSpPr>
      <dsp:spPr>
        <a:xfrm>
          <a:off x="6510410" y="2386848"/>
          <a:ext cx="551344" cy="6449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/>
        </a:p>
      </dsp:txBody>
      <dsp:txXfrm>
        <a:off x="6510410" y="2515842"/>
        <a:ext cx="385941" cy="386981"/>
      </dsp:txXfrm>
    </dsp:sp>
    <dsp:sp modelId="{81CB826B-6088-4CA6-8357-E52E728D3004}">
      <dsp:nvSpPr>
        <dsp:cNvPr id="0" name=""/>
        <dsp:cNvSpPr/>
      </dsp:nvSpPr>
      <dsp:spPr>
        <a:xfrm>
          <a:off x="7290615" y="1929128"/>
          <a:ext cx="2600683" cy="1560410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Aborder la co-construction dans le cadre de l’entretien professionnel</a:t>
          </a:r>
        </a:p>
      </dsp:txBody>
      <dsp:txXfrm>
        <a:off x="7336318" y="1974831"/>
        <a:ext cx="2509277" cy="1469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8AA1325-9313-F84D-BC99-B5E0D2E796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C2423EB-6587-B647-B349-D0E8040628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120A8-14FB-AC4A-B0B3-307E0484DA6E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AF97DB7-0951-7C43-B427-AF6D23337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FEE60E-0041-E44C-993E-D1BFF0F793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DAD7B-A4D3-414F-BEE5-0E18B70625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981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135BB-BC4E-E74A-A728-279560983812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3D61E-55A9-E84B-850E-020014D8AD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82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A3D61E-55A9-E84B-850E-020014D8AD9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636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995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733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231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E25782-39FE-BB7A-B3E0-1FB649B64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9053671-740D-8049-52BB-83900C8EF9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476CC96-753C-3B12-3C25-ACB0AF5B9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E703877-407B-26E5-988E-BA1537521C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72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3CB73-957E-0486-E79D-4C5CF8A0B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8BDA8A9-1C15-5007-FB68-2028EDEE0A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4FF239A-B34E-8774-6F88-52D8C529C9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8A70EA-F856-99D0-E763-A3D8CEA528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5827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E1F57-D1CF-7CCE-C0B7-020A1B8827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F0F9E76-38AE-3A1F-448A-D4AA400D1E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66E218F-765C-3FDC-837B-C956F105B2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9B1E1D-AA68-5161-F35C-2155C90000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90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EB45F-5E7A-84CE-6B43-77ADE33E0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FFF7B50-AEDF-B20B-C4C7-61222106C1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92E4936-8923-A91F-E6F9-DAFAE7195B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0FE29C-BA58-5634-3859-15A594D61B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1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19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06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1913">
              <a:defRPr/>
            </a:pPr>
            <a:fld id="{73A3D61E-55A9-E84B-850E-020014D8AD9F}" type="slidenum">
              <a:rPr lang="fr-FR">
                <a:solidFill>
                  <a:prstClr val="black"/>
                </a:solidFill>
                <a:latin typeface="Calibri" panose="020F0502020204030204"/>
              </a:rPr>
              <a:pPr defTabSz="921913">
                <a:defRPr/>
              </a:pPr>
              <a:t>3</a:t>
            </a:fld>
            <a:endParaRPr lang="fr-FR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8914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73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92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B1463-9903-2621-C053-05F050864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6C5387-2ED2-ED59-9151-11F152D102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270DFE9-F9BD-D454-439D-C44A9FE81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FBEAD8-1279-5E12-9AB0-031202F9D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913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DD2E8-EE0E-EABA-F0A3-C41E3D6CE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0B499D1-A446-EF73-1F4C-561886D1E8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29613A0-0741-D7E1-6086-AA108FA483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2CF216-C1AE-F56C-6869-086691250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56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B5813-7F72-5A59-36AF-26CDA205D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F6E446E-19C8-C1B7-09DF-C719176D6A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A8E581E-DA95-33C8-EFAF-440F79EE34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61EE70-CEDF-D039-675F-90D518A0D8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857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05B70-0AAC-8B15-0FFB-5730FD3AD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5A0C5C1-E6E6-1753-FF77-B805248D0D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78AE709-8332-F3CB-6D4E-8C74D06425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210042-7167-36A2-7D6A-73CB48D64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A3D61E-55A9-E84B-850E-020014D8AD9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96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FBD7C-6B7F-44C1-830C-1CE164F8F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5B61E1-3FFB-4790-B1B8-D968B1B2F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5D9357-24D5-44F8-9FA3-B5340C2C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95EC47-CCC1-44D4-B410-B4370102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B86E0-B3FE-41DD-A865-25DF7642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97121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95FD6B-1223-4BEE-86C9-36A90F2F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26BF24-BC23-4A95-BBD7-88DB76DFB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BB118D-E999-4EED-AE7E-A58E51CBC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70FF1D-AF90-4781-B247-68D95E644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3E488C-A136-4834-BE13-6EA8D43B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37912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9D98CC-4C95-4272-8683-809507ACC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8833C5-9FA5-4D6F-A54C-FB74276A6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6D5EFC-89CA-42B6-A559-0C7DFC92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D093B7-ABA3-4FD7-BB24-47DF87235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ADFDE8-D015-4936-A271-088D74A6D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77495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0277144-7019-EB4F-A439-EBF29BC25D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30767" y="-518974"/>
            <a:ext cx="4199396" cy="802511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9F16E99-FBC9-2C48-AF2B-7A837B5BBE5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97200" y="2062800"/>
            <a:ext cx="9144000" cy="2088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5500" b="1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  <a:br>
              <a:rPr lang="fr-FR"/>
            </a:br>
            <a:r>
              <a:rPr lang="fr-FR"/>
              <a:t>PRÉSENTATION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4A1010-87BA-C542-9144-079262444EC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97200" y="4320000"/>
            <a:ext cx="9144000" cy="4424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spc="300">
                <a:solidFill>
                  <a:srgbClr val="FF8200"/>
                </a:solidFill>
                <a:latin typeface="Dosi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SOUS-TITRE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C01C6B-570D-8A49-8D14-AF29B1139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 i="0">
                <a:solidFill>
                  <a:srgbClr val="0A14B4"/>
                </a:solidFill>
                <a:latin typeface="WORK SANS BOLD ROMAN" pitchFamily="2" charset="77"/>
              </a:defRPr>
            </a:lvl1pPr>
          </a:lstStyle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C2382AE-2571-7F48-88A3-204C7F6968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015457" y="5878996"/>
            <a:ext cx="4013200" cy="4800600"/>
          </a:xfrm>
          <a:prstGeom prst="rect">
            <a:avLst/>
          </a:prstGeom>
        </p:spPr>
      </p:pic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74BFBCA1-CABB-B343-99B7-BD91183158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0000" y="588261"/>
            <a:ext cx="1488528" cy="56038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DA9A287-F1F0-8A4D-A754-AA3ACDB03E2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4631" y="6022665"/>
            <a:ext cx="678879" cy="57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1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type - Puces oran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AF493F-5529-1A4A-93B9-116D1DDAA1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20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E9AEC8-4E66-C54D-AA38-366F0133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1B1ECC-F89D-FA45-B6F0-5052EFB0C0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242E91C-35A0-004B-BE72-9783BCF8D8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7C5535-7987-D649-B1CB-FEEDA62A8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40000" y="2520000"/>
            <a:ext cx="9360000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2000" b="1" i="0">
                <a:solidFill>
                  <a:srgbClr val="0A14B4"/>
                </a:solidFill>
                <a:latin typeface="WORK SANS SEMIBOLD ROMAN" pitchFamily="2" charset="77"/>
              </a:defRPr>
            </a:lvl1pPr>
          </a:lstStyle>
          <a:p>
            <a:pPr lvl="0"/>
            <a:r>
              <a:rPr lang="fr-FR"/>
              <a:t>Titre</a:t>
            </a:r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C36F131F-8A6E-DC4A-9F44-58DB9DD74D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40000" y="3060000"/>
            <a:ext cx="9360000" cy="2239767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10000"/>
              <a:buFontTx/>
              <a:buBlip>
                <a:blip r:embed="rId4"/>
              </a:buBlip>
              <a:tabLst/>
              <a:defRPr sz="1500" b="0" i="0">
                <a:latin typeface="WORK SANS REGULAR ROMAN" pitchFamily="2" charset="77"/>
              </a:defRPr>
            </a:lvl1pPr>
          </a:lstStyle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  <a:p>
            <a:pPr lvl="0"/>
            <a:endParaRPr lang="fr-FR"/>
          </a:p>
        </p:txBody>
      </p:sp>
      <p:pic>
        <p:nvPicPr>
          <p:cNvPr id="31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A4C4F3FC-2B4A-A84F-ABDC-F2E4A137F9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7BE878D-296A-42A8-836A-AEC9A7C401A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9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60690-19DF-4C3B-883B-6B825603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A273171-0484-47F9-BF93-A03F5391AA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601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1DF71-9C1B-4ED6-A72F-D823F5185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F4129DA-0A64-47DF-A582-4825CA06E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92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pic>
        <p:nvPicPr>
          <p:cNvPr id="17" name="Image 16" descr="Une image contenant texte&#10;&#10;Description générée automatiquement">
            <a:extLst>
              <a:ext uri="{FF2B5EF4-FFF2-40B4-BE49-F238E27FC236}">
                <a16:creationId xmlns:a16="http://schemas.microsoft.com/office/drawing/2014/main" id="{88FD085F-3B50-AB40-AC80-3DEED11A62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EE376D1-825B-45CD-88A1-3222FE0106A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92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e en exergue 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AF493F-5529-1A4A-93B9-116D1DDAA1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20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E9AEC8-4E66-C54D-AA38-366F0133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6087" y="6356350"/>
            <a:ext cx="2743200" cy="365125"/>
          </a:xfrm>
        </p:spPr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 b="0">
              <a:latin typeface="WORK SANS REGULAR ROMAN" pitchFamily="2" charset="77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01B1ECC-F89D-FA45-B6F0-5052EFB0C0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242E91C-35A0-004B-BE72-9783BCF8D8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5B130C16-C696-FE4A-96CB-3E08AA7969CD}"/>
              </a:ext>
            </a:extLst>
          </p:cNvPr>
          <p:cNvGrpSpPr/>
          <p:nvPr userDrawn="1"/>
        </p:nvGrpSpPr>
        <p:grpSpPr>
          <a:xfrm>
            <a:off x="4511041" y="3087878"/>
            <a:ext cx="3169919" cy="1246496"/>
            <a:chOff x="4509136" y="3305139"/>
            <a:chExt cx="3169919" cy="124649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1F1E589-ED67-0E49-84E9-57B8FC10F5E7}"/>
                </a:ext>
              </a:extLst>
            </p:cNvPr>
            <p:cNvSpPr/>
            <p:nvPr/>
          </p:nvSpPr>
          <p:spPr>
            <a:xfrm>
              <a:off x="5169240" y="3305139"/>
              <a:ext cx="1886567" cy="1246496"/>
            </a:xfrm>
            <a:prstGeom prst="rect">
              <a:avLst/>
            </a:prstGeom>
            <a:solidFill>
              <a:srgbClr val="0A14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F3D33C4E-F20A-D14E-BEDE-A712880AED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09136" y="3305139"/>
              <a:ext cx="1246496" cy="1246496"/>
            </a:xfrm>
            <a:prstGeom prst="ellipse">
              <a:avLst/>
            </a:prstGeom>
            <a:solidFill>
              <a:srgbClr val="0A14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62CA9197-9BD7-264E-AC21-72E2E6BE60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32559" y="3305139"/>
              <a:ext cx="1246496" cy="1246496"/>
            </a:xfrm>
            <a:prstGeom prst="ellipse">
              <a:avLst/>
            </a:prstGeom>
            <a:solidFill>
              <a:srgbClr val="0A14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7" name="Image 26">
            <a:extLst>
              <a:ext uri="{FF2B5EF4-FFF2-40B4-BE49-F238E27FC236}">
                <a16:creationId xmlns:a16="http://schemas.microsoft.com/office/drawing/2014/main" id="{44CEFA9F-8AD5-9C4E-A187-E25CE06AB9C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5400000">
            <a:off x="5694252" y="2250066"/>
            <a:ext cx="803496" cy="57600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9B444F4D-70E6-6C4F-A393-9EBC96056D2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6200000">
            <a:off x="5694252" y="5085484"/>
            <a:ext cx="803496" cy="57600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7C5535-7987-D649-B1CB-FEEDA62A8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3155333"/>
            <a:ext cx="12192000" cy="11427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7500" b="1" i="0">
                <a:solidFill>
                  <a:srgbClr val="FF8200"/>
                </a:solidFill>
                <a:latin typeface="WORK SANS EXTRABOLD ROMAN" pitchFamily="2" charset="77"/>
              </a:defRPr>
            </a:lvl1pPr>
          </a:lstStyle>
          <a:p>
            <a:pPr lvl="0"/>
            <a:r>
              <a:rPr lang="fr-FR"/>
              <a:t>xx %</a:t>
            </a:r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C36F131F-8A6E-DC4A-9F44-58DB9DD74D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4462739"/>
            <a:ext cx="12191999" cy="54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000" b="0" i="0">
                <a:latin typeface="WORK SANS MEDIUM ROMAN" pitchFamily="2" charset="77"/>
              </a:defRPr>
            </a:lvl1pPr>
          </a:lstStyle>
          <a:p>
            <a:pPr lvl="0"/>
            <a:r>
              <a:rPr lang="fr-FR"/>
              <a:t>texte</a:t>
            </a:r>
          </a:p>
        </p:txBody>
      </p:sp>
      <p:pic>
        <p:nvPicPr>
          <p:cNvPr id="31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A4C4F3FC-2B4A-A84F-ABDC-F2E4A137F9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7DCE3B6-4685-4376-B492-AA119940CE4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76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BE07F8AB-6189-C54C-A3EA-889E0A5FAF6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44491" y="2810981"/>
            <a:ext cx="3607497" cy="2554545"/>
          </a:xfrm>
          <a:prstGeom prst="rect">
            <a:avLst/>
          </a:prstGeom>
          <a:solidFill>
            <a:srgbClr val="FF8200"/>
          </a:solidFill>
        </p:spPr>
        <p:txBody>
          <a:bodyPr anchor="ctr"/>
          <a:lstStyle>
            <a:lvl1pPr marL="0" indent="0" algn="ctr">
              <a:buFontTx/>
              <a:buNone/>
              <a:defRPr b="1" i="0">
                <a:latin typeface="WORK SANS BOLD ROMAN" pitchFamily="2" charset="77"/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fr-FR"/>
              <a:t>Chiffre</a:t>
            </a:r>
            <a:br>
              <a:rPr lang="fr-FR"/>
            </a:br>
            <a:r>
              <a:rPr lang="fr-FR"/>
              <a:t>texte</a:t>
            </a:r>
          </a:p>
        </p:txBody>
      </p:sp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407D820B-406A-9D42-8F19-32069C506C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sp>
        <p:nvSpPr>
          <p:cNvPr id="17" name="Espace réservé du contenu 16">
            <a:extLst>
              <a:ext uri="{FF2B5EF4-FFF2-40B4-BE49-F238E27FC236}">
                <a16:creationId xmlns:a16="http://schemas.microsoft.com/office/drawing/2014/main" id="{8846885D-DEE8-4449-9627-22628C1F9EF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24921" y="2907916"/>
            <a:ext cx="3912219" cy="23737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3000" b="0" i="0">
                <a:latin typeface="WORK SANS MEDIUM ROMAN" pitchFamily="2" charset="77"/>
              </a:defRPr>
            </a:lvl1pPr>
          </a:lstStyle>
          <a:p>
            <a:pPr lvl="0"/>
            <a:r>
              <a:rPr lang="fr-FR"/>
              <a:t>texte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4816B4B-6139-41DF-B44F-042E76C35A8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58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A3C96D6-D064-9346-85C7-3D58295D99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11140" y="4404714"/>
            <a:ext cx="505210" cy="36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A4DC2F1-2A6D-3C4B-82EF-90C66DD4ED1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11140" y="2603396"/>
            <a:ext cx="502185" cy="3600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662D8E0-88B6-0D4B-A190-D3118537881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11140" y="3210497"/>
            <a:ext cx="502185" cy="360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3BBDAD96-9E74-3243-9FC1-BCBC1B80AE1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11140" y="5026151"/>
            <a:ext cx="505210" cy="360000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D80B15B-596B-474A-AFE6-08DAD9648E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46000" y="2386800"/>
            <a:ext cx="5516874" cy="125581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i="0">
                <a:latin typeface="WORK SANS LIGHT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3F1B1CCB-F99A-2F44-B364-FBFC3A342B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46000" y="4268066"/>
            <a:ext cx="5516874" cy="125581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3000" b="0" i="0">
                <a:latin typeface="WORK SANS LIGHT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</p:txBody>
      </p:sp>
      <p:pic>
        <p:nvPicPr>
          <p:cNvPr id="18" name="Image 17" descr="Une image contenant texte&#10;&#10;Description générée automatiquement">
            <a:extLst>
              <a:ext uri="{FF2B5EF4-FFF2-40B4-BE49-F238E27FC236}">
                <a16:creationId xmlns:a16="http://schemas.microsoft.com/office/drawing/2014/main" id="{6D73F52E-472C-BF46-81FD-C8E1CCFD507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DC8E4D0-1A4E-480B-85AB-F8E4E4AE3B6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CD6C9-64CE-4D15-B235-F7BCC2884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0B9DBB-2836-4D2D-A1CF-D7E2FBD79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6F81EC-3477-44BE-965E-C7558AD3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5CE92C-BFC0-46F0-832E-A664976A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40F9A6-AA97-4592-85DD-FBCC401B9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62607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èches turquoi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>
            <a:extLst>
              <a:ext uri="{FF2B5EF4-FFF2-40B4-BE49-F238E27FC236}">
                <a16:creationId xmlns:a16="http://schemas.microsoft.com/office/drawing/2014/main" id="{0CFD00D8-163F-0842-9A28-8CB0461BA2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591" y="3625505"/>
            <a:ext cx="1004370" cy="720000"/>
          </a:xfrm>
          <a:prstGeom prst="rect">
            <a:avLst/>
          </a:prstGeom>
        </p:spPr>
      </p:pic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3F1B1CCB-F99A-2F44-B364-FBFC3A342B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96469" y="4745960"/>
            <a:ext cx="7548098" cy="148775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lang="fr-FR" sz="2000" b="0" i="0" kern="1200" dirty="0">
                <a:solidFill>
                  <a:schemeClr val="tx1"/>
                </a:solidFill>
                <a:latin typeface="WORK SANS LIGHT ROMAN" pitchFamily="2" charset="77"/>
                <a:ea typeface="+mn-ea"/>
                <a:cs typeface="+mn-cs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Une situation budgétaire préoccupante pour les TP : </a:t>
            </a:r>
          </a:p>
          <a:p>
            <a:pPr lvl="0"/>
            <a:r>
              <a:rPr lang="fr-FR"/>
              <a:t>Un budget initial de 5,4 M€ pour financer le plan de développement des compétences des entreprises de – 50 salariés : 50% du budget d’ores et déjà consommé</a:t>
            </a:r>
          </a:p>
          <a:p>
            <a:pPr lvl="0"/>
            <a:r>
              <a:rPr lang="fr-FR"/>
              <a:t>S’ajoute une diminution des dotations de France Compétences aux OPCO pour le financement du PDC -50. </a:t>
            </a:r>
          </a:p>
          <a:p>
            <a:pPr lvl="0"/>
            <a:r>
              <a:rPr lang="fr-FR"/>
              <a:t>Une nécessité de diminuer les modalités de prise en charge des formations pour éviter l’arrêt des financements auprès des entreprises</a:t>
            </a:r>
          </a:p>
          <a:p>
            <a:pPr lvl="0"/>
            <a:endParaRPr lang="fr-FR"/>
          </a:p>
          <a:p>
            <a:pPr lvl="0"/>
            <a:endParaRPr lang="fr-FR"/>
          </a:p>
          <a:p>
            <a:pPr lvl="0"/>
            <a:r>
              <a:rPr lang="fr-FR"/>
              <a:t>Texte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9DFD15D8-728D-9744-9BDA-D9FD28062C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00374" y="3361050"/>
            <a:ext cx="502185" cy="3600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AD6C1AC-1E1F-F249-8979-095C249F81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00372" y="4990928"/>
            <a:ext cx="502185" cy="360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CONSTRUCTYS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7628B07-F8A1-E448-8746-B838A77D29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00374" y="2030851"/>
            <a:ext cx="502185" cy="360000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D80B15B-596B-474A-AFE6-08DAD9648E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96469" y="1934847"/>
            <a:ext cx="7440572" cy="125581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000" b="0" i="0">
                <a:latin typeface="WORK SANS LIGHT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Placé sous administration provisoire depuis mars 2020</a:t>
            </a:r>
          </a:p>
          <a:p>
            <a:pPr lvl="0"/>
            <a:r>
              <a:rPr lang="fr-FR"/>
              <a:t>Une situation de blocage qui perdure du fait des questions de représentativité </a:t>
            </a:r>
          </a:p>
        </p:txBody>
      </p:sp>
      <p:pic>
        <p:nvPicPr>
          <p:cNvPr id="18" name="Image 17" descr="Une image contenant texte&#10;&#10;Description générée automatiquement">
            <a:extLst>
              <a:ext uri="{FF2B5EF4-FFF2-40B4-BE49-F238E27FC236}">
                <a16:creationId xmlns:a16="http://schemas.microsoft.com/office/drawing/2014/main" id="{6D73F52E-472C-BF46-81FD-C8E1CCFD507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A4822FC-515D-4242-88D5-328EB04C24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00373" y="2742094"/>
            <a:ext cx="502185" cy="36000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7B63CA3-2620-43AB-9A6C-F8A85A32476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50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D80B15B-596B-474A-AFE6-08DAD9648E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71539" y="2634566"/>
            <a:ext cx="5516874" cy="1255810"/>
          </a:xfrm>
          <a:prstGeom prst="rect">
            <a:avLst/>
          </a:prstGeom>
          <a:solidFill>
            <a:srgbClr val="0A14B4"/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000" b="0" i="0">
                <a:solidFill>
                  <a:schemeClr val="bg1"/>
                </a:solidFill>
                <a:latin typeface="WORK SANS LIGHT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3F1B1CCB-F99A-2F44-B364-FBFC3A342B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71539" y="4252106"/>
            <a:ext cx="5516874" cy="1255810"/>
          </a:xfrm>
          <a:prstGeom prst="rect">
            <a:avLst/>
          </a:prstGeom>
          <a:solidFill>
            <a:srgbClr val="FF8200"/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000" b="0" i="0">
                <a:solidFill>
                  <a:schemeClr val="bg1"/>
                </a:solidFill>
                <a:latin typeface="WORK SANS LIGHT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  <a:p>
            <a:pPr lvl="0"/>
            <a:r>
              <a:rPr lang="fr-FR"/>
              <a:t>Texte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F14166D3-534C-C14E-A42D-20289D52974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02387" y="4520011"/>
            <a:ext cx="1010420" cy="7200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271F7055-7A9C-6F43-A088-8687B11EC2E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702388" y="2902471"/>
            <a:ext cx="1004371" cy="720000"/>
          </a:xfrm>
          <a:prstGeom prst="rect">
            <a:avLst/>
          </a:prstGeom>
        </p:spPr>
      </p:pic>
      <p:pic>
        <p:nvPicPr>
          <p:cNvPr id="19" name="Image 18" descr="Une image contenant texte&#10;&#10;Description générée automatiquement">
            <a:extLst>
              <a:ext uri="{FF2B5EF4-FFF2-40B4-BE49-F238E27FC236}">
                <a16:creationId xmlns:a16="http://schemas.microsoft.com/office/drawing/2014/main" id="{ACB0079E-8E10-2445-9904-DD8B19A758F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1356410-4DCC-4FE8-A1C4-C02A6DC1413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CONSTRUCTYS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D80B15B-596B-474A-AFE6-08DAD9648E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48604" y="2338606"/>
            <a:ext cx="8095993" cy="3058416"/>
          </a:xfrm>
          <a:prstGeom prst="rect">
            <a:avLst/>
          </a:prstGeom>
          <a:solidFill>
            <a:srgbClr val="0A14B4"/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000" b="0" i="0">
                <a:solidFill>
                  <a:schemeClr val="bg1"/>
                </a:solidFill>
                <a:latin typeface="WORK SANS LIGHT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	Texte</a:t>
            </a:r>
          </a:p>
          <a:p>
            <a:pPr lvl="0"/>
            <a:r>
              <a:rPr lang="fr-FR"/>
              <a:t>Texte</a:t>
            </a:r>
          </a:p>
        </p:txBody>
      </p:sp>
      <p:pic>
        <p:nvPicPr>
          <p:cNvPr id="19" name="Image 18" descr="Une image contenant texte&#10;&#10;Description générée automatiquement">
            <a:extLst>
              <a:ext uri="{FF2B5EF4-FFF2-40B4-BE49-F238E27FC236}">
                <a16:creationId xmlns:a16="http://schemas.microsoft.com/office/drawing/2014/main" id="{ACB0079E-8E10-2445-9904-DD8B19A758F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FE35EA2-F93E-4DF9-A132-3932F400489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24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E4B98-7684-5C42-85C4-18930EE212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20000"/>
            <a:ext cx="12193200" cy="76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spc="300">
                <a:solidFill>
                  <a:srgbClr val="0A14B4"/>
                </a:solidFill>
                <a:latin typeface="Dosis" pitchFamily="2" charset="77"/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59E9D0-355D-4B48-B630-44CDF51B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0DDF534-3DA6-444C-954A-A6D1E5E4A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857"/>
            <a:ext cx="2119732" cy="245578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2E05F-A3A2-2D41-BC46-3C9A68821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32026" y="4828478"/>
            <a:ext cx="2042917" cy="2574186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D80B15B-596B-474A-AFE6-08DAD9648E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59480" y="2100714"/>
            <a:ext cx="4464000" cy="712800"/>
          </a:xfrm>
          <a:prstGeom prst="rect">
            <a:avLst/>
          </a:prstGeom>
          <a:solidFill>
            <a:srgbClr val="14EBDB"/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2000" b="1" i="0">
                <a:solidFill>
                  <a:srgbClr val="0A14B4"/>
                </a:solidFill>
                <a:latin typeface="WORK SANS SEMIBOLD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</p:txBody>
      </p:sp>
      <p:pic>
        <p:nvPicPr>
          <p:cNvPr id="18" name="Image 17" descr="Une image contenant texte&#10;&#10;Description générée automatiquement">
            <a:extLst>
              <a:ext uri="{FF2B5EF4-FFF2-40B4-BE49-F238E27FC236}">
                <a16:creationId xmlns:a16="http://schemas.microsoft.com/office/drawing/2014/main" id="{6D73F52E-472C-BF46-81FD-C8E1CCFD507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14050" y="343375"/>
            <a:ext cx="1079500" cy="4064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BEB9B112-55B8-0C46-9F3E-8E4ECC5B5EC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6021783" y="2970713"/>
            <a:ext cx="502185" cy="360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35C88AE-4269-1548-91C6-A2BDEAE3556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6021783" y="4358277"/>
            <a:ext cx="502185" cy="360000"/>
          </a:xfrm>
          <a:prstGeom prst="rect">
            <a:avLst/>
          </a:prstGeom>
        </p:spPr>
      </p:pic>
      <p:sp>
        <p:nvSpPr>
          <p:cNvPr id="21" name="Espace réservé du texte 14">
            <a:extLst>
              <a:ext uri="{FF2B5EF4-FFF2-40B4-BE49-F238E27FC236}">
                <a16:creationId xmlns:a16="http://schemas.microsoft.com/office/drawing/2014/main" id="{7828B373-6AEB-CF4F-A68E-5B4878358EE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59480" y="3487304"/>
            <a:ext cx="4464000" cy="712800"/>
          </a:xfrm>
          <a:prstGeom prst="rect">
            <a:avLst/>
          </a:prstGeom>
          <a:solidFill>
            <a:srgbClr val="14EBDB"/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2000" b="1" i="0">
                <a:solidFill>
                  <a:srgbClr val="0A14B4"/>
                </a:solidFill>
                <a:latin typeface="WORK SANS SEMIBOLD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</p:txBody>
      </p:sp>
      <p:sp>
        <p:nvSpPr>
          <p:cNvPr id="22" name="Espace réservé du texte 14">
            <a:extLst>
              <a:ext uri="{FF2B5EF4-FFF2-40B4-BE49-F238E27FC236}">
                <a16:creationId xmlns:a16="http://schemas.microsoft.com/office/drawing/2014/main" id="{E1928556-E6AB-B040-B089-BCC01793851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59480" y="4866399"/>
            <a:ext cx="4464000" cy="712800"/>
          </a:xfrm>
          <a:prstGeom prst="rect">
            <a:avLst/>
          </a:prstGeom>
          <a:solidFill>
            <a:srgbClr val="14EBDB"/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2000" b="1" i="0">
                <a:solidFill>
                  <a:srgbClr val="0A14B4"/>
                </a:solidFill>
                <a:latin typeface="WORK SANS SEMIBOLD ROMAN" pitchFamily="2" charset="77"/>
              </a:defRPr>
            </a:lvl1pPr>
            <a:lvl2pPr>
              <a:defRPr sz="3000">
                <a:latin typeface="WORK SANS REGULAR ROMAN" pitchFamily="2" charset="77"/>
              </a:defRPr>
            </a:lvl2pPr>
            <a:lvl3pPr>
              <a:defRPr sz="3000">
                <a:latin typeface="WORK SANS REGULAR ROMAN" pitchFamily="2" charset="77"/>
              </a:defRPr>
            </a:lvl3pPr>
            <a:lvl4pPr>
              <a:defRPr sz="3000">
                <a:latin typeface="WORK SANS REGULAR ROMAN" pitchFamily="2" charset="77"/>
              </a:defRPr>
            </a:lvl4pPr>
            <a:lvl5pPr>
              <a:defRPr sz="3000">
                <a:latin typeface="WORK SANS REGULAR ROMAN" pitchFamily="2" charset="77"/>
              </a:defRPr>
            </a:lvl5pPr>
          </a:lstStyle>
          <a:p>
            <a:pPr lvl="0"/>
            <a:r>
              <a:rPr lang="fr-FR"/>
              <a:t>Texte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1436AAB-AD2B-4944-9440-4DCCE945124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3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calair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084972-B123-FE41-8F55-7D8881F2D10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A1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8AF493F-5529-1A4A-93B9-116D1DDAA1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8220" y="2206420"/>
            <a:ext cx="10210800" cy="243017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600" b="1" spc="300">
                <a:solidFill>
                  <a:schemeClr val="bg1"/>
                </a:solidFill>
                <a:latin typeface="Dosis" pitchFamily="2" charset="77"/>
              </a:defRPr>
            </a:lvl1pPr>
          </a:lstStyle>
          <a:p>
            <a:r>
              <a:rPr lang="fr-FR" dirty="0"/>
              <a:t>CONSTRUCTYS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E9AEC8-4E66-C54D-AA38-366F0133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t>‹N°›</a:t>
            </a:fld>
            <a:endParaRPr lang="fr-FR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BD6C0E2-37AE-1B44-980A-0B2ACAAB9163}"/>
              </a:ext>
            </a:extLst>
          </p:cNvPr>
          <p:cNvGrpSpPr/>
          <p:nvPr userDrawn="1"/>
        </p:nvGrpSpPr>
        <p:grpSpPr>
          <a:xfrm>
            <a:off x="4998720" y="2206419"/>
            <a:ext cx="2194560" cy="2430170"/>
            <a:chOff x="4998720" y="2194560"/>
            <a:chExt cx="2194560" cy="2430170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7DC579B-5D65-9643-9BCB-E75793FB3A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98720" y="2194560"/>
              <a:ext cx="219456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77F714BF-AFEB-4841-8AAB-5E31161120F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98720" y="4624730"/>
              <a:ext cx="219456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11" name="Image 10">
            <a:extLst>
              <a:ext uri="{FF2B5EF4-FFF2-40B4-BE49-F238E27FC236}">
                <a16:creationId xmlns:a16="http://schemas.microsoft.com/office/drawing/2014/main" id="{30EC1216-31B5-954E-93C0-82D7E09053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4275" y="-546564"/>
            <a:ext cx="2119225" cy="24552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13AF0BA-97CB-C444-9D82-456266247F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26548" y="4828478"/>
            <a:ext cx="2048247" cy="2574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649E394-3D58-4730-A7CE-0942DC41257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18167" y="6308209"/>
            <a:ext cx="600763" cy="5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3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8EA23A-F3D9-44B2-B577-9F6E61879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936E70-0D52-477C-9ABA-59DC6E7E3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636547-BBC6-4B08-B1AD-33E9D916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2A59F-640D-40D5-85E6-E69B0F30D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818F0F-5A5C-40E8-91BE-A26FF09D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98153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618987-8016-4939-B972-C7397EE3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B29392-E190-4078-AB71-A59019911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E51411-109F-4E09-BFA6-80AEDF1DB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437395-91ED-46E0-9DFB-2F2CE52F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9C2FAC-DD3E-4167-A54B-80D947A0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1A3558-493A-4F94-891A-49F41911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98473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0D091E-57C3-4A18-ACAA-2E655846C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AD71AC-B705-4309-BD35-D8B74A432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A5AB82-1D99-48AE-BC61-53D4784C9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E09322-C550-4643-85A0-3B68DDEE6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2E267EB-25B6-404A-9972-AF6A2D3DE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12C2D1E-0739-48C9-8ED4-0C027442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C691B2C-C51E-44C5-AAFB-127F04A2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6136A1C-D890-4DB7-84DA-8F1690C5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26675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9730D-91CA-4D49-80C3-C63754D1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DCAB39-072B-44E1-B037-8DFC36A5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0416A9-6C51-4D9C-9CAE-F94071A5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20F5A7-3D9A-4D58-9344-DD060E24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1557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5D0355B-7ABC-4F8A-A37E-7312A099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9C1580-4529-4AFC-B0BA-4D0E543F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B82766-F4E6-44D9-9A35-984B6AC0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40001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04619B-69F6-4CB4-9BD4-F9AAB6421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C03D2-A617-4076-8530-CBE266673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32FAA4-817F-4D7A-BFA2-B0B1BC7D8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A6DAA4-3C9A-4C75-A1BC-0858DD262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99758A-C50A-486F-9B0C-76B03121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12EFE8-44B9-4D59-A873-FE289A78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7963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60525F-0FFA-4FC7-A984-A527008DA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2C2A56D-4BF9-433C-B830-1AA0C2CBD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4C2A27-F3CC-47BF-8BA7-E689CF1D2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66ECAB-997D-4FEE-A325-B50FFBE8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8288E6-7125-48CB-B440-FA023A91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48DC0A-4527-4E3E-8CE5-FD72D4D3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49664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11AFCB3-9765-4A92-9201-7CA96AFEA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DDBB36-7ABC-4026-9652-B43704DAD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C907A4-9E50-44F4-80F8-030488F57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83191-94E2-42C0-A57D-6FEA294A2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A101A1-5A5A-4CC1-B23C-302006BB2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B8DCC-A60C-C946-B50F-381DEF0CC1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78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57" r:id="rId2"/>
    <p:sldLayoutId id="214748375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9" r:id="rId13"/>
    <p:sldLayoutId id="2147483693" r:id="rId14"/>
    <p:sldLayoutId id="2147483694" r:id="rId15"/>
    <p:sldLayoutId id="2147483688" r:id="rId16"/>
    <p:sldLayoutId id="2147483691" r:id="rId17"/>
    <p:sldLayoutId id="2147483685" r:id="rId18"/>
    <p:sldLayoutId id="2147483686" r:id="rId19"/>
    <p:sldLayoutId id="2147483692" r:id="rId20"/>
    <p:sldLayoutId id="2147483687" r:id="rId21"/>
    <p:sldLayoutId id="2147483689" r:id="rId22"/>
    <p:sldLayoutId id="2147483690" r:id="rId23"/>
    <p:sldLayoutId id="2147483759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7ACFC5-2C97-7246-80DE-76E0B491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040" y="2062800"/>
            <a:ext cx="9144000" cy="2088000"/>
          </a:xfrm>
        </p:spPr>
        <p:txBody>
          <a:bodyPr>
            <a:normAutofit/>
          </a:bodyPr>
          <a:lstStyle/>
          <a:p>
            <a:r>
              <a:rPr lang="fr-FR" sz="3200" cap="all" dirty="0"/>
              <a:t>CPF et co-construction</a:t>
            </a:r>
            <a:br>
              <a:rPr lang="fr-FR" sz="3200" cap="all" dirty="0"/>
            </a:br>
            <a:r>
              <a:rPr lang="fr-FR" sz="3200" cap="all" dirty="0"/>
              <a:t>L’accord du 11 mai 2023</a:t>
            </a:r>
            <a:endParaRPr lang="fr-FR" sz="3200" dirty="0">
              <a:effectLst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532F30-EF02-A94E-9E76-9B8E14A65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9040" y="4320000"/>
            <a:ext cx="9144000" cy="442424"/>
          </a:xfrm>
        </p:spPr>
        <p:txBody>
          <a:bodyPr/>
          <a:lstStyle/>
          <a:p>
            <a:r>
              <a:rPr lang="fr-FR" dirty="0"/>
              <a:t>21 janvier 2025</a:t>
            </a:r>
          </a:p>
        </p:txBody>
      </p:sp>
    </p:spTree>
    <p:extLst>
      <p:ext uri="{BB962C8B-B14F-4D97-AF65-F5344CB8AC3E}">
        <p14:creationId xmlns:p14="http://schemas.microsoft.com/office/powerpoint/2010/main" val="45649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5BCB0-28C4-4A4F-BBA2-B1899F78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6BA49C9-69A2-4CDD-8784-DD7AEEA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9D73FED-84C6-4073-9D6A-9114C01E43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8000" y="1765738"/>
            <a:ext cx="9720000" cy="43723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Comment engager une démarche de co-construction?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F7B2509C-7603-69AD-08E2-3F2CC26E6E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9871705"/>
              </p:ext>
            </p:extLst>
          </p:nvPr>
        </p:nvGraphicFramePr>
        <p:xfrm>
          <a:off x="792000" y="993600"/>
          <a:ext cx="9900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093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5BCB0-28C4-4A4F-BBA2-B1899F78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6BA49C9-69A2-4CDD-8784-DD7AEEA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9D73FED-84C6-4073-9D6A-9114C01E43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534627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+mn-lt"/>
              </a:rPr>
              <a:t>Sélectionner les formations</a:t>
            </a:r>
          </a:p>
          <a:p>
            <a:pPr marL="342000" indent="-342000">
              <a:lnSpc>
                <a:spcPct val="100000"/>
              </a:lnSpc>
              <a:spcBef>
                <a:spcPts val="600"/>
              </a:spcBef>
            </a:pPr>
            <a:r>
              <a:rPr lang="fr-FR" sz="2000" dirty="0">
                <a:latin typeface="+mn-lt"/>
                <a:ea typeface="Calibri" panose="020F0502020204030204" pitchFamily="34" charset="0"/>
              </a:rPr>
              <a:t>Une liste définie par l’employeur</a:t>
            </a:r>
          </a:p>
          <a:p>
            <a:pPr marL="342000" indent="-342000">
              <a:lnSpc>
                <a:spcPct val="100000"/>
              </a:lnSpc>
              <a:spcBef>
                <a:spcPts val="600"/>
              </a:spcBef>
            </a:pPr>
            <a:r>
              <a:rPr lang="fr-FR" sz="2000" dirty="0">
                <a:latin typeface="+mn-lt"/>
                <a:ea typeface="Calibri" panose="020F0502020204030204" pitchFamily="34" charset="0"/>
              </a:rPr>
              <a:t>Des certifications éligibles au CPF</a:t>
            </a:r>
          </a:p>
          <a:p>
            <a:pPr marL="342000" indent="-342000">
              <a:lnSpc>
                <a:spcPct val="100000"/>
              </a:lnSpc>
              <a:spcBef>
                <a:spcPts val="600"/>
              </a:spcBef>
            </a:pPr>
            <a:r>
              <a:rPr lang="fr-FR" sz="2000" dirty="0">
                <a:latin typeface="+mn-lt"/>
              </a:rPr>
              <a:t>Qui répondent enjeux de transitions environnementales, numériques et technologiques, de développement des compétences et de reconversion professionnelle.</a:t>
            </a:r>
          </a:p>
          <a:p>
            <a:pPr marL="175895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000" b="1" dirty="0">
                <a:solidFill>
                  <a:srgbClr val="FF0000"/>
                </a:solidFill>
                <a:latin typeface="+mn-lt"/>
              </a:rPr>
              <a:t>!</a:t>
            </a:r>
            <a:r>
              <a:rPr lang="fr-FR" sz="2000" b="0" i="0" u="none" strike="noStrike" baseline="0" dirty="0">
                <a:solidFill>
                  <a:srgbClr val="FF0000"/>
                </a:solidFill>
                <a:latin typeface="+mn-lt"/>
              </a:rPr>
              <a:t> Ces formations ne peuvent être des formations obligatoires en matière de prévention des risques professionnels en santé et sécurité au travail </a:t>
            </a:r>
          </a:p>
          <a:p>
            <a:pPr marL="342000" indent="-342000">
              <a:lnSpc>
                <a:spcPct val="100000"/>
              </a:lnSpc>
              <a:spcBef>
                <a:spcPts val="1800"/>
              </a:spcBef>
            </a:pPr>
            <a:r>
              <a:rPr lang="fr-FR" sz="2000" dirty="0">
                <a:latin typeface="+mn-lt"/>
              </a:rPr>
              <a:t>Une démarche de co-construction qui s’inscrit pleinement dans le cadre du dialogue social de l’entreprise : 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Consultation/information du CSE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En l’absence de CSE, information des salariés par tout moyen</a:t>
            </a:r>
          </a:p>
          <a:p>
            <a:pPr marL="342000" indent="-342000">
              <a:lnSpc>
                <a:spcPct val="100000"/>
              </a:lnSpc>
              <a:spcBef>
                <a:spcPts val="1800"/>
              </a:spcBef>
            </a:pPr>
            <a:r>
              <a:rPr lang="fr-FR" sz="2000" dirty="0">
                <a:latin typeface="+mn-lt"/>
              </a:rPr>
              <a:t>Une liste accessible aux salariés et actualisable régulièrement</a:t>
            </a:r>
          </a:p>
          <a:p>
            <a:pPr marL="175895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2000" dirty="0">
              <a:latin typeface="+mn-lt"/>
            </a:endParaRPr>
          </a:p>
          <a:p>
            <a:pPr marL="620395" indent="-444500">
              <a:lnSpc>
                <a:spcPct val="100000"/>
              </a:lnSpc>
              <a:spcBef>
                <a:spcPts val="0"/>
              </a:spcBef>
            </a:pPr>
            <a:endParaRPr lang="fr-FR" sz="2000" dirty="0">
              <a:latin typeface="+mn-lt"/>
            </a:endParaRPr>
          </a:p>
          <a:p>
            <a:pPr marL="17589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000" dirty="0">
                <a:latin typeface="+mn-lt"/>
              </a:rPr>
              <a:t>	</a:t>
            </a:r>
            <a:endParaRPr lang="fr-FR" sz="2000" dirty="0">
              <a:latin typeface="+mn-lt"/>
              <a:ea typeface="Calibri"/>
              <a:cs typeface="Calibri"/>
            </a:endParaRPr>
          </a:p>
          <a:p>
            <a:pPr marL="175895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2000" dirty="0">
              <a:latin typeface="+mn-lt"/>
              <a:ea typeface="Calibri"/>
              <a:cs typeface="Calibri"/>
            </a:endParaRPr>
          </a:p>
          <a:p>
            <a:pPr marL="175895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2000" dirty="0"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124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5BCB0-28C4-4A4F-BBA2-B1899F78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6BA49C9-69A2-4CDD-8784-DD7AEEA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9D73FED-84C6-4073-9D6A-9114C01E43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3723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1800"/>
              </a:spcBef>
              <a:spcAft>
                <a:spcPts val="24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Choisir les modalités de co-construction</a:t>
            </a:r>
          </a:p>
          <a:p>
            <a:pPr marL="620395" indent="-444500">
              <a:lnSpc>
                <a:spcPct val="100000"/>
              </a:lnSpc>
              <a:spcBef>
                <a:spcPts val="2400"/>
              </a:spcBef>
            </a:pPr>
            <a:r>
              <a:rPr lang="fr-FR" sz="2200" dirty="0">
                <a:latin typeface="+mn-lt"/>
                <a:ea typeface="Calibri" panose="020F0502020204030204" pitchFamily="34" charset="0"/>
              </a:rPr>
              <a:t>M</a:t>
            </a:r>
            <a:r>
              <a:rPr lang="fr-FR" sz="2200" dirty="0">
                <a:effectLst/>
                <a:latin typeface="+mn-lt"/>
                <a:ea typeface="Calibri" panose="020F0502020204030204" pitchFamily="34" charset="0"/>
              </a:rPr>
              <a:t>obilisation du CPF sur le temps de travail </a:t>
            </a:r>
          </a:p>
          <a:p>
            <a:pPr marL="620395" indent="-444500">
              <a:lnSpc>
                <a:spcPct val="100000"/>
              </a:lnSpc>
              <a:spcBef>
                <a:spcPts val="2400"/>
              </a:spcBef>
            </a:pPr>
            <a:r>
              <a:rPr lang="fr-FR" sz="2200" dirty="0">
                <a:latin typeface="+mn-lt"/>
                <a:ea typeface="Calibri"/>
              </a:rPr>
              <a:t>Dotation du CPF en cas de droits insuffisants </a:t>
            </a:r>
            <a:endParaRPr lang="fr-FR" sz="2200" dirty="0">
              <a:effectLst/>
              <a:latin typeface="+mn-lt"/>
              <a:ea typeface="Calibri" panose="020F0502020204030204" pitchFamily="34" charset="0"/>
              <a:cs typeface="Calibri"/>
            </a:endParaRPr>
          </a:p>
          <a:p>
            <a:pPr marL="620395" indent="-444500">
              <a:lnSpc>
                <a:spcPct val="100000"/>
              </a:lnSpc>
              <a:spcBef>
                <a:spcPts val="2400"/>
              </a:spcBef>
            </a:pPr>
            <a:r>
              <a:rPr lang="fr-FR" sz="2200" dirty="0">
                <a:latin typeface="+mn-lt"/>
              </a:rPr>
              <a:t>Abondement du CPF</a:t>
            </a:r>
          </a:p>
          <a:p>
            <a:pPr marL="175895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fr-FR" sz="2000" b="1" dirty="0">
                <a:solidFill>
                  <a:srgbClr val="FF0000"/>
                </a:solidFill>
                <a:latin typeface="+mn-lt"/>
              </a:rPr>
              <a:t>! Les droits acquis ne peuvent être utilisés qu’avec l’accord exprès du salarié. </a:t>
            </a:r>
          </a:p>
          <a:p>
            <a:pPr marL="175895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000" b="1" dirty="0">
                <a:solidFill>
                  <a:srgbClr val="FF0000"/>
                </a:solidFill>
                <a:latin typeface="+mn-lt"/>
              </a:rPr>
              <a:t>L’employeur qui s’engage à </a:t>
            </a:r>
            <a:r>
              <a:rPr lang="fr-FR" sz="2000" b="1" dirty="0" err="1">
                <a:solidFill>
                  <a:srgbClr val="FF0000"/>
                </a:solidFill>
                <a:latin typeface="+mn-lt"/>
              </a:rPr>
              <a:t>co-construire</a:t>
            </a:r>
            <a:r>
              <a:rPr lang="fr-FR" sz="2000" b="1" dirty="0">
                <a:solidFill>
                  <a:srgbClr val="FF0000"/>
                </a:solidFill>
                <a:latin typeface="+mn-lt"/>
              </a:rPr>
              <a:t> sur une formation ne peut refuser la réalisation de cette formation au salarié. </a:t>
            </a:r>
          </a:p>
        </p:txBody>
      </p:sp>
    </p:spTree>
    <p:extLst>
      <p:ext uri="{BB962C8B-B14F-4D97-AF65-F5344CB8AC3E}">
        <p14:creationId xmlns:p14="http://schemas.microsoft.com/office/powerpoint/2010/main" val="341212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59D5D8-2C46-0639-146F-63F872F28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15992-65C6-2CB1-6ED4-441F22A3F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1B5CAE8-2B0B-750B-036F-DDF893D2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800E80D-A401-FBCC-88AB-6393953859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7700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Aborder la co-construction dans le cadre de l’entretien professionnel</a:t>
            </a:r>
          </a:p>
          <a:p>
            <a:pPr marL="342000" indent="-342000">
              <a:lnSpc>
                <a:spcPct val="100000"/>
              </a:lnSpc>
              <a:spcBef>
                <a:spcPts val="2400"/>
              </a:spcBef>
            </a:pPr>
            <a:r>
              <a:rPr lang="fr-FR" sz="2200" dirty="0">
                <a:latin typeface="+mn-lt"/>
              </a:rPr>
              <a:t> L’entretien professionnel : le cadre privilégié d’échanges et de co-construction des projets ​de formation dans le cadre du CPF</a:t>
            </a:r>
          </a:p>
          <a:p>
            <a:pPr marL="342000" indent="-342000">
              <a:lnSpc>
                <a:spcPct val="100000"/>
              </a:lnSpc>
              <a:spcBef>
                <a:spcPts val="2400"/>
              </a:spcBef>
            </a:pPr>
            <a:r>
              <a:rPr lang="fr-FR" sz="2200" dirty="0">
                <a:latin typeface="+mn-lt"/>
              </a:rPr>
              <a:t>Une occasion pour l’entreprise d’évoquer l’opportunité pour le salarié ​de mobiliser son CPF, de lui présenter les formations sur lesquelles ​il s’est engagé à </a:t>
            </a:r>
            <a:r>
              <a:rPr lang="fr-FR" sz="2200" dirty="0" err="1">
                <a:latin typeface="+mn-lt"/>
              </a:rPr>
              <a:t>co-construire</a:t>
            </a:r>
            <a:r>
              <a:rPr lang="fr-FR" sz="2200" dirty="0">
                <a:latin typeface="+mn-lt"/>
              </a:rPr>
              <a:t> et de l’informer des différentes possibilités de co-construction.​</a:t>
            </a:r>
          </a:p>
          <a:p>
            <a:pPr marL="342000" indent="-34200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200" dirty="0">
                <a:latin typeface="+mn-lt"/>
              </a:rPr>
              <a:t>Une modification de la périodicité de l’entretien professionnel : 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Un entretien professionnel tous les 3 ans (et non plus tous les 2 ans)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Un entretien d’état des lieux récapitulatif tous les 6 ans</a:t>
            </a:r>
          </a:p>
          <a:p>
            <a:pPr algn="just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388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B32554-7B5C-6D83-D8E3-C0B60B940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re 1">
            <a:extLst>
              <a:ext uri="{FF2B5EF4-FFF2-40B4-BE49-F238E27FC236}">
                <a16:creationId xmlns:a16="http://schemas.microsoft.com/office/drawing/2014/main" id="{D45AB198-3B98-FEC1-D526-8FE24E166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20" y="2206420"/>
            <a:ext cx="10375900" cy="2430170"/>
          </a:xfrm>
        </p:spPr>
        <p:txBody>
          <a:bodyPr/>
          <a:lstStyle/>
          <a:p>
            <a:r>
              <a:rPr lang="fr-FR" dirty="0"/>
              <a:t>FINANCEMENT DE LA DOTATION</a:t>
            </a:r>
            <a:br>
              <a:rPr lang="fr-FR" dirty="0"/>
            </a:br>
            <a:r>
              <a:rPr lang="fr-FR" dirty="0"/>
              <a:t>ET DE L’ABONDEMENT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BB7516-1BA6-C43E-2628-8CAB1231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059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28E20-7F0B-2D57-D74D-A93B081AD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62DFA-3C1F-2328-E983-4804A1AE0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15F0F30-37D8-CE66-25B7-BD6378ECB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9DA052B-C6E0-765B-CEDE-DDD5E92DAF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8000" y="1765738"/>
            <a:ext cx="9864000" cy="43723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Un financement par Constructys </a:t>
            </a:r>
          </a:p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pour les entreprises de moins de 50 salariés</a:t>
            </a:r>
          </a:p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200" dirty="0">
                <a:latin typeface="+mn-lt"/>
              </a:rPr>
              <a:t>De la dotation et de l’abondement au réel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200" dirty="0">
                <a:latin typeface="+mn-lt"/>
              </a:rPr>
              <a:t>Pour les entreprises de moins de 11 salariés : prise en charge de la rémunération lorsque le CPF est mobilisé sur le temps de travail (15€</a:t>
            </a:r>
            <a:r>
              <a:rPr lang="fr-FR" sz="2200">
                <a:latin typeface="+mn-lt"/>
              </a:rPr>
              <a:t>/h)</a:t>
            </a:r>
            <a:endParaRPr lang="fr-FR" sz="2200" dirty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buFontTx/>
              <a:buChar char="-"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buFontTx/>
              <a:buChar char="-"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buFontTx/>
              <a:buChar char="-"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buFontTx/>
              <a:buChar char="-"/>
            </a:pPr>
            <a:endParaRPr lang="fr-FR" sz="2200" b="1" dirty="0">
              <a:solidFill>
                <a:srgbClr val="0A14B4"/>
              </a:solidFill>
              <a:latin typeface="WORK SANS SEMIBOLD ROMAN" pitchFamily="2" charset="77"/>
            </a:endParaRPr>
          </a:p>
          <a:p>
            <a:pPr algn="just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3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CEF3C-CD66-85B1-78FB-ABC17CBD3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B2E56-3CCA-874B-403E-D3799E01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8640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C3848D6-7374-5ED1-1E2E-496CCF529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5ADE6BC-0527-D23D-DA18-E9DDC779D4C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50103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Aft>
                <a:spcPts val="18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À l’origine de l’accord, plusieurs constats :</a:t>
            </a:r>
          </a:p>
          <a:p>
            <a:pPr marL="620713" indent="-444500">
              <a:lnSpc>
                <a:spcPct val="100000"/>
              </a:lnSpc>
              <a:spcBef>
                <a:spcPts val="800"/>
              </a:spcBef>
            </a:pPr>
            <a:r>
              <a:rPr lang="fr-FR" sz="2000" dirty="0">
                <a:latin typeface="+mn-lt"/>
              </a:rPr>
              <a:t>Le secteur des Travaux Publics : un secteur confronté à de profondes mutations environnementales, numériques et technologiques</a:t>
            </a:r>
          </a:p>
          <a:p>
            <a:pPr marL="620713" indent="-444500">
              <a:lnSpc>
                <a:spcPct val="100000"/>
              </a:lnSpc>
              <a:spcBef>
                <a:spcPts val="800"/>
              </a:spcBef>
            </a:pPr>
            <a:r>
              <a:rPr lang="fr-FR" sz="2000" dirty="0">
                <a:latin typeface="+mn-lt"/>
              </a:rPr>
              <a:t>Peu de formations débouchant sur des certifications professionnelles relatives aux métiers des TP</a:t>
            </a:r>
          </a:p>
          <a:p>
            <a:pPr marL="620713" indent="-444500">
              <a:lnSpc>
                <a:spcPct val="100000"/>
              </a:lnSpc>
              <a:spcBef>
                <a:spcPts val="800"/>
              </a:spcBef>
            </a:pPr>
            <a:r>
              <a:rPr lang="fr-FR" sz="2000" dirty="0">
                <a:latin typeface="+mn-lt"/>
              </a:rPr>
              <a:t>Un contexte global de vieillissement des salariés TP qui invite à réfléchir à une politique de reconversion professionnelle</a:t>
            </a:r>
          </a:p>
          <a:p>
            <a:pPr marL="622300" indent="-439738" algn="l">
              <a:lnSpc>
                <a:spcPct val="100000"/>
              </a:lnSpc>
              <a:spcBef>
                <a:spcPts val="3600"/>
              </a:spcBef>
              <a:buClr>
                <a:srgbClr val="0046C8"/>
              </a:buClr>
              <a:buSzPct val="120000"/>
              <a:buFont typeface="Wingdings" panose="05000000000000000000" pitchFamily="2" charset="2"/>
              <a:buChar char=""/>
            </a:pPr>
            <a:r>
              <a:rPr lang="fr-FR" sz="2000" dirty="0">
                <a:latin typeface="+mn-lt"/>
              </a:rPr>
              <a:t>Développer les compétences : un enjeu majeur pour assurer l’employabilité des salariés et la compétitivité des entreprises</a:t>
            </a:r>
          </a:p>
          <a:p>
            <a:pPr marL="622300" indent="-439738">
              <a:lnSpc>
                <a:spcPct val="100000"/>
              </a:lnSpc>
              <a:buClr>
                <a:srgbClr val="0046C8"/>
              </a:buClr>
              <a:buSzPct val="120000"/>
              <a:buFont typeface="Wingdings" panose="05000000000000000000" pitchFamily="2" charset="2"/>
              <a:buChar char=""/>
            </a:pPr>
            <a:r>
              <a:rPr lang="fr-FR" sz="2000" dirty="0">
                <a:latin typeface="+mn-lt"/>
              </a:rPr>
              <a:t>Mettre en place une démarche partagée en vue de construire des projets de formation  pouvant répondre aux intérêts des salariés comme à ceux de leurs employeurs</a:t>
            </a:r>
          </a:p>
          <a:p>
            <a:pPr marL="0" indent="0" algn="l">
              <a:buNone/>
            </a:pPr>
            <a:endParaRPr lang="fr-F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5BCB0-28C4-4A4F-BBA2-B1899F78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8640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6BA49C9-69A2-4CDD-8784-DD7AEEA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9D73FED-84C6-4073-9D6A-9114C01E43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79587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24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Un accord de branche conclu en mai 2023 et étendu en mars 2024</a:t>
            </a:r>
          </a:p>
          <a:p>
            <a:pPr marL="620713" indent="-444500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latin typeface="+mn-lt"/>
              </a:rPr>
              <a:t>Un accord de branche qui porte l’ambition de la co-construction et du co-financement dans le cadre du CPF des salariés</a:t>
            </a:r>
          </a:p>
          <a:p>
            <a:pPr marL="620713" indent="-444500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latin typeface="+mn-lt"/>
              </a:rPr>
              <a:t>La co-construction au service des enjeux de transitions environnementales, numériques et technologiques, de développement des compétences et de reconversion professionnelle</a:t>
            </a:r>
          </a:p>
          <a:p>
            <a:pPr marL="620713" indent="-444500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latin typeface="+mn-lt"/>
              </a:rPr>
              <a:t>Un accord de branche « mode d’emploi » à mobiliser directement par l’entreprise</a:t>
            </a:r>
          </a:p>
        </p:txBody>
      </p:sp>
    </p:spTree>
    <p:extLst>
      <p:ext uri="{BB962C8B-B14F-4D97-AF65-F5344CB8AC3E}">
        <p14:creationId xmlns:p14="http://schemas.microsoft.com/office/powerpoint/2010/main" val="128114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re 1">
            <a:extLst>
              <a:ext uri="{FF2B5EF4-FFF2-40B4-BE49-F238E27FC236}">
                <a16:creationId xmlns:a16="http://schemas.microsoft.com/office/drawing/2014/main" id="{9313EF0D-48C5-455A-B333-FB7202616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20" y="2206420"/>
            <a:ext cx="10375900" cy="2430170"/>
          </a:xfrm>
        </p:spPr>
        <p:txBody>
          <a:bodyPr/>
          <a:lstStyle/>
          <a:p>
            <a:r>
              <a:rPr lang="fr-FR" dirty="0"/>
              <a:t>LES MODALITÉS DE CO-CONSTRUCTION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1DA7A8-397F-A343-9B0C-9746D2D1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794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5BCB0-28C4-4A4F-BBA2-B1899F78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6BA49C9-69A2-4CDD-8784-DD7AEEA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9D73FED-84C6-4073-9D6A-9114C01E43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37230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24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3 possibilités de co-construction</a:t>
            </a:r>
          </a:p>
          <a:p>
            <a:pPr marL="620713" indent="-444500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latin typeface="+mn-lt"/>
              </a:rPr>
              <a:t>Le CPF </a:t>
            </a:r>
            <a:r>
              <a:rPr lang="fr-FR" sz="2000" dirty="0" err="1">
                <a:latin typeface="+mn-lt"/>
              </a:rPr>
              <a:t>co-construit</a:t>
            </a:r>
            <a:r>
              <a:rPr lang="fr-FR" sz="2000" dirty="0">
                <a:latin typeface="+mn-lt"/>
              </a:rPr>
              <a:t> sur le temps de travail pour les formations éligibles et définies au préalable par l’employeur</a:t>
            </a:r>
          </a:p>
          <a:p>
            <a:pPr marL="620713" indent="-444500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latin typeface="+mn-lt"/>
              </a:rPr>
              <a:t>La dotation du CPF</a:t>
            </a:r>
            <a:r>
              <a:rPr lang="fr-FR" sz="2000" dirty="0">
                <a:solidFill>
                  <a:srgbClr val="0A14B4"/>
                </a:solidFill>
                <a:latin typeface="+mn-lt"/>
              </a:rPr>
              <a:t> </a:t>
            </a:r>
            <a:r>
              <a:rPr lang="fr-FR" sz="2000" dirty="0">
                <a:latin typeface="+mn-lt"/>
              </a:rPr>
              <a:t>en cas de droits insuffisants et pour les formations éligibles et définies par l’employeur</a:t>
            </a:r>
          </a:p>
          <a:p>
            <a:pPr marL="620713" indent="-444500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latin typeface="+mn-lt"/>
              </a:rPr>
              <a:t>L’abondement du CPF en lien avec des formations éligibles et les salariés prioritaires définis par l’accord de branche</a:t>
            </a:r>
          </a:p>
        </p:txBody>
      </p:sp>
    </p:spTree>
    <p:extLst>
      <p:ext uri="{BB962C8B-B14F-4D97-AF65-F5344CB8AC3E}">
        <p14:creationId xmlns:p14="http://schemas.microsoft.com/office/powerpoint/2010/main" val="43775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1B7AC-C56E-A338-B286-0C1EA1343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7C318A-9546-95A3-F9FB-0566E9BAD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1B4519B-BF45-EC59-9F3C-6A92BD0A6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AE00D6D-ECED-6B3E-0A35-387E47BA0C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808350"/>
          </a:xfrm>
        </p:spPr>
        <p:txBody>
          <a:bodyPr>
            <a:noAutofit/>
          </a:bodyPr>
          <a:lstStyle/>
          <a:p>
            <a:pPr marL="0" indent="0" algn="ctr" rtl="0" fontAlgn="base">
              <a:lnSpc>
                <a:spcPct val="100000"/>
              </a:lnSpc>
              <a:spcAft>
                <a:spcPts val="24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Le CPF </a:t>
            </a:r>
            <a:r>
              <a:rPr lang="fr-FR" sz="2200" b="1" dirty="0" err="1">
                <a:solidFill>
                  <a:srgbClr val="0A14B4"/>
                </a:solidFill>
                <a:latin typeface="WORK SANS SEMIBOLD ROMAN" pitchFamily="2" charset="77"/>
              </a:rPr>
              <a:t>co-construit</a:t>
            </a: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 sur le temps de travail</a:t>
            </a:r>
          </a:p>
          <a:p>
            <a:pPr algn="l" rtl="0" fontAlgn="base">
              <a:lnSpc>
                <a:spcPct val="100000"/>
              </a:lnSpc>
              <a:spcBef>
                <a:spcPts val="1200"/>
              </a:spcBef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Le salarié bénéficie d’une autorisation d’absence pour le temps de formation suivi pendant le temps de travail.​ </a:t>
            </a:r>
            <a:r>
              <a:rPr lang="fr-FR" sz="2000" b="0" i="0" dirty="0">
                <a:solidFill>
                  <a:srgbClr val="212529"/>
                </a:solidFill>
                <a:effectLst/>
                <a:latin typeface="+mn-lt"/>
              </a:rPr>
              <a:t>Les heures de formation suivies pendant le temps de travail constituent un temps de travail effectif.</a:t>
            </a:r>
          </a:p>
          <a:p>
            <a:pPr algn="l" rtl="0" fontAlgn="base">
              <a:lnSpc>
                <a:spcPct val="100000"/>
              </a:lnSpc>
              <a:spcBef>
                <a:spcPts val="2400"/>
              </a:spcBef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La demande du salarié doit comporter plusieurs mentions : l’intitulé de l’action de formation, le calendrier, la part de l’action de formation réalisée pendant le temps de travail et le prestataire pressenti.</a:t>
            </a:r>
          </a:p>
          <a:p>
            <a:pPr algn="l" rtl="0" fontAlgn="base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</a:pP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Les délais sont au minimum de  : </a:t>
            </a:r>
            <a:r>
              <a:rPr lang="fr-FR" sz="2000" b="0" i="0" dirty="0">
                <a:solidFill>
                  <a:srgbClr val="000000"/>
                </a:solidFill>
                <a:effectLst/>
                <a:latin typeface="+mn-lt"/>
              </a:rPr>
              <a:t>​</a:t>
            </a:r>
          </a:p>
          <a:p>
            <a:pPr marL="627063" indent="-263525" algn="l" rtl="0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60 jours avant le début d'une formation d’une durée inférieure à six mois</a:t>
            </a:r>
            <a:endParaRPr lang="fr-FR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627063" indent="-263525" algn="l" rtl="0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120 jours avant le début d’une formation d’une durée de six mois ou plus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Délai de réponse de l’employeur : 30 jours ​</a:t>
            </a:r>
          </a:p>
        </p:txBody>
      </p:sp>
    </p:spTree>
    <p:extLst>
      <p:ext uri="{BB962C8B-B14F-4D97-AF65-F5344CB8AC3E}">
        <p14:creationId xmlns:p14="http://schemas.microsoft.com/office/powerpoint/2010/main" val="422751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1C43B-EE82-5832-9042-6BA852EA5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85B66B-91D2-1FBF-C29E-A454B1456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A52403F-DE5C-51BD-74C2-FD046913A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E21718B9-B104-A1D7-52AB-8F6FBB87A6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3723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24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La dotation du CPF en cas de droits insuffisants</a:t>
            </a:r>
          </a:p>
          <a:p>
            <a:pPr algn="l" rtl="0" fontAlgn="base">
              <a:lnSpc>
                <a:spcPct val="100000"/>
              </a:lnSpc>
              <a:spcAft>
                <a:spcPts val="1200"/>
              </a:spcAft>
            </a:pP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La demande du salarié devra comporter à minima :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L’intitulé de l’action de formation figurant sur la liste établie par l’entreprise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Le calendrier de l’action de formation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Le montant de la formation non couvert par les droits inscrits sur son CPF et pouvant être pris en charge par l’employeur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Le prestataire pressenti 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611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4864A-3382-66A2-9EA8-C0A996E5C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B6CC1-5E1F-4D51-5382-A709B650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0000"/>
            <a:ext cx="12192000" cy="763200"/>
          </a:xfrm>
        </p:spPr>
        <p:txBody>
          <a:bodyPr/>
          <a:lstStyle/>
          <a:p>
            <a:r>
              <a:rPr lang="fr-FR" dirty="0"/>
              <a:t>CPF ET CO-CONSTRUCTION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154E655-86CE-12A2-6A11-09295966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C4C905F-A468-470B-AECB-5220A560BA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000" y="1548000"/>
            <a:ext cx="10188000" cy="43723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2400"/>
              </a:spcAft>
              <a:buNone/>
            </a:pPr>
            <a:r>
              <a:rPr lang="fr-FR" sz="2200" b="1" dirty="0">
                <a:solidFill>
                  <a:srgbClr val="0A14B4"/>
                </a:solidFill>
                <a:latin typeface="WORK SANS SEMIBOLD ROMAN" pitchFamily="2" charset="77"/>
              </a:rPr>
              <a:t>L’abondement du CPF par l’employeur</a:t>
            </a:r>
          </a:p>
          <a:p>
            <a:pPr algn="l" rtl="0" fontAlgn="base">
              <a:lnSpc>
                <a:spcPct val="100000"/>
              </a:lnSpc>
              <a:spcBef>
                <a:spcPts val="3000"/>
              </a:spcBef>
              <a:spcAft>
                <a:spcPts val="1200"/>
              </a:spcAft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Les </a:t>
            </a:r>
            <a:r>
              <a:rPr lang="fr-FR" sz="2000" i="0" u="none" strike="noStrike" dirty="0">
                <a:solidFill>
                  <a:srgbClr val="000000"/>
                </a:solidFill>
                <a:effectLst/>
                <a:latin typeface="+mn-lt"/>
              </a:rPr>
              <a:t>publics prioritaires : </a:t>
            </a:r>
            <a:r>
              <a:rPr lang="en-US" sz="2000" i="0" dirty="0">
                <a:solidFill>
                  <a:srgbClr val="000000"/>
                </a:solidFill>
                <a:effectLst/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En premier lieu, les 20 % des salariés les moins qualifiés au sein de l’entreprise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Ceux exerçant les métiers et activités concernés par les transitions environnementales, numériques et technologiques et les salariés en reconversion professionnelle</a:t>
            </a:r>
          </a:p>
          <a:p>
            <a:pPr algn="l" rtl="0" fontAlgn="base">
              <a:lnSpc>
                <a:spcPct val="100000"/>
              </a:lnSpc>
              <a:spcBef>
                <a:spcPts val="3600"/>
              </a:spcBef>
              <a:spcAft>
                <a:spcPts val="1200"/>
              </a:spcAft>
            </a:pP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Pour pouvoir </a:t>
            </a:r>
            <a:r>
              <a:rPr lang="fr-FR" sz="2000" b="1" i="0" u="none" strike="noStrike" dirty="0">
                <a:solidFill>
                  <a:srgbClr val="000000"/>
                </a:solidFill>
                <a:effectLst/>
                <a:latin typeface="+mn-lt"/>
              </a:rPr>
              <a:t>bénéficier de l’abondement</a:t>
            </a: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, les salariés doivent :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Justifier de 2 ans d’ancienneté minimum au sein de l’entreprise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Disposer d’un crédit disponible dans leur CPF d’un montant minimum de 1 000 €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​</a:t>
            </a:r>
          </a:p>
          <a:p>
            <a:pPr marL="627063" indent="-263525" fontAlgn="base">
              <a:lnSpc>
                <a:spcPct val="100000"/>
              </a:lnSpc>
              <a:spcBef>
                <a:spcPts val="0"/>
              </a:spcBef>
              <a:buClr>
                <a:srgbClr val="0046C8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+mn-lt"/>
              </a:rPr>
              <a:t>Mobiliser au minimum 30 % et au maximum 70 % des droits disponibles dans leur CPF 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35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FB480-BDE2-ECAA-39F5-4CC9002E8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re 1">
            <a:extLst>
              <a:ext uri="{FF2B5EF4-FFF2-40B4-BE49-F238E27FC236}">
                <a16:creationId xmlns:a16="http://schemas.microsoft.com/office/drawing/2014/main" id="{C4B34A6C-08D1-307C-5422-39BEBA24B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20" y="2206420"/>
            <a:ext cx="10375900" cy="2430170"/>
          </a:xfrm>
        </p:spPr>
        <p:txBody>
          <a:bodyPr/>
          <a:lstStyle/>
          <a:p>
            <a:r>
              <a:rPr lang="fr-FR" dirty="0"/>
              <a:t>LES ÉTAPES DE CO-CONSTRUCTION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E7CEA76-E050-4618-DA85-00D0BD83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8DCC-A60C-C946-B50F-381DEF0CC147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0A14B4"/>
                </a:solidFill>
                <a:effectLst/>
                <a:uLnTx/>
                <a:uFillTx/>
                <a:latin typeface="WORK SANS BOLD ROMAN" pitchFamily="2" charset="77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0A14B4"/>
              </a:solidFill>
              <a:effectLst/>
              <a:uLnTx/>
              <a:uFillTx/>
              <a:latin typeface="WORK SANS BOLD ROMAN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40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4971490462EE4CAE9CC22F3C4C4C6D" ma:contentTypeVersion="16" ma:contentTypeDescription="Crée un document." ma:contentTypeScope="" ma:versionID="5a09937b7efe8d4527ebfb0f9e0f9ff6">
  <xsd:schema xmlns:xsd="http://www.w3.org/2001/XMLSchema" xmlns:xs="http://www.w3.org/2001/XMLSchema" xmlns:p="http://schemas.microsoft.com/office/2006/metadata/properties" xmlns:ns2="c74237c6-3deb-4b1b-9b74-980bca4ca2ac" xmlns:ns3="0656eb63-9b0c-4170-a334-c549b89a5c3d" targetNamespace="http://schemas.microsoft.com/office/2006/metadata/properties" ma:root="true" ma:fieldsID="e8efed429144aab2c4f7f7c999ba6200" ns2:_="" ns3:_="">
    <xsd:import namespace="c74237c6-3deb-4b1b-9b74-980bca4ca2ac"/>
    <xsd:import namespace="0656eb63-9b0c-4170-a334-c549b89a5c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237c6-3deb-4b1b-9b74-980bca4ca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983dd2d-fe85-47ae-af35-39ec513b7b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56eb63-9b0c-4170-a334-c549b89a5c3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4486ae2-774b-48f3-aad9-3ae66c13df5e}" ma:internalName="TaxCatchAll" ma:showField="CatchAllData" ma:web="0656eb63-9b0c-4170-a334-c549b89a5c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56eb63-9b0c-4170-a334-c549b89a5c3d">
      <UserInfo>
        <DisplayName>RABOT Laurence</DisplayName>
        <AccountId>17</AccountId>
        <AccountType/>
      </UserInfo>
    </SharedWithUsers>
    <lcf76f155ced4ddcb4097134ff3c332f xmlns="c74237c6-3deb-4b1b-9b74-980bca4ca2ac">
      <Terms xmlns="http://schemas.microsoft.com/office/infopath/2007/PartnerControls"/>
    </lcf76f155ced4ddcb4097134ff3c332f>
    <TaxCatchAll xmlns="0656eb63-9b0c-4170-a334-c549b89a5c3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B3FCF-513B-44B1-99EF-A09B433241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4237c6-3deb-4b1b-9b74-980bca4ca2ac"/>
    <ds:schemaRef ds:uri="0656eb63-9b0c-4170-a334-c549b89a5c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90982C-98E3-4108-AA24-DA4A0474A30F}">
  <ds:schemaRefs>
    <ds:schemaRef ds:uri="0656eb63-9b0c-4170-a334-c549b89a5c3d"/>
    <ds:schemaRef ds:uri="c74237c6-3deb-4b1b-9b74-980bca4ca2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1CC4417-E1B8-45FD-861A-AA33B85C64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937</Words>
  <Application>Microsoft Office PowerPoint</Application>
  <PresentationFormat>Grand écran</PresentationFormat>
  <Paragraphs>118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Calibri Light</vt:lpstr>
      <vt:lpstr>Dosis</vt:lpstr>
      <vt:lpstr>Wingdings</vt:lpstr>
      <vt:lpstr>WORK SANS BOLD ROMAN</vt:lpstr>
      <vt:lpstr>WORK SANS EXTRABOLD ROMAN</vt:lpstr>
      <vt:lpstr>WORK SANS LIGHT ROMAN</vt:lpstr>
      <vt:lpstr>WORK SANS MEDIUM ROMAN</vt:lpstr>
      <vt:lpstr>WORK SANS REGULAR ROMAN</vt:lpstr>
      <vt:lpstr>WORK SANS SEMIBOLD ROMAN</vt:lpstr>
      <vt:lpstr>Thème Office</vt:lpstr>
      <vt:lpstr>CPF et co-construction L’accord du 11 mai 2023</vt:lpstr>
      <vt:lpstr>CPF ET CO-CONSTRUCTION</vt:lpstr>
      <vt:lpstr>CPF ET CO-CONSTRUCTION</vt:lpstr>
      <vt:lpstr>LES MODALITÉS DE CO-CONSTRUCTION</vt:lpstr>
      <vt:lpstr>CPF ET CO-CONSTRUCTION</vt:lpstr>
      <vt:lpstr>CPF ET CO-CONSTRUCTION</vt:lpstr>
      <vt:lpstr>CPF ET CO-CONSTRUCTION</vt:lpstr>
      <vt:lpstr>CPF ET CO-CONSTRUCTION</vt:lpstr>
      <vt:lpstr>LES ÉTAPES DE CO-CONSTRUCTION</vt:lpstr>
      <vt:lpstr>CPF ET CO-CONSTRUCTION</vt:lpstr>
      <vt:lpstr>CPF ET CO-CONSTRUCTION</vt:lpstr>
      <vt:lpstr>CPF ET CO-CONSTRUCTION</vt:lpstr>
      <vt:lpstr>CPF ET CO-CONSTRUCTION</vt:lpstr>
      <vt:lpstr>FINANCEMENT DE LA DOTATION ET DE L’ABONDEMENT</vt:lpstr>
      <vt:lpstr>CPF ET CO-CONSTRUCTION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Dumay</dc:creator>
  <cp:lastModifiedBy>CHERON Anne-Marie</cp:lastModifiedBy>
  <cp:revision>14</cp:revision>
  <cp:lastPrinted>2022-10-10T15:07:20Z</cp:lastPrinted>
  <dcterms:created xsi:type="dcterms:W3CDTF">2021-04-26T12:58:59Z</dcterms:created>
  <dcterms:modified xsi:type="dcterms:W3CDTF">2025-01-16T13:20:52Z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0x010100134971490462EE4CAE9CC22F3C4C4C6D</vt:lpwstr>
  </property>
  <property fmtid="{D5CDD505-2E9C-101B-9397-08002B2CF9AE}" pid="3" name="MediaServiceImageTags">
    <vt:lpwstr/>
  </property>
</Properties>
</file>