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60" r:id="rId4"/>
  </p:sldMasterIdLst>
  <p:notesMasterIdLst>
    <p:notesMasterId r:id="rId6"/>
  </p:notesMasterIdLst>
  <p:sldIdLst>
    <p:sldId id="256" r:id="rId5"/>
  </p:sldIdLst>
  <p:sldSz cx="7559675" cy="10691813"/>
  <p:notesSz cx="6858000" cy="9144000"/>
  <p:embeddedFontLst>
    <p:embeddedFont>
      <p:font typeface="Cambria" panose="02040503050406030204" pitchFamily="18" charset="0"/>
      <p:regular r:id="rId7"/>
      <p:bold r:id="rId8"/>
      <p:italic r:id="rId9"/>
      <p:boldItalic r:id="rId10"/>
    </p:embeddedFont>
    <p:embeddedFont>
      <p:font typeface="Work Sans SemiBold" pitchFamily="2" charset="0"/>
      <p:bold r:id="rId11"/>
      <p:boldItalic r:id="rId1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FD1"/>
    <a:srgbClr val="E6F1F4"/>
    <a:srgbClr val="102152"/>
    <a:srgbClr val="586386"/>
    <a:srgbClr val="2BA1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13EB7F-2644-4AF3-8AF0-D36473666C62}" v="6" dt="2026-06-12T12:00:38.28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58"/>
  </p:normalViewPr>
  <p:slideViewPr>
    <p:cSldViewPr snapToGrid="0">
      <p:cViewPr>
        <p:scale>
          <a:sx n="66" d="100"/>
          <a:sy n="66" d="100"/>
        </p:scale>
        <p:origin x="2290"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font" Target="fonts/font1.fntdata"/><Relationship Id="rId12" Type="http://schemas.openxmlformats.org/officeDocument/2006/relationships/font" Target="fonts/font6.fntdata"/><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5ACFC1-99D8-45C9-9B56-BFCA33DB269B}" type="datetimeFigureOut">
              <a:rPr lang="fr-FR" smtClean="0"/>
              <a:t>12/06/2026</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E3206D-B103-484B-888F-8EFF31900102}" type="slidenum">
              <a:rPr lang="fr-FR" smtClean="0"/>
              <a:t>‹N°›</a:t>
            </a:fld>
            <a:endParaRPr lang="fr-FR"/>
          </a:p>
        </p:txBody>
      </p:sp>
    </p:spTree>
    <p:extLst>
      <p:ext uri="{BB962C8B-B14F-4D97-AF65-F5344CB8AC3E}">
        <p14:creationId xmlns:p14="http://schemas.microsoft.com/office/powerpoint/2010/main" val="715665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FE3206D-B103-484B-888F-8EFF31900102}" type="slidenum">
              <a:rPr lang="fr-FR" smtClean="0"/>
              <a:t>1</a:t>
            </a:fld>
            <a:endParaRPr lang="fr-FR"/>
          </a:p>
        </p:txBody>
      </p:sp>
    </p:spTree>
    <p:extLst>
      <p:ext uri="{BB962C8B-B14F-4D97-AF65-F5344CB8AC3E}">
        <p14:creationId xmlns:p14="http://schemas.microsoft.com/office/powerpoint/2010/main" val="1254289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ctr" anchorCtr="0"/>
          <a:lstStyle>
            <a:lvl1pPr algn="ctr">
              <a:spcAft>
                <a:spcPts val="1200"/>
              </a:spcAft>
              <a:defRPr sz="4960">
                <a:solidFill>
                  <a:schemeClr val="tx2"/>
                </a:solidFill>
              </a:defRPr>
            </a:lvl1pPr>
          </a:lstStyle>
          <a:p>
            <a:r>
              <a:rPr lang="fr-FR" dirty="0"/>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3CF7895-6923-47E5-AF4F-CD581A635B76}" type="datetimeFigureOut">
              <a:rPr lang="fr-FR" smtClean="0"/>
              <a:t>12/06/2026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9655A82-D571-40D0-A4A1-A7AECEB9293A}" type="slidenum">
              <a:rPr lang="fr-FR" smtClean="0"/>
              <a:t>‹N°›</a:t>
            </a:fld>
            <a:endParaRPr lang="fr-FR"/>
          </a:p>
        </p:txBody>
      </p:sp>
    </p:spTree>
    <p:extLst>
      <p:ext uri="{BB962C8B-B14F-4D97-AF65-F5344CB8AC3E}">
        <p14:creationId xmlns:p14="http://schemas.microsoft.com/office/powerpoint/2010/main" val="2025855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3CF7895-6923-47E5-AF4F-CD581A635B76}" type="datetimeFigureOut">
              <a:rPr lang="fr-FR" smtClean="0"/>
              <a:t>12/06/2026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9655A82-D571-40D0-A4A1-A7AECEB9293A}" type="slidenum">
              <a:rPr lang="fr-FR" smtClean="0"/>
              <a:t>‹N°›</a:t>
            </a:fld>
            <a:endParaRPr lang="fr-FR"/>
          </a:p>
        </p:txBody>
      </p:sp>
    </p:spTree>
    <p:extLst>
      <p:ext uri="{BB962C8B-B14F-4D97-AF65-F5344CB8AC3E}">
        <p14:creationId xmlns:p14="http://schemas.microsoft.com/office/powerpoint/2010/main" val="3679198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3CF7895-6923-47E5-AF4F-CD581A635B76}" type="datetimeFigureOut">
              <a:rPr lang="fr-FR" smtClean="0"/>
              <a:t>12/06/2026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9655A82-D571-40D0-A4A1-A7AECEB9293A}" type="slidenum">
              <a:rPr lang="fr-FR" smtClean="0"/>
              <a:t>‹N°›</a:t>
            </a:fld>
            <a:endParaRPr lang="fr-FR"/>
          </a:p>
        </p:txBody>
      </p:sp>
    </p:spTree>
    <p:extLst>
      <p:ext uri="{BB962C8B-B14F-4D97-AF65-F5344CB8AC3E}">
        <p14:creationId xmlns:p14="http://schemas.microsoft.com/office/powerpoint/2010/main" val="1008723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3CF7895-6923-47E5-AF4F-CD581A635B76}" type="datetimeFigureOut">
              <a:rPr lang="fr-FR" smtClean="0"/>
              <a:t>12/06/2026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9655A82-D571-40D0-A4A1-A7AECEB9293A}" type="slidenum">
              <a:rPr lang="fr-FR" smtClean="0"/>
              <a:t>‹N°›</a:t>
            </a:fld>
            <a:endParaRPr lang="fr-FR"/>
          </a:p>
        </p:txBody>
      </p:sp>
    </p:spTree>
    <p:extLst>
      <p:ext uri="{BB962C8B-B14F-4D97-AF65-F5344CB8AC3E}">
        <p14:creationId xmlns:p14="http://schemas.microsoft.com/office/powerpoint/2010/main" val="3994232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tint val="82000"/>
                  </a:schemeClr>
                </a:solidFill>
              </a:defRPr>
            </a:lvl1pPr>
            <a:lvl2pPr marL="377967" indent="0">
              <a:buNone/>
              <a:defRPr sz="1653">
                <a:solidFill>
                  <a:schemeClr val="tx1">
                    <a:tint val="82000"/>
                  </a:schemeClr>
                </a:solidFill>
              </a:defRPr>
            </a:lvl2pPr>
            <a:lvl3pPr marL="755934" indent="0">
              <a:buNone/>
              <a:defRPr sz="1488">
                <a:solidFill>
                  <a:schemeClr val="tx1">
                    <a:tint val="82000"/>
                  </a:schemeClr>
                </a:solidFill>
              </a:defRPr>
            </a:lvl3pPr>
            <a:lvl4pPr marL="1133902" indent="0">
              <a:buNone/>
              <a:defRPr sz="1323">
                <a:solidFill>
                  <a:schemeClr val="tx1">
                    <a:tint val="82000"/>
                  </a:schemeClr>
                </a:solidFill>
              </a:defRPr>
            </a:lvl4pPr>
            <a:lvl5pPr marL="1511869" indent="0">
              <a:buNone/>
              <a:defRPr sz="1323">
                <a:solidFill>
                  <a:schemeClr val="tx1">
                    <a:tint val="82000"/>
                  </a:schemeClr>
                </a:solidFill>
              </a:defRPr>
            </a:lvl5pPr>
            <a:lvl6pPr marL="1889836" indent="0">
              <a:buNone/>
              <a:defRPr sz="1323">
                <a:solidFill>
                  <a:schemeClr val="tx1">
                    <a:tint val="82000"/>
                  </a:schemeClr>
                </a:solidFill>
              </a:defRPr>
            </a:lvl6pPr>
            <a:lvl7pPr marL="2267803" indent="0">
              <a:buNone/>
              <a:defRPr sz="1323">
                <a:solidFill>
                  <a:schemeClr val="tx1">
                    <a:tint val="82000"/>
                  </a:schemeClr>
                </a:solidFill>
              </a:defRPr>
            </a:lvl7pPr>
            <a:lvl8pPr marL="2645771" indent="0">
              <a:buNone/>
              <a:defRPr sz="1323">
                <a:solidFill>
                  <a:schemeClr val="tx1">
                    <a:tint val="82000"/>
                  </a:schemeClr>
                </a:solidFill>
              </a:defRPr>
            </a:lvl8pPr>
            <a:lvl9pPr marL="3023738" indent="0">
              <a:buNone/>
              <a:defRPr sz="1323">
                <a:solidFill>
                  <a:schemeClr val="tx1">
                    <a:tint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3CF7895-6923-47E5-AF4F-CD581A635B76}" type="datetimeFigureOut">
              <a:rPr lang="fr-FR" smtClean="0"/>
              <a:t>12/06/2026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9655A82-D571-40D0-A4A1-A7AECEB9293A}" type="slidenum">
              <a:rPr lang="fr-FR" smtClean="0"/>
              <a:t>‹N°›</a:t>
            </a:fld>
            <a:endParaRPr lang="fr-FR"/>
          </a:p>
        </p:txBody>
      </p:sp>
    </p:spTree>
    <p:extLst>
      <p:ext uri="{BB962C8B-B14F-4D97-AF65-F5344CB8AC3E}">
        <p14:creationId xmlns:p14="http://schemas.microsoft.com/office/powerpoint/2010/main" val="2682546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3CF7895-6923-47E5-AF4F-CD581A635B76}" type="datetimeFigureOut">
              <a:rPr lang="fr-FR" smtClean="0"/>
              <a:t>12/06/2026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9655A82-D571-40D0-A4A1-A7AECEB9293A}" type="slidenum">
              <a:rPr lang="fr-FR" smtClean="0"/>
              <a:t>‹N°›</a:t>
            </a:fld>
            <a:endParaRPr lang="fr-FR"/>
          </a:p>
        </p:txBody>
      </p:sp>
    </p:spTree>
    <p:extLst>
      <p:ext uri="{BB962C8B-B14F-4D97-AF65-F5344CB8AC3E}">
        <p14:creationId xmlns:p14="http://schemas.microsoft.com/office/powerpoint/2010/main" val="387474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3CF7895-6923-47E5-AF4F-CD581A635B76}" type="datetimeFigureOut">
              <a:rPr lang="fr-FR" smtClean="0"/>
              <a:t>12/06/2026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9655A82-D571-40D0-A4A1-A7AECEB9293A}" type="slidenum">
              <a:rPr lang="fr-FR" smtClean="0"/>
              <a:t>‹N°›</a:t>
            </a:fld>
            <a:endParaRPr lang="fr-FR"/>
          </a:p>
        </p:txBody>
      </p:sp>
    </p:spTree>
    <p:extLst>
      <p:ext uri="{BB962C8B-B14F-4D97-AF65-F5344CB8AC3E}">
        <p14:creationId xmlns:p14="http://schemas.microsoft.com/office/powerpoint/2010/main" val="841898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3CF7895-6923-47E5-AF4F-CD581A635B76}" type="datetimeFigureOut">
              <a:rPr lang="fr-FR" smtClean="0"/>
              <a:t>12/06/2026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9655A82-D571-40D0-A4A1-A7AECEB9293A}" type="slidenum">
              <a:rPr lang="fr-FR" smtClean="0"/>
              <a:t>‹N°›</a:t>
            </a:fld>
            <a:endParaRPr lang="fr-FR"/>
          </a:p>
        </p:txBody>
      </p:sp>
    </p:spTree>
    <p:extLst>
      <p:ext uri="{BB962C8B-B14F-4D97-AF65-F5344CB8AC3E}">
        <p14:creationId xmlns:p14="http://schemas.microsoft.com/office/powerpoint/2010/main" val="35280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CF7895-6923-47E5-AF4F-CD581A635B76}" type="datetimeFigureOut">
              <a:rPr lang="fr-FR" smtClean="0"/>
              <a:t>12/06/2026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9655A82-D571-40D0-A4A1-A7AECEB9293A}" type="slidenum">
              <a:rPr lang="fr-FR" smtClean="0"/>
              <a:t>‹N°›</a:t>
            </a:fld>
            <a:endParaRPr lang="fr-FR"/>
          </a:p>
        </p:txBody>
      </p:sp>
    </p:spTree>
    <p:extLst>
      <p:ext uri="{BB962C8B-B14F-4D97-AF65-F5344CB8AC3E}">
        <p14:creationId xmlns:p14="http://schemas.microsoft.com/office/powerpoint/2010/main" val="3706528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3CF7895-6923-47E5-AF4F-CD581A635B76}" type="datetimeFigureOut">
              <a:rPr lang="fr-FR" smtClean="0"/>
              <a:t>12/06/2026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9655A82-D571-40D0-A4A1-A7AECEB9293A}" type="slidenum">
              <a:rPr lang="fr-FR" smtClean="0"/>
              <a:t>‹N°›</a:t>
            </a:fld>
            <a:endParaRPr lang="fr-FR"/>
          </a:p>
        </p:txBody>
      </p:sp>
    </p:spTree>
    <p:extLst>
      <p:ext uri="{BB962C8B-B14F-4D97-AF65-F5344CB8AC3E}">
        <p14:creationId xmlns:p14="http://schemas.microsoft.com/office/powerpoint/2010/main" val="1104990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3CF7895-6923-47E5-AF4F-CD581A635B76}" type="datetimeFigureOut">
              <a:rPr lang="fr-FR" smtClean="0"/>
              <a:t>12/06/2026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9655A82-D571-40D0-A4A1-A7AECEB9293A}" type="slidenum">
              <a:rPr lang="fr-FR" smtClean="0"/>
              <a:t>‹N°›</a:t>
            </a:fld>
            <a:endParaRPr lang="fr-FR"/>
          </a:p>
        </p:txBody>
      </p:sp>
    </p:spTree>
    <p:extLst>
      <p:ext uri="{BB962C8B-B14F-4D97-AF65-F5344CB8AC3E}">
        <p14:creationId xmlns:p14="http://schemas.microsoft.com/office/powerpoint/2010/main" val="3693248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82000"/>
                  </a:schemeClr>
                </a:solidFill>
              </a:defRPr>
            </a:lvl1pPr>
          </a:lstStyle>
          <a:p>
            <a:fld id="{23CF7895-6923-47E5-AF4F-CD581A635B76}" type="datetimeFigureOut">
              <a:rPr lang="fr-FR" smtClean="0"/>
              <a:t>12/06/2026</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82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82000"/>
                  </a:schemeClr>
                </a:solidFill>
              </a:defRPr>
            </a:lvl1pPr>
          </a:lstStyle>
          <a:p>
            <a:fld id="{49655A82-D571-40D0-A4A1-A7AECEB9293A}" type="slidenum">
              <a:rPr lang="fr-FR" smtClean="0"/>
              <a:t>‹N°›</a:t>
            </a:fld>
            <a:endParaRPr lang="fr-FR"/>
          </a:p>
        </p:txBody>
      </p:sp>
    </p:spTree>
    <p:extLst>
      <p:ext uri="{BB962C8B-B14F-4D97-AF65-F5344CB8AC3E}">
        <p14:creationId xmlns:p14="http://schemas.microsoft.com/office/powerpoint/2010/main" val="1712894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2"/>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2"/>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2"/>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2"/>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2"/>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2"/>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hyperlink" Target="https://www.legifrance.gouv.fr/conv_coll/id/KALIARTI000032426828?idConteneur=KALICONT000032437525&amp;origin=list#KALIARTI000032426828" TargetMode="External"/><Relationship Id="rId3" Type="http://schemas.openxmlformats.org/officeDocument/2006/relationships/hyperlink" Target="https://www.fntp.fr/conge-supplementaire-de-naissance-conditions-et-modalites-dapplication/" TargetMode="External"/><Relationship Id="rId7" Type="http://schemas.openxmlformats.org/officeDocument/2006/relationships/image" Target="../media/image3.svg"/><Relationship Id="rId12" Type="http://schemas.openxmlformats.org/officeDocument/2006/relationships/hyperlink" Target="https://www.legifrance.gouv.fr/conv_coll/article/KALIARTI000018926297"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fntp.fr/le-conge-maternite-dans-les-travaux-publics/" TargetMode="External"/><Relationship Id="rId11" Type="http://schemas.openxmlformats.org/officeDocument/2006/relationships/hyperlink" Target="https://www.legifrance.gouv.fr/conv_coll/article/KALIARTI000005801815" TargetMode="External"/><Relationship Id="rId5" Type="http://schemas.openxmlformats.org/officeDocument/2006/relationships/image" Target="../media/image2.svg"/><Relationship Id="rId10" Type="http://schemas.openxmlformats.org/officeDocument/2006/relationships/hyperlink" Target="#_ftnref1"/><Relationship Id="rId4" Type="http://schemas.openxmlformats.org/officeDocument/2006/relationships/image" Target="../media/image1.svg"/><Relationship Id="rId9" Type="http://schemas.openxmlformats.org/officeDocument/2006/relationships/image" Target="../media/image5.svg"/><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2D4397DB-F4B0-0168-8AEA-1B2270F969E7}"/>
              </a:ext>
            </a:extLst>
          </p:cNvPr>
          <p:cNvSpPr/>
          <p:nvPr/>
        </p:nvSpPr>
        <p:spPr>
          <a:xfrm>
            <a:off x="-10179" y="10598420"/>
            <a:ext cx="7559676" cy="9646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4369FA07-3969-D430-7573-E3662A7CECCC}"/>
              </a:ext>
            </a:extLst>
          </p:cNvPr>
          <p:cNvSpPr/>
          <p:nvPr/>
        </p:nvSpPr>
        <p:spPr>
          <a:xfrm>
            <a:off x="461665" y="-1268"/>
            <a:ext cx="7122422" cy="176498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AF481D6C-88CA-91CA-479A-7801ED17448A}"/>
              </a:ext>
            </a:extLst>
          </p:cNvPr>
          <p:cNvSpPr>
            <a:spLocks noGrp="1"/>
          </p:cNvSpPr>
          <p:nvPr>
            <p:ph type="ctrTitle"/>
          </p:nvPr>
        </p:nvSpPr>
        <p:spPr>
          <a:xfrm>
            <a:off x="833253" y="190494"/>
            <a:ext cx="4837660" cy="1436006"/>
          </a:xfrm>
        </p:spPr>
        <p:txBody>
          <a:bodyPr>
            <a:noAutofit/>
          </a:bodyPr>
          <a:lstStyle/>
          <a:p>
            <a:pPr algn="l">
              <a:lnSpc>
                <a:spcPct val="110000"/>
              </a:lnSpc>
              <a:spcBef>
                <a:spcPts val="0"/>
              </a:spcBef>
            </a:pPr>
            <a:r>
              <a:rPr lang="fr-FR" sz="2800" b="1" dirty="0">
                <a:solidFill>
                  <a:schemeClr val="bg1"/>
                </a:solidFill>
              </a:rPr>
              <a:t>Le congé maternité</a:t>
            </a:r>
            <a:br>
              <a:rPr lang="fr-FR" sz="2400" b="1" dirty="0">
                <a:solidFill>
                  <a:schemeClr val="bg1"/>
                </a:solidFill>
              </a:rPr>
            </a:br>
            <a:r>
              <a:rPr lang="fr-FR" sz="1400" b="1" dirty="0">
                <a:solidFill>
                  <a:schemeClr val="bg1"/>
                </a:solidFill>
              </a:rPr>
              <a:t>dans les </a:t>
            </a:r>
            <a:r>
              <a:rPr lang="fr-FR" sz="1400" dirty="0">
                <a:solidFill>
                  <a:schemeClr val="bg1"/>
                </a:solidFill>
              </a:rPr>
              <a:t>travaux publics</a:t>
            </a:r>
            <a:br>
              <a:rPr lang="fr-FR" sz="4800" b="1" baseline="30000" dirty="0"/>
            </a:br>
            <a:endParaRPr lang="fr-FR" sz="2000" b="1" dirty="0">
              <a:solidFill>
                <a:schemeClr val="accent2"/>
              </a:solidFill>
            </a:endParaRPr>
          </a:p>
        </p:txBody>
      </p:sp>
      <p:grpSp>
        <p:nvGrpSpPr>
          <p:cNvPr id="9" name="Groupe 8">
            <a:extLst>
              <a:ext uri="{FF2B5EF4-FFF2-40B4-BE49-F238E27FC236}">
                <a16:creationId xmlns:a16="http://schemas.microsoft.com/office/drawing/2014/main" id="{ECF0C3A6-8C1A-578D-F685-51E081E78113}"/>
              </a:ext>
            </a:extLst>
          </p:cNvPr>
          <p:cNvGrpSpPr/>
          <p:nvPr/>
        </p:nvGrpSpPr>
        <p:grpSpPr>
          <a:xfrm rot="16200000">
            <a:off x="-652035" y="648475"/>
            <a:ext cx="1765733" cy="461665"/>
            <a:chOff x="300483" y="2"/>
            <a:chExt cx="1889709" cy="461665"/>
          </a:xfrm>
        </p:grpSpPr>
        <p:sp>
          <p:nvSpPr>
            <p:cNvPr id="8" name="Rectangle 7">
              <a:extLst>
                <a:ext uri="{FF2B5EF4-FFF2-40B4-BE49-F238E27FC236}">
                  <a16:creationId xmlns:a16="http://schemas.microsoft.com/office/drawing/2014/main" id="{253250F0-E456-06D7-1EA6-851703231D34}"/>
                </a:ext>
              </a:extLst>
            </p:cNvPr>
            <p:cNvSpPr/>
            <p:nvPr/>
          </p:nvSpPr>
          <p:spPr>
            <a:xfrm>
              <a:off x="300484" y="2"/>
              <a:ext cx="935329" cy="46166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AAC81118-5310-7313-9544-7FD7C2FA1E37}"/>
                </a:ext>
              </a:extLst>
            </p:cNvPr>
            <p:cNvSpPr txBox="1"/>
            <p:nvPr/>
          </p:nvSpPr>
          <p:spPr>
            <a:xfrm>
              <a:off x="300483" y="77913"/>
              <a:ext cx="935332" cy="307777"/>
            </a:xfrm>
            <a:prstGeom prst="rect">
              <a:avLst/>
            </a:prstGeom>
            <a:solidFill>
              <a:schemeClr val="accent2"/>
            </a:solidFill>
          </p:spPr>
          <p:txBody>
            <a:bodyPr wrap="square" rtlCol="0">
              <a:spAutoFit/>
            </a:bodyPr>
            <a:lstStyle/>
            <a:p>
              <a:pPr algn="ctr"/>
              <a:r>
                <a:rPr lang="fr-FR" sz="1400" dirty="0">
                  <a:solidFill>
                    <a:schemeClr val="bg1"/>
                  </a:solidFill>
                  <a:latin typeface="+mj-lt"/>
                </a:rPr>
                <a:t>MÉMO</a:t>
              </a:r>
              <a:endParaRPr lang="fr-FR" sz="1600" dirty="0">
                <a:solidFill>
                  <a:schemeClr val="bg1"/>
                </a:solidFill>
                <a:latin typeface="+mj-lt"/>
              </a:endParaRPr>
            </a:p>
          </p:txBody>
        </p:sp>
        <p:sp>
          <p:nvSpPr>
            <p:cNvPr id="7" name="ZoneTexte 6">
              <a:extLst>
                <a:ext uri="{FF2B5EF4-FFF2-40B4-BE49-F238E27FC236}">
                  <a16:creationId xmlns:a16="http://schemas.microsoft.com/office/drawing/2014/main" id="{7786FFD2-3F2A-1EB0-8A33-2EA5794E2B83}"/>
                </a:ext>
              </a:extLst>
            </p:cNvPr>
            <p:cNvSpPr txBox="1"/>
            <p:nvPr/>
          </p:nvSpPr>
          <p:spPr>
            <a:xfrm>
              <a:off x="1254864" y="15392"/>
              <a:ext cx="935328" cy="430887"/>
            </a:xfrm>
            <a:prstGeom prst="rect">
              <a:avLst/>
            </a:prstGeom>
            <a:solidFill>
              <a:schemeClr val="bg1"/>
            </a:solidFill>
          </p:spPr>
          <p:txBody>
            <a:bodyPr wrap="square" rtlCol="0">
              <a:spAutoFit/>
            </a:bodyPr>
            <a:lstStyle/>
            <a:p>
              <a:pPr algn="ctr"/>
              <a:r>
                <a:rPr lang="fr-FR" sz="1100" spc="-100" dirty="0">
                  <a:solidFill>
                    <a:schemeClr val="tx2"/>
                  </a:solidFill>
                  <a:latin typeface="+mj-lt"/>
                </a:rPr>
                <a:t>JUIN </a:t>
              </a:r>
              <a:br>
                <a:rPr lang="fr-FR" sz="1100" spc="-100" dirty="0">
                  <a:solidFill>
                    <a:schemeClr val="tx2"/>
                  </a:solidFill>
                  <a:latin typeface="+mj-lt"/>
                </a:rPr>
              </a:br>
              <a:r>
                <a:rPr lang="fr-FR" sz="1100" spc="-100" dirty="0">
                  <a:solidFill>
                    <a:schemeClr val="tx2"/>
                  </a:solidFill>
                  <a:latin typeface="+mj-lt"/>
                </a:rPr>
                <a:t>2026</a:t>
              </a:r>
            </a:p>
          </p:txBody>
        </p:sp>
      </p:grpSp>
      <p:grpSp>
        <p:nvGrpSpPr>
          <p:cNvPr id="14" name="Groupe 13">
            <a:extLst>
              <a:ext uri="{FF2B5EF4-FFF2-40B4-BE49-F238E27FC236}">
                <a16:creationId xmlns:a16="http://schemas.microsoft.com/office/drawing/2014/main" id="{236D94B4-234F-226A-9DBD-8854C900687A}"/>
              </a:ext>
            </a:extLst>
          </p:cNvPr>
          <p:cNvGrpSpPr/>
          <p:nvPr/>
        </p:nvGrpSpPr>
        <p:grpSpPr>
          <a:xfrm>
            <a:off x="925896" y="1495775"/>
            <a:ext cx="2115776" cy="269539"/>
            <a:chOff x="0" y="1870233"/>
            <a:chExt cx="2592370" cy="338555"/>
          </a:xfrm>
        </p:grpSpPr>
        <p:sp>
          <p:nvSpPr>
            <p:cNvPr id="12" name="Rectangle 11">
              <a:extLst>
                <a:ext uri="{FF2B5EF4-FFF2-40B4-BE49-F238E27FC236}">
                  <a16:creationId xmlns:a16="http://schemas.microsoft.com/office/drawing/2014/main" id="{77B804D7-8DB5-49B4-A2E6-CE5AD551B63B}"/>
                </a:ext>
              </a:extLst>
            </p:cNvPr>
            <p:cNvSpPr/>
            <p:nvPr/>
          </p:nvSpPr>
          <p:spPr>
            <a:xfrm>
              <a:off x="0" y="1870233"/>
              <a:ext cx="2591403" cy="3385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400" dirty="0">
                <a:solidFill>
                  <a:schemeClr val="accent1"/>
                </a:solidFill>
              </a:endParaRPr>
            </a:p>
          </p:txBody>
        </p:sp>
        <p:sp>
          <p:nvSpPr>
            <p:cNvPr id="13" name="ZoneTexte 12">
              <a:extLst>
                <a:ext uri="{FF2B5EF4-FFF2-40B4-BE49-F238E27FC236}">
                  <a16:creationId xmlns:a16="http://schemas.microsoft.com/office/drawing/2014/main" id="{2C5E4388-24E9-D894-326A-00533E3FF243}"/>
                </a:ext>
              </a:extLst>
            </p:cNvPr>
            <p:cNvSpPr txBox="1"/>
            <p:nvPr/>
          </p:nvSpPr>
          <p:spPr>
            <a:xfrm>
              <a:off x="967" y="1883193"/>
              <a:ext cx="2591403" cy="318932"/>
            </a:xfrm>
            <a:prstGeom prst="rect">
              <a:avLst/>
            </a:prstGeom>
            <a:solidFill>
              <a:schemeClr val="accent1"/>
            </a:solidFill>
          </p:spPr>
          <p:txBody>
            <a:bodyPr wrap="square" rtlCol="0">
              <a:spAutoFit/>
            </a:bodyPr>
            <a:lstStyle/>
            <a:p>
              <a:pPr algn="ctr"/>
              <a:r>
                <a:rPr lang="fr-FR" sz="1050" dirty="0">
                  <a:solidFill>
                    <a:schemeClr val="bg1"/>
                  </a:solidFill>
                  <a:latin typeface="+mj-lt"/>
                </a:rPr>
                <a:t>OUVRIERS/ETAM/CADRES</a:t>
              </a:r>
              <a:endParaRPr lang="fr-FR" sz="1100" dirty="0">
                <a:solidFill>
                  <a:schemeClr val="bg1"/>
                </a:solidFill>
                <a:latin typeface="+mj-lt"/>
              </a:endParaRPr>
            </a:p>
          </p:txBody>
        </p:sp>
      </p:grpSp>
      <p:sp>
        <p:nvSpPr>
          <p:cNvPr id="33" name="Rectangle 32">
            <a:extLst>
              <a:ext uri="{FF2B5EF4-FFF2-40B4-BE49-F238E27FC236}">
                <a16:creationId xmlns:a16="http://schemas.microsoft.com/office/drawing/2014/main" id="{324FE303-248D-9D03-ACAD-5934C2B388A5}"/>
              </a:ext>
            </a:extLst>
          </p:cNvPr>
          <p:cNvSpPr/>
          <p:nvPr/>
        </p:nvSpPr>
        <p:spPr>
          <a:xfrm>
            <a:off x="436746" y="2690780"/>
            <a:ext cx="6235261" cy="305973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lumMod val="85000"/>
                </a:schemeClr>
              </a:solidFill>
            </a:endParaRPr>
          </a:p>
        </p:txBody>
      </p:sp>
      <p:sp>
        <p:nvSpPr>
          <p:cNvPr id="25" name="ZoneTexte 24">
            <a:extLst>
              <a:ext uri="{FF2B5EF4-FFF2-40B4-BE49-F238E27FC236}">
                <a16:creationId xmlns:a16="http://schemas.microsoft.com/office/drawing/2014/main" id="{650512DD-DF85-0A27-71B2-EB2A7616C91C}"/>
              </a:ext>
            </a:extLst>
          </p:cNvPr>
          <p:cNvSpPr txBox="1"/>
          <p:nvPr/>
        </p:nvSpPr>
        <p:spPr>
          <a:xfrm>
            <a:off x="485307" y="1846770"/>
            <a:ext cx="5309029" cy="913070"/>
          </a:xfrm>
          <a:prstGeom prst="rect">
            <a:avLst/>
          </a:prstGeom>
          <a:noFill/>
        </p:spPr>
        <p:txBody>
          <a:bodyPr wrap="square">
            <a:spAutoFit/>
          </a:bodyPr>
          <a:lstStyle/>
          <a:p>
            <a:pPr algn="just"/>
            <a:r>
              <a:rPr lang="fr-FR" sz="1600" b="1" baseline="30000" dirty="0">
                <a:solidFill>
                  <a:schemeClr val="accent1"/>
                </a:solidFill>
              </a:rPr>
              <a:t>Le congé maternité est une période pendant laquelle la salariée cesse de travailler avant et après la naissance de son enfant. Le contrat de travail est alors suspendu sans être rompu. Pendant ce congé, la salariée peut bénéficier – sous réserve de remplir certaines conditions – d’IJSS et d’indemnités complémentaires versées par l’employeur. </a:t>
            </a:r>
          </a:p>
        </p:txBody>
      </p:sp>
      <p:cxnSp>
        <p:nvCxnSpPr>
          <p:cNvPr id="31" name="Connecteur droit 30">
            <a:extLst>
              <a:ext uri="{FF2B5EF4-FFF2-40B4-BE49-F238E27FC236}">
                <a16:creationId xmlns:a16="http://schemas.microsoft.com/office/drawing/2014/main" id="{F9D360F4-B331-CEDC-875C-7D6DBE947BC2}"/>
              </a:ext>
            </a:extLst>
          </p:cNvPr>
          <p:cNvCxnSpPr>
            <a:cxnSpLocks/>
          </p:cNvCxnSpPr>
          <p:nvPr/>
        </p:nvCxnSpPr>
        <p:spPr>
          <a:xfrm>
            <a:off x="461665" y="1973071"/>
            <a:ext cx="0" cy="484821"/>
          </a:xfrm>
          <a:prstGeom prst="line">
            <a:avLst/>
          </a:prstGeom>
        </p:spPr>
        <p:style>
          <a:lnRef idx="2">
            <a:schemeClr val="accent1"/>
          </a:lnRef>
          <a:fillRef idx="0">
            <a:schemeClr val="accent1"/>
          </a:fillRef>
          <a:effectRef idx="1">
            <a:schemeClr val="accent1"/>
          </a:effectRef>
          <a:fontRef idx="minor">
            <a:schemeClr val="tx1"/>
          </a:fontRef>
        </p:style>
      </p:cxnSp>
      <p:grpSp>
        <p:nvGrpSpPr>
          <p:cNvPr id="55" name="Groupe 54">
            <a:extLst>
              <a:ext uri="{FF2B5EF4-FFF2-40B4-BE49-F238E27FC236}">
                <a16:creationId xmlns:a16="http://schemas.microsoft.com/office/drawing/2014/main" id="{E2A5E730-F0A1-4AAF-C62F-3E5BDCAA8458}"/>
              </a:ext>
            </a:extLst>
          </p:cNvPr>
          <p:cNvGrpSpPr/>
          <p:nvPr/>
        </p:nvGrpSpPr>
        <p:grpSpPr>
          <a:xfrm>
            <a:off x="5970161" y="2435344"/>
            <a:ext cx="1357723" cy="1206929"/>
            <a:chOff x="5849451" y="2473954"/>
            <a:chExt cx="1357723" cy="1206929"/>
          </a:xfrm>
        </p:grpSpPr>
        <p:sp>
          <p:nvSpPr>
            <p:cNvPr id="56" name="Rectangle 55">
              <a:extLst>
                <a:ext uri="{FF2B5EF4-FFF2-40B4-BE49-F238E27FC236}">
                  <a16:creationId xmlns:a16="http://schemas.microsoft.com/office/drawing/2014/main" id="{E132321D-FB08-C2C8-5585-3C9939A80FE6}"/>
                </a:ext>
              </a:extLst>
            </p:cNvPr>
            <p:cNvSpPr/>
            <p:nvPr/>
          </p:nvSpPr>
          <p:spPr>
            <a:xfrm>
              <a:off x="5849451" y="2565887"/>
              <a:ext cx="1288262" cy="111499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000" dirty="0"/>
            </a:p>
          </p:txBody>
        </p:sp>
        <p:sp>
          <p:nvSpPr>
            <p:cNvPr id="57" name="ZoneTexte 56">
              <a:extLst>
                <a:ext uri="{FF2B5EF4-FFF2-40B4-BE49-F238E27FC236}">
                  <a16:creationId xmlns:a16="http://schemas.microsoft.com/office/drawing/2014/main" id="{0842E680-5FDB-D293-BC27-B91DEACF924E}"/>
                </a:ext>
              </a:extLst>
            </p:cNvPr>
            <p:cNvSpPr txBox="1"/>
            <p:nvPr/>
          </p:nvSpPr>
          <p:spPr>
            <a:xfrm>
              <a:off x="5849451" y="2650985"/>
              <a:ext cx="1069850" cy="276999"/>
            </a:xfrm>
            <a:prstGeom prst="rect">
              <a:avLst/>
            </a:prstGeom>
            <a:noFill/>
          </p:spPr>
          <p:txBody>
            <a:bodyPr wrap="square" rtlCol="0">
              <a:spAutoFit/>
            </a:bodyPr>
            <a:lstStyle/>
            <a:p>
              <a:r>
                <a:rPr lang="fr-FR" sz="1200" dirty="0">
                  <a:solidFill>
                    <a:schemeClr val="bg1"/>
                  </a:solidFill>
                  <a:latin typeface="+mj-lt"/>
                </a:rPr>
                <a:t>À retenir</a:t>
              </a:r>
            </a:p>
          </p:txBody>
        </p:sp>
        <p:sp>
          <p:nvSpPr>
            <p:cNvPr id="58" name="ZoneTexte 57">
              <a:extLst>
                <a:ext uri="{FF2B5EF4-FFF2-40B4-BE49-F238E27FC236}">
                  <a16:creationId xmlns:a16="http://schemas.microsoft.com/office/drawing/2014/main" id="{F4B74571-7ED0-1547-13D0-734D4D065C59}"/>
                </a:ext>
              </a:extLst>
            </p:cNvPr>
            <p:cNvSpPr txBox="1"/>
            <p:nvPr/>
          </p:nvSpPr>
          <p:spPr>
            <a:xfrm>
              <a:off x="5849451" y="2870828"/>
              <a:ext cx="1357723" cy="707886"/>
            </a:xfrm>
            <a:prstGeom prst="rect">
              <a:avLst/>
            </a:prstGeom>
            <a:noFill/>
          </p:spPr>
          <p:txBody>
            <a:bodyPr wrap="square">
              <a:spAutoFit/>
            </a:bodyPr>
            <a:lstStyle/>
            <a:p>
              <a:r>
                <a:rPr lang="fr-FR" sz="1200" baseline="30000" dirty="0">
                  <a:solidFill>
                    <a:schemeClr val="bg1"/>
                  </a:solidFill>
                </a:rPr>
                <a:t>Création d’un nouveau congé : le </a:t>
              </a:r>
              <a:r>
                <a:rPr lang="fr-FR" sz="1200" b="1" baseline="30000" dirty="0">
                  <a:solidFill>
                    <a:schemeClr val="bg1"/>
                  </a:solidFill>
                </a:rPr>
                <a:t>congé supplémentaire </a:t>
              </a:r>
              <a:r>
                <a:rPr lang="fr-FR" sz="1200" baseline="30000" dirty="0">
                  <a:solidFill>
                    <a:schemeClr val="bg1"/>
                  </a:solidFill>
                </a:rPr>
                <a:t>de naissance. Pour en savoir plus, c’est </a:t>
              </a:r>
              <a:r>
                <a:rPr lang="fr-FR" sz="1200" baseline="30000" dirty="0">
                  <a:solidFill>
                    <a:schemeClr val="bg1"/>
                  </a:solidFill>
                  <a:hlinkClick r:id="rId3">
                    <a:extLst>
                      <a:ext uri="{A12FA001-AC4F-418D-AE19-62706E023703}">
                        <ahyp:hlinkClr xmlns:ahyp="http://schemas.microsoft.com/office/drawing/2018/hyperlinkcolor" val="tx"/>
                      </a:ext>
                    </a:extLst>
                  </a:hlinkClick>
                </a:rPr>
                <a:t>ici.  </a:t>
              </a:r>
              <a:endParaRPr lang="fr-FR" sz="1200" baseline="30000" dirty="0">
                <a:solidFill>
                  <a:schemeClr val="bg1"/>
                </a:solidFill>
              </a:endParaRPr>
            </a:p>
          </p:txBody>
        </p:sp>
        <p:sp>
          <p:nvSpPr>
            <p:cNvPr id="59" name="Rectangle 58">
              <a:extLst>
                <a:ext uri="{FF2B5EF4-FFF2-40B4-BE49-F238E27FC236}">
                  <a16:creationId xmlns:a16="http://schemas.microsoft.com/office/drawing/2014/main" id="{2408EBDB-7EBB-7D6E-8908-DDC4E6C6D3EE}"/>
                </a:ext>
              </a:extLst>
            </p:cNvPr>
            <p:cNvSpPr/>
            <p:nvPr/>
          </p:nvSpPr>
          <p:spPr>
            <a:xfrm>
              <a:off x="6711716" y="2473954"/>
              <a:ext cx="321227" cy="32122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0" name="Graphique 43">
              <a:extLst>
                <a:ext uri="{FF2B5EF4-FFF2-40B4-BE49-F238E27FC236}">
                  <a16:creationId xmlns:a16="http://schemas.microsoft.com/office/drawing/2014/main" id="{7734AEB6-AF78-1C5A-5415-6C337EB67E4A}"/>
                </a:ext>
              </a:extLst>
            </p:cNvPr>
            <p:cNvSpPr/>
            <p:nvPr/>
          </p:nvSpPr>
          <p:spPr>
            <a:xfrm>
              <a:off x="6762979" y="2520970"/>
              <a:ext cx="216239" cy="208841"/>
            </a:xfrm>
            <a:custGeom>
              <a:avLst/>
              <a:gdLst>
                <a:gd name="csX0" fmla="*/ 96512 w 531376"/>
                <a:gd name="csY0" fmla="*/ 419994 h 513196"/>
                <a:gd name="csX1" fmla="*/ 6513 w 531376"/>
                <a:gd name="csY1" fmla="*/ 506908 h 513196"/>
                <a:gd name="csX2" fmla="*/ 343928 w 531376"/>
                <a:gd name="csY2" fmla="*/ 320429 h 513196"/>
                <a:gd name="csX3" fmla="*/ 354235 w 531376"/>
                <a:gd name="csY3" fmla="*/ 489700 h 513196"/>
                <a:gd name="csX4" fmla="*/ 96512 w 531376"/>
                <a:gd name="csY4" fmla="*/ 419994 h 513196"/>
                <a:gd name="csX5" fmla="*/ 24340 w 531376"/>
                <a:gd name="csY5" fmla="*/ 171086 h 513196"/>
                <a:gd name="csX6" fmla="*/ 199606 w 531376"/>
                <a:gd name="csY6" fmla="*/ 181039 h 513196"/>
                <a:gd name="csX7" fmla="*/ 451456 w 531376"/>
                <a:gd name="csY7" fmla="*/ 216594 h 513196"/>
                <a:gd name="csX8" fmla="*/ 331044 w 531376"/>
                <a:gd name="csY8" fmla="*/ 332870 h 513196"/>
                <a:gd name="csX9" fmla="*/ 282229 w 531376"/>
                <a:gd name="csY9" fmla="*/ 340191 h 513196"/>
                <a:gd name="csX10" fmla="*/ 200966 w 531376"/>
                <a:gd name="csY10" fmla="*/ 279277 h 513196"/>
                <a:gd name="csX11" fmla="*/ 186700 w 531376"/>
                <a:gd name="csY11" fmla="*/ 193481 h 513196"/>
                <a:gd name="csX12" fmla="*/ 307167 w 531376"/>
                <a:gd name="csY12" fmla="*/ 77338 h 513196"/>
                <a:gd name="csX13" fmla="*/ 422989 w 531376"/>
                <a:gd name="csY13" fmla="*/ 204241 h 513196"/>
                <a:gd name="csX14" fmla="*/ 519171 w 531376"/>
                <a:gd name="csY14" fmla="*/ 210899 h 513196"/>
                <a:gd name="csX15" fmla="*/ 467624 w 531376"/>
                <a:gd name="csY15" fmla="*/ 61545 h 513196"/>
                <a:gd name="csX16" fmla="*/ 313006 w 531376"/>
                <a:gd name="csY16" fmla="*/ 11779 h 513196"/>
                <a:gd name="csX17" fmla="*/ 344978 w 531376"/>
                <a:gd name="csY17" fmla="*/ 140209 h 5131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531376" h="513196">
                  <a:moveTo>
                    <a:pt x="96512" y="419994"/>
                  </a:moveTo>
                  <a:lnTo>
                    <a:pt x="6513" y="506908"/>
                  </a:lnTo>
                  <a:moveTo>
                    <a:pt x="343928" y="320429"/>
                  </a:moveTo>
                  <a:cubicBezTo>
                    <a:pt x="383741" y="387989"/>
                    <a:pt x="390896" y="454288"/>
                    <a:pt x="354235" y="489700"/>
                  </a:cubicBezTo>
                  <a:cubicBezTo>
                    <a:pt x="302998" y="539178"/>
                    <a:pt x="187607" y="507969"/>
                    <a:pt x="96512" y="419994"/>
                  </a:cubicBezTo>
                  <a:cubicBezTo>
                    <a:pt x="5407" y="332018"/>
                    <a:pt x="-26908" y="220576"/>
                    <a:pt x="24340" y="171086"/>
                  </a:cubicBezTo>
                  <a:cubicBezTo>
                    <a:pt x="61012" y="135674"/>
                    <a:pt x="129657" y="142575"/>
                    <a:pt x="199606" y="181039"/>
                  </a:cubicBezTo>
                  <a:moveTo>
                    <a:pt x="451456" y="216594"/>
                  </a:moveTo>
                  <a:lnTo>
                    <a:pt x="331044" y="332870"/>
                  </a:lnTo>
                  <a:cubicBezTo>
                    <a:pt x="319033" y="344460"/>
                    <a:pt x="301593" y="346108"/>
                    <a:pt x="282229" y="340191"/>
                  </a:cubicBezTo>
                  <a:moveTo>
                    <a:pt x="200966" y="279277"/>
                  </a:moveTo>
                  <a:cubicBezTo>
                    <a:pt x="175265" y="246520"/>
                    <a:pt x="166749" y="212757"/>
                    <a:pt x="186700" y="193481"/>
                  </a:cubicBezTo>
                  <a:lnTo>
                    <a:pt x="307167" y="77338"/>
                  </a:lnTo>
                  <a:moveTo>
                    <a:pt x="422989" y="204241"/>
                  </a:moveTo>
                  <a:cubicBezTo>
                    <a:pt x="462714" y="225386"/>
                    <a:pt x="500105" y="229323"/>
                    <a:pt x="519171" y="210899"/>
                  </a:cubicBezTo>
                  <a:cubicBezTo>
                    <a:pt x="547659" y="183417"/>
                    <a:pt x="524579" y="116553"/>
                    <a:pt x="467624" y="61545"/>
                  </a:cubicBezTo>
                  <a:cubicBezTo>
                    <a:pt x="410703" y="6559"/>
                    <a:pt x="341472" y="-15714"/>
                    <a:pt x="313006" y="11779"/>
                  </a:cubicBezTo>
                  <a:cubicBezTo>
                    <a:pt x="288079" y="35855"/>
                    <a:pt x="302677" y="90144"/>
                    <a:pt x="344978" y="140209"/>
                  </a:cubicBezTo>
                </a:path>
              </a:pathLst>
            </a:custGeom>
            <a:noFill/>
            <a:ln w="12700" cap="rnd">
              <a:solidFill>
                <a:srgbClr val="FFFFFF"/>
              </a:solidFill>
              <a:prstDash val="solid"/>
              <a:round/>
            </a:ln>
          </p:spPr>
          <p:txBody>
            <a:bodyPr/>
            <a:lstStyle/>
            <a:p>
              <a:endParaRPr lang="fr-FR"/>
            </a:p>
          </p:txBody>
        </p:sp>
      </p:grpSp>
      <p:sp>
        <p:nvSpPr>
          <p:cNvPr id="73" name="ZoneTexte 72">
            <a:extLst>
              <a:ext uri="{FF2B5EF4-FFF2-40B4-BE49-F238E27FC236}">
                <a16:creationId xmlns:a16="http://schemas.microsoft.com/office/drawing/2014/main" id="{153A5A88-603E-7146-BEAC-DE8736941295}"/>
              </a:ext>
            </a:extLst>
          </p:cNvPr>
          <p:cNvSpPr txBox="1"/>
          <p:nvPr/>
        </p:nvSpPr>
        <p:spPr>
          <a:xfrm>
            <a:off x="1036980" y="2796887"/>
            <a:ext cx="3130318" cy="307777"/>
          </a:xfrm>
          <a:prstGeom prst="rect">
            <a:avLst/>
          </a:prstGeom>
          <a:noFill/>
        </p:spPr>
        <p:txBody>
          <a:bodyPr wrap="square" rtlCol="0">
            <a:spAutoFit/>
          </a:bodyPr>
          <a:lstStyle/>
          <a:p>
            <a:r>
              <a:rPr lang="fr-FR" sz="1400" b="1" spc="-90" dirty="0">
                <a:solidFill>
                  <a:schemeClr val="tx2"/>
                </a:solidFill>
                <a:latin typeface="+mj-lt"/>
              </a:rPr>
              <a:t>Durée du congé maternité</a:t>
            </a:r>
          </a:p>
        </p:txBody>
      </p:sp>
      <p:sp>
        <p:nvSpPr>
          <p:cNvPr id="86" name="Rectangle 85">
            <a:extLst>
              <a:ext uri="{FF2B5EF4-FFF2-40B4-BE49-F238E27FC236}">
                <a16:creationId xmlns:a16="http://schemas.microsoft.com/office/drawing/2014/main" id="{0EE2F746-80B9-5C1C-EA59-E504D0952C02}"/>
              </a:ext>
            </a:extLst>
          </p:cNvPr>
          <p:cNvSpPr/>
          <p:nvPr/>
        </p:nvSpPr>
        <p:spPr>
          <a:xfrm>
            <a:off x="446277" y="5887817"/>
            <a:ext cx="5104667" cy="43289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bg1">
                  <a:lumMod val="85000"/>
                </a:schemeClr>
              </a:solidFill>
            </a:endParaRPr>
          </a:p>
        </p:txBody>
      </p:sp>
      <p:sp>
        <p:nvSpPr>
          <p:cNvPr id="87" name="ZoneTexte 86">
            <a:extLst>
              <a:ext uri="{FF2B5EF4-FFF2-40B4-BE49-F238E27FC236}">
                <a16:creationId xmlns:a16="http://schemas.microsoft.com/office/drawing/2014/main" id="{2EB07E45-E23A-C292-84A0-9DCD4869F5E9}"/>
              </a:ext>
            </a:extLst>
          </p:cNvPr>
          <p:cNvSpPr txBox="1"/>
          <p:nvPr/>
        </p:nvSpPr>
        <p:spPr>
          <a:xfrm>
            <a:off x="1006271" y="5934629"/>
            <a:ext cx="3419546" cy="276999"/>
          </a:xfrm>
          <a:prstGeom prst="rect">
            <a:avLst/>
          </a:prstGeom>
          <a:noFill/>
        </p:spPr>
        <p:txBody>
          <a:bodyPr wrap="square" rtlCol="0">
            <a:spAutoFit/>
          </a:bodyPr>
          <a:lstStyle/>
          <a:p>
            <a:r>
              <a:rPr lang="fr-FR" sz="1200" b="1" spc="-90" dirty="0">
                <a:solidFill>
                  <a:schemeClr val="tx2"/>
                </a:solidFill>
                <a:latin typeface="+mj-lt"/>
              </a:rPr>
              <a:t>Quelle est l’indemnisation du congé maternité ?</a:t>
            </a:r>
          </a:p>
        </p:txBody>
      </p:sp>
      <p:pic>
        <p:nvPicPr>
          <p:cNvPr id="89" name="Graphique 88">
            <a:extLst>
              <a:ext uri="{FF2B5EF4-FFF2-40B4-BE49-F238E27FC236}">
                <a16:creationId xmlns:a16="http://schemas.microsoft.com/office/drawing/2014/main" id="{933C4F9B-E56B-E50F-451D-0367B517F90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51461" y="2889024"/>
            <a:ext cx="368662" cy="445888"/>
          </a:xfrm>
          <a:prstGeom prst="rect">
            <a:avLst/>
          </a:prstGeom>
        </p:spPr>
      </p:pic>
      <p:sp>
        <p:nvSpPr>
          <p:cNvPr id="125" name="Rectangle 124">
            <a:extLst>
              <a:ext uri="{FF2B5EF4-FFF2-40B4-BE49-F238E27FC236}">
                <a16:creationId xmlns:a16="http://schemas.microsoft.com/office/drawing/2014/main" id="{09C65EA3-E472-E9E0-02D1-22D7CD072749}"/>
              </a:ext>
            </a:extLst>
          </p:cNvPr>
          <p:cNvSpPr/>
          <p:nvPr/>
        </p:nvSpPr>
        <p:spPr>
          <a:xfrm>
            <a:off x="5616739" y="6441429"/>
            <a:ext cx="1858602" cy="3111331"/>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bg1">
                  <a:lumMod val="85000"/>
                </a:schemeClr>
              </a:solidFill>
            </a:endParaRPr>
          </a:p>
        </p:txBody>
      </p:sp>
      <p:sp>
        <p:nvSpPr>
          <p:cNvPr id="124" name="ZoneTexte 123">
            <a:extLst>
              <a:ext uri="{FF2B5EF4-FFF2-40B4-BE49-F238E27FC236}">
                <a16:creationId xmlns:a16="http://schemas.microsoft.com/office/drawing/2014/main" id="{B20FBD3B-8A0D-5535-E2B9-526DA246112D}"/>
              </a:ext>
            </a:extLst>
          </p:cNvPr>
          <p:cNvSpPr txBox="1"/>
          <p:nvPr/>
        </p:nvSpPr>
        <p:spPr>
          <a:xfrm>
            <a:off x="4012701" y="10178145"/>
            <a:ext cx="2460795" cy="369332"/>
          </a:xfrm>
          <a:prstGeom prst="rect">
            <a:avLst/>
          </a:prstGeom>
          <a:noFill/>
        </p:spPr>
        <p:txBody>
          <a:bodyPr wrap="square">
            <a:spAutoFit/>
          </a:bodyPr>
          <a:lstStyle/>
          <a:p>
            <a:r>
              <a:rPr lang="fr-FR" sz="1800" b="1" i="0" u="none" strike="noStrike" baseline="0" dirty="0">
                <a:solidFill>
                  <a:schemeClr val="tx2"/>
                </a:solidFill>
                <a:latin typeface="+mj-lt"/>
              </a:rPr>
              <a:t>Pour aller plus loin</a:t>
            </a:r>
            <a:endParaRPr lang="fr-FR" dirty="0">
              <a:solidFill>
                <a:schemeClr val="tx2"/>
              </a:solidFill>
              <a:latin typeface="+mj-lt"/>
            </a:endParaRPr>
          </a:p>
        </p:txBody>
      </p:sp>
      <p:sp>
        <p:nvSpPr>
          <p:cNvPr id="126" name="ZoneTexte 125">
            <a:extLst>
              <a:ext uri="{FF2B5EF4-FFF2-40B4-BE49-F238E27FC236}">
                <a16:creationId xmlns:a16="http://schemas.microsoft.com/office/drawing/2014/main" id="{0C4EBE59-E9BB-D3C2-4C42-9121FD98D60A}"/>
              </a:ext>
            </a:extLst>
          </p:cNvPr>
          <p:cNvSpPr txBox="1"/>
          <p:nvPr/>
        </p:nvSpPr>
        <p:spPr>
          <a:xfrm>
            <a:off x="5667596" y="7051558"/>
            <a:ext cx="1756885" cy="276999"/>
          </a:xfrm>
          <a:prstGeom prst="rect">
            <a:avLst/>
          </a:prstGeom>
          <a:noFill/>
        </p:spPr>
        <p:txBody>
          <a:bodyPr wrap="square" rtlCol="0">
            <a:spAutoFit/>
          </a:bodyPr>
          <a:lstStyle/>
          <a:p>
            <a:pPr algn="ctr"/>
            <a:r>
              <a:rPr lang="fr-FR" sz="1200" b="1" spc="-90" dirty="0">
                <a:solidFill>
                  <a:schemeClr val="tx2"/>
                </a:solidFill>
                <a:latin typeface="+mj-lt"/>
              </a:rPr>
              <a:t>Autorisations d’absence</a:t>
            </a:r>
          </a:p>
        </p:txBody>
      </p:sp>
      <p:sp>
        <p:nvSpPr>
          <p:cNvPr id="127" name="ZoneTexte 126">
            <a:extLst>
              <a:ext uri="{FF2B5EF4-FFF2-40B4-BE49-F238E27FC236}">
                <a16:creationId xmlns:a16="http://schemas.microsoft.com/office/drawing/2014/main" id="{E18014CA-BCC5-8F22-5D6D-71A7E6FF3381}"/>
              </a:ext>
            </a:extLst>
          </p:cNvPr>
          <p:cNvSpPr txBox="1"/>
          <p:nvPr/>
        </p:nvSpPr>
        <p:spPr>
          <a:xfrm>
            <a:off x="5733541" y="7332338"/>
            <a:ext cx="1668071" cy="2477601"/>
          </a:xfrm>
          <a:prstGeom prst="rect">
            <a:avLst/>
          </a:prstGeom>
          <a:noFill/>
        </p:spPr>
        <p:txBody>
          <a:bodyPr wrap="square">
            <a:spAutoFit/>
          </a:bodyPr>
          <a:lstStyle/>
          <a:p>
            <a:pPr algn="just"/>
            <a:r>
              <a:rPr lang="fr-FR" sz="900" dirty="0">
                <a:solidFill>
                  <a:schemeClr val="tx2"/>
                </a:solidFill>
                <a:latin typeface="HelveticaNeue-Bold"/>
              </a:rPr>
              <a:t>La salariée bénéficie d’autorisations d’absence pour se rendre aux 7 examens médicaux obligatoires de suivi de grossesse.</a:t>
            </a:r>
          </a:p>
          <a:p>
            <a:pPr algn="just"/>
            <a:endParaRPr lang="fr-FR" sz="900" b="1" dirty="0">
              <a:solidFill>
                <a:schemeClr val="tx2"/>
              </a:solidFill>
              <a:latin typeface="HelveticaNeue-Bold"/>
            </a:endParaRPr>
          </a:p>
          <a:p>
            <a:pPr marL="171450" indent="-171450" algn="just">
              <a:spcBef>
                <a:spcPts val="600"/>
              </a:spcBef>
              <a:spcAft>
                <a:spcPts val="600"/>
              </a:spcAft>
              <a:buFont typeface="Arial" panose="020B0604020202020204" pitchFamily="34" charset="0"/>
              <a:buChar char="•"/>
            </a:pPr>
            <a:r>
              <a:rPr lang="fr-FR" sz="900" b="1" dirty="0">
                <a:solidFill>
                  <a:schemeClr val="tx2"/>
                </a:solidFill>
                <a:latin typeface="HelveticaNeue-Bold"/>
              </a:rPr>
              <a:t>Absences rémunérées. </a:t>
            </a:r>
          </a:p>
          <a:p>
            <a:pPr marL="171450" indent="-171450" algn="just">
              <a:spcBef>
                <a:spcPts val="600"/>
              </a:spcBef>
              <a:spcAft>
                <a:spcPts val="600"/>
              </a:spcAft>
              <a:buFont typeface="Arial" panose="020B0604020202020204" pitchFamily="34" charset="0"/>
              <a:buChar char="•"/>
            </a:pPr>
            <a:r>
              <a:rPr lang="fr-FR" sz="900" b="1" dirty="0">
                <a:solidFill>
                  <a:schemeClr val="tx2"/>
                </a:solidFill>
                <a:latin typeface="HelveticaNeue-Bold"/>
              </a:rPr>
              <a:t>Absences considérées </a:t>
            </a:r>
            <a:r>
              <a:rPr lang="fr-FR" sz="900" b="1">
                <a:solidFill>
                  <a:schemeClr val="tx2"/>
                </a:solidFill>
                <a:latin typeface="HelveticaNeue-Bold"/>
              </a:rPr>
              <a:t>comme du </a:t>
            </a:r>
            <a:r>
              <a:rPr lang="fr-FR" sz="900" b="1" dirty="0">
                <a:solidFill>
                  <a:schemeClr val="tx2"/>
                </a:solidFill>
                <a:latin typeface="HelveticaNeue-Bold"/>
              </a:rPr>
              <a:t>temps de travail effectif pour l’ancienneté et l’acquisition des CP. </a:t>
            </a:r>
          </a:p>
          <a:p>
            <a:pPr algn="just"/>
            <a:endParaRPr lang="fr-FR" sz="900" dirty="0">
              <a:solidFill>
                <a:schemeClr val="tx2"/>
              </a:solidFill>
              <a:latin typeface="HelveticaNeue-Bold"/>
            </a:endParaRPr>
          </a:p>
          <a:p>
            <a:pPr algn="just"/>
            <a:endParaRPr lang="fr-FR" sz="900" dirty="0">
              <a:solidFill>
                <a:schemeClr val="tx2"/>
              </a:solidFill>
              <a:latin typeface="HelveticaNeue-Bold"/>
            </a:endParaRPr>
          </a:p>
        </p:txBody>
      </p:sp>
      <p:pic>
        <p:nvPicPr>
          <p:cNvPr id="130" name="Graphique 129">
            <a:extLst>
              <a:ext uri="{FF2B5EF4-FFF2-40B4-BE49-F238E27FC236}">
                <a16:creationId xmlns:a16="http://schemas.microsoft.com/office/drawing/2014/main" id="{217A110F-BBB7-E953-E365-17172FE9048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76959" y="5966854"/>
            <a:ext cx="452950" cy="485095"/>
          </a:xfrm>
          <a:prstGeom prst="rect">
            <a:avLst/>
          </a:prstGeom>
        </p:spPr>
      </p:pic>
      <p:grpSp>
        <p:nvGrpSpPr>
          <p:cNvPr id="150" name="Groupe 149">
            <a:extLst>
              <a:ext uri="{FF2B5EF4-FFF2-40B4-BE49-F238E27FC236}">
                <a16:creationId xmlns:a16="http://schemas.microsoft.com/office/drawing/2014/main" id="{2B32D815-67C5-C77C-86F9-9E325BBE3378}"/>
              </a:ext>
            </a:extLst>
          </p:cNvPr>
          <p:cNvGrpSpPr/>
          <p:nvPr/>
        </p:nvGrpSpPr>
        <p:grpSpPr>
          <a:xfrm>
            <a:off x="5719831" y="6036628"/>
            <a:ext cx="1652417" cy="953098"/>
            <a:chOff x="5203793" y="9012511"/>
            <a:chExt cx="2015881" cy="756353"/>
          </a:xfrm>
        </p:grpSpPr>
        <p:sp>
          <p:nvSpPr>
            <p:cNvPr id="131" name="Rectangle 130">
              <a:extLst>
                <a:ext uri="{FF2B5EF4-FFF2-40B4-BE49-F238E27FC236}">
                  <a16:creationId xmlns:a16="http://schemas.microsoft.com/office/drawing/2014/main" id="{2D7BFA72-5043-47EA-49E3-D6526DC17676}"/>
                </a:ext>
              </a:extLst>
            </p:cNvPr>
            <p:cNvSpPr/>
            <p:nvPr/>
          </p:nvSpPr>
          <p:spPr>
            <a:xfrm>
              <a:off x="5203793" y="9012511"/>
              <a:ext cx="2015881" cy="756353"/>
            </a:xfrm>
            <a:prstGeom prst="rect">
              <a:avLst/>
            </a:prstGeom>
            <a:solidFill>
              <a:schemeClr val="bg1"/>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100" dirty="0">
                <a:solidFill>
                  <a:schemeClr val="accent2"/>
                </a:solidFill>
              </a:endParaRPr>
            </a:p>
          </p:txBody>
        </p:sp>
        <p:sp>
          <p:nvSpPr>
            <p:cNvPr id="139" name="ZoneTexte 138">
              <a:extLst>
                <a:ext uri="{FF2B5EF4-FFF2-40B4-BE49-F238E27FC236}">
                  <a16:creationId xmlns:a16="http://schemas.microsoft.com/office/drawing/2014/main" id="{32C86164-C9DE-2C14-B366-1D22CDF052FB}"/>
                </a:ext>
              </a:extLst>
            </p:cNvPr>
            <p:cNvSpPr txBox="1"/>
            <p:nvPr/>
          </p:nvSpPr>
          <p:spPr>
            <a:xfrm>
              <a:off x="5246416" y="9080387"/>
              <a:ext cx="1944919" cy="649046"/>
            </a:xfrm>
            <a:prstGeom prst="rect">
              <a:avLst/>
            </a:prstGeom>
            <a:noFill/>
          </p:spPr>
          <p:txBody>
            <a:bodyPr wrap="square">
              <a:spAutoFit/>
            </a:bodyPr>
            <a:lstStyle/>
            <a:p>
              <a:pPr algn="just"/>
              <a:r>
                <a:rPr lang="fr-FR" sz="800" b="1" dirty="0">
                  <a:solidFill>
                    <a:schemeClr val="accent2"/>
                  </a:solidFill>
                  <a:latin typeface="HelveticaNeue-Bold"/>
                </a:rPr>
                <a:t>Certaines catégories de salariées bénéficient dans les TP d’une pause supplémentaire à partir du 3</a:t>
              </a:r>
              <a:r>
                <a:rPr lang="fr-FR" sz="800" b="1" baseline="30000" dirty="0">
                  <a:solidFill>
                    <a:schemeClr val="accent2"/>
                  </a:solidFill>
                  <a:latin typeface="HelveticaNeue-Bold"/>
                </a:rPr>
                <a:t>ème</a:t>
              </a:r>
              <a:r>
                <a:rPr lang="fr-FR" sz="800" b="1" dirty="0">
                  <a:solidFill>
                    <a:schemeClr val="accent2"/>
                  </a:solidFill>
                  <a:latin typeface="HelveticaNeue-Bold"/>
                </a:rPr>
                <a:t> mois. Pour en savoir +  consultez </a:t>
              </a:r>
              <a:r>
                <a:rPr lang="fr-FR" sz="800" b="1" dirty="0">
                  <a:solidFill>
                    <a:schemeClr val="accent2"/>
                  </a:solidFill>
                  <a:latin typeface="HelveticaNeue-Bold"/>
                  <a:hlinkClick r:id="rId6"/>
                </a:rPr>
                <a:t>l’article</a:t>
              </a:r>
              <a:r>
                <a:rPr lang="fr-FR" sz="800" b="1" dirty="0">
                  <a:solidFill>
                    <a:schemeClr val="accent2"/>
                  </a:solidFill>
                  <a:latin typeface="HelveticaNeue-Bold"/>
                </a:rPr>
                <a:t> FNTP.</a:t>
              </a:r>
            </a:p>
          </p:txBody>
        </p:sp>
      </p:grpSp>
      <p:pic>
        <p:nvPicPr>
          <p:cNvPr id="148" name="Graphique 147">
            <a:extLst>
              <a:ext uri="{FF2B5EF4-FFF2-40B4-BE49-F238E27FC236}">
                <a16:creationId xmlns:a16="http://schemas.microsoft.com/office/drawing/2014/main" id="{6A8D159C-77F4-BF32-ABFB-7D1664C2E18C}"/>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rot="433784">
            <a:off x="5814961" y="9835836"/>
            <a:ext cx="433977" cy="355072"/>
          </a:xfrm>
          <a:prstGeom prst="rect">
            <a:avLst/>
          </a:prstGeom>
        </p:spPr>
      </p:pic>
      <p:pic>
        <p:nvPicPr>
          <p:cNvPr id="5" name="Graphique 4">
            <a:extLst>
              <a:ext uri="{FF2B5EF4-FFF2-40B4-BE49-F238E27FC236}">
                <a16:creationId xmlns:a16="http://schemas.microsoft.com/office/drawing/2014/main" id="{313F5288-D597-9452-1665-B0CBF065D5E6}"/>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6009718" y="296728"/>
            <a:ext cx="1343639" cy="1188177"/>
          </a:xfrm>
          <a:prstGeom prst="rect">
            <a:avLst/>
          </a:prstGeom>
        </p:spPr>
      </p:pic>
      <p:pic>
        <p:nvPicPr>
          <p:cNvPr id="161" name="Graphique 160">
            <a:extLst>
              <a:ext uri="{FF2B5EF4-FFF2-40B4-BE49-F238E27FC236}">
                <a16:creationId xmlns:a16="http://schemas.microsoft.com/office/drawing/2014/main" id="{F9E21784-7093-E71F-0838-F300A368EB3B}"/>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6295587" y="9655307"/>
            <a:ext cx="844397" cy="844397"/>
          </a:xfrm>
          <a:prstGeom prst="rect">
            <a:avLst/>
          </a:prstGeom>
        </p:spPr>
      </p:pic>
      <p:graphicFrame>
        <p:nvGraphicFramePr>
          <p:cNvPr id="4" name="Tableau 3">
            <a:extLst>
              <a:ext uri="{FF2B5EF4-FFF2-40B4-BE49-F238E27FC236}">
                <a16:creationId xmlns:a16="http://schemas.microsoft.com/office/drawing/2014/main" id="{239C04FE-C0E2-9C98-62E8-61639352CC97}"/>
              </a:ext>
            </a:extLst>
          </p:cNvPr>
          <p:cNvGraphicFramePr>
            <a:graphicFrameLocks noGrp="1"/>
          </p:cNvGraphicFramePr>
          <p:nvPr>
            <p:extLst>
              <p:ext uri="{D42A27DB-BD31-4B8C-83A1-F6EECF244321}">
                <p14:modId xmlns:p14="http://schemas.microsoft.com/office/powerpoint/2010/main" val="1549440996"/>
              </p:ext>
            </p:extLst>
          </p:nvPr>
        </p:nvGraphicFramePr>
        <p:xfrm>
          <a:off x="550191" y="3517160"/>
          <a:ext cx="5039784" cy="1879112"/>
        </p:xfrm>
        <a:graphic>
          <a:graphicData uri="http://schemas.openxmlformats.org/drawingml/2006/table">
            <a:tbl>
              <a:tblPr firstRow="1" bandRow="1">
                <a:tableStyleId>{5C22544A-7EE6-4342-B048-85BDC9FD1C3A}</a:tableStyleId>
              </a:tblPr>
              <a:tblGrid>
                <a:gridCol w="1259946">
                  <a:extLst>
                    <a:ext uri="{9D8B030D-6E8A-4147-A177-3AD203B41FA5}">
                      <a16:colId xmlns:a16="http://schemas.microsoft.com/office/drawing/2014/main" val="3604118563"/>
                    </a:ext>
                  </a:extLst>
                </a:gridCol>
                <a:gridCol w="1259946">
                  <a:extLst>
                    <a:ext uri="{9D8B030D-6E8A-4147-A177-3AD203B41FA5}">
                      <a16:colId xmlns:a16="http://schemas.microsoft.com/office/drawing/2014/main" val="3606531836"/>
                    </a:ext>
                  </a:extLst>
                </a:gridCol>
                <a:gridCol w="1259946">
                  <a:extLst>
                    <a:ext uri="{9D8B030D-6E8A-4147-A177-3AD203B41FA5}">
                      <a16:colId xmlns:a16="http://schemas.microsoft.com/office/drawing/2014/main" val="2017501584"/>
                    </a:ext>
                  </a:extLst>
                </a:gridCol>
                <a:gridCol w="1259946">
                  <a:extLst>
                    <a:ext uri="{9D8B030D-6E8A-4147-A177-3AD203B41FA5}">
                      <a16:colId xmlns:a16="http://schemas.microsoft.com/office/drawing/2014/main" val="2696099752"/>
                    </a:ext>
                  </a:extLst>
                </a:gridCol>
              </a:tblGrid>
              <a:tr h="370840">
                <a:tc>
                  <a:txBody>
                    <a:bodyPr/>
                    <a:lstStyle/>
                    <a:p>
                      <a:pPr algn="ctr"/>
                      <a:r>
                        <a:rPr lang="fr-FR" sz="900" dirty="0">
                          <a:latin typeface="HelveticaNeue-Bold"/>
                        </a:rPr>
                        <a:t>Situation </a:t>
                      </a:r>
                    </a:p>
                  </a:txBody>
                  <a:tcPr>
                    <a:solidFill>
                      <a:srgbClr val="2BA1AE"/>
                    </a:solidFill>
                  </a:tcPr>
                </a:tc>
                <a:tc>
                  <a:txBody>
                    <a:bodyPr/>
                    <a:lstStyle/>
                    <a:p>
                      <a:pPr algn="ctr"/>
                      <a:r>
                        <a:rPr lang="fr-FR" sz="900" dirty="0">
                          <a:latin typeface="HelveticaNeue-Bold"/>
                        </a:rPr>
                        <a:t>Avant la naissance</a:t>
                      </a:r>
                    </a:p>
                    <a:p>
                      <a:pPr algn="ctr"/>
                      <a:r>
                        <a:rPr lang="fr-FR" sz="900" i="1" dirty="0">
                          <a:latin typeface="HelveticaNeue-Bold"/>
                        </a:rPr>
                        <a:t>(en semaines)</a:t>
                      </a:r>
                    </a:p>
                  </a:txBody>
                  <a:tcPr>
                    <a:solidFill>
                      <a:srgbClr val="2BA1AE"/>
                    </a:solidFill>
                  </a:tcPr>
                </a:tc>
                <a:tc>
                  <a:txBody>
                    <a:bodyPr/>
                    <a:lstStyle/>
                    <a:p>
                      <a:pPr algn="ctr"/>
                      <a:r>
                        <a:rPr lang="fr-FR" sz="900" dirty="0">
                          <a:latin typeface="HelveticaNeue-Bold"/>
                        </a:rPr>
                        <a:t>Après la semaine</a:t>
                      </a:r>
                    </a:p>
                    <a:p>
                      <a:pPr marL="0" marR="0" lvl="0" indent="0" algn="ctr" defTabSz="755934" rtl="0" eaLnBrk="1" fontAlgn="auto" latinLnBrk="0" hangingPunct="1">
                        <a:lnSpc>
                          <a:spcPct val="100000"/>
                        </a:lnSpc>
                        <a:spcBef>
                          <a:spcPts val="0"/>
                        </a:spcBef>
                        <a:spcAft>
                          <a:spcPts val="0"/>
                        </a:spcAft>
                        <a:buClrTx/>
                        <a:buSzTx/>
                        <a:buFontTx/>
                        <a:buNone/>
                        <a:tabLst/>
                        <a:defRPr/>
                      </a:pPr>
                      <a:r>
                        <a:rPr lang="fr-FR" sz="900" i="1" dirty="0">
                          <a:latin typeface="HelveticaNeue-Bold"/>
                        </a:rPr>
                        <a:t>(en semaines)</a:t>
                      </a:r>
                    </a:p>
                  </a:txBody>
                  <a:tcPr>
                    <a:solidFill>
                      <a:srgbClr val="2BA1AE"/>
                    </a:solidFill>
                  </a:tcPr>
                </a:tc>
                <a:tc>
                  <a:txBody>
                    <a:bodyPr/>
                    <a:lstStyle/>
                    <a:p>
                      <a:pPr algn="ctr"/>
                      <a:r>
                        <a:rPr lang="fr-FR" sz="900" dirty="0">
                          <a:latin typeface="HelveticaNeue-Bold"/>
                        </a:rPr>
                        <a:t>Au total</a:t>
                      </a:r>
                    </a:p>
                    <a:p>
                      <a:pPr marL="0" marR="0" lvl="0" indent="0" algn="ctr" defTabSz="755934" rtl="0" eaLnBrk="1" fontAlgn="auto" latinLnBrk="0" hangingPunct="1">
                        <a:lnSpc>
                          <a:spcPct val="100000"/>
                        </a:lnSpc>
                        <a:spcBef>
                          <a:spcPts val="0"/>
                        </a:spcBef>
                        <a:spcAft>
                          <a:spcPts val="0"/>
                        </a:spcAft>
                        <a:buClrTx/>
                        <a:buSzTx/>
                        <a:buFontTx/>
                        <a:buNone/>
                        <a:tabLst/>
                        <a:defRPr/>
                      </a:pPr>
                      <a:r>
                        <a:rPr lang="fr-FR" sz="900" i="1" dirty="0">
                          <a:latin typeface="HelveticaNeue-Bold"/>
                        </a:rPr>
                        <a:t>(en semaines)</a:t>
                      </a:r>
                    </a:p>
                  </a:txBody>
                  <a:tcPr>
                    <a:solidFill>
                      <a:srgbClr val="2BA1AE"/>
                    </a:solidFill>
                  </a:tcPr>
                </a:tc>
                <a:extLst>
                  <a:ext uri="{0D108BD9-81ED-4DB2-BD59-A6C34878D82A}">
                    <a16:rowId xmlns:a16="http://schemas.microsoft.com/office/drawing/2014/main" val="508195057"/>
                  </a:ext>
                </a:extLst>
              </a:tr>
              <a:tr h="273477">
                <a:tc>
                  <a:txBody>
                    <a:bodyPr/>
                    <a:lstStyle/>
                    <a:p>
                      <a:pPr algn="ctr"/>
                      <a:r>
                        <a:rPr lang="fr-FR" sz="900" dirty="0">
                          <a:latin typeface="HelveticaNeue-Bold"/>
                        </a:rPr>
                        <a:t>1</a:t>
                      </a:r>
                      <a:r>
                        <a:rPr lang="fr-FR" sz="900" baseline="30000" dirty="0">
                          <a:latin typeface="HelveticaNeue-Bold"/>
                        </a:rPr>
                        <a:t>er</a:t>
                      </a:r>
                      <a:r>
                        <a:rPr lang="fr-FR" sz="900" dirty="0">
                          <a:latin typeface="HelveticaNeue-Bold"/>
                        </a:rPr>
                        <a:t> ou 2</a:t>
                      </a:r>
                      <a:r>
                        <a:rPr lang="fr-FR" sz="900" baseline="30000" dirty="0">
                          <a:latin typeface="HelveticaNeue-Bold"/>
                        </a:rPr>
                        <a:t>ème</a:t>
                      </a:r>
                      <a:r>
                        <a:rPr lang="fr-FR" sz="900" dirty="0">
                          <a:latin typeface="HelveticaNeue-Bold"/>
                        </a:rPr>
                        <a:t> enfant</a:t>
                      </a:r>
                    </a:p>
                  </a:txBody>
                  <a:tcPr/>
                </a:tc>
                <a:tc>
                  <a:txBody>
                    <a:bodyPr/>
                    <a:lstStyle/>
                    <a:p>
                      <a:pPr algn="ctr"/>
                      <a:r>
                        <a:rPr lang="fr-FR" sz="900" dirty="0">
                          <a:latin typeface="HelveticaNeue-Bold"/>
                        </a:rPr>
                        <a:t>6</a:t>
                      </a:r>
                    </a:p>
                  </a:txBody>
                  <a:tcPr/>
                </a:tc>
                <a:tc>
                  <a:txBody>
                    <a:bodyPr/>
                    <a:lstStyle/>
                    <a:p>
                      <a:pPr algn="ctr"/>
                      <a:r>
                        <a:rPr lang="fr-FR" sz="900" dirty="0">
                          <a:latin typeface="HelveticaNeue-Bold"/>
                        </a:rPr>
                        <a:t>10</a:t>
                      </a:r>
                    </a:p>
                  </a:txBody>
                  <a:tcPr/>
                </a:tc>
                <a:tc>
                  <a:txBody>
                    <a:bodyPr/>
                    <a:lstStyle/>
                    <a:p>
                      <a:pPr algn="ctr"/>
                      <a:r>
                        <a:rPr lang="fr-FR" sz="900" dirty="0">
                          <a:latin typeface="HelveticaNeue-Bold"/>
                        </a:rPr>
                        <a:t>16</a:t>
                      </a:r>
                    </a:p>
                  </a:txBody>
                  <a:tcPr/>
                </a:tc>
                <a:extLst>
                  <a:ext uri="{0D108BD9-81ED-4DB2-BD59-A6C34878D82A}">
                    <a16:rowId xmlns:a16="http://schemas.microsoft.com/office/drawing/2014/main" val="772148831"/>
                  </a:ext>
                </a:extLst>
              </a:tr>
              <a:tr h="248093">
                <a:tc>
                  <a:txBody>
                    <a:bodyPr/>
                    <a:lstStyle/>
                    <a:p>
                      <a:pPr algn="ctr"/>
                      <a:r>
                        <a:rPr lang="fr-FR" sz="900" dirty="0">
                          <a:latin typeface="HelveticaNeue-Bold"/>
                        </a:rPr>
                        <a:t>3</a:t>
                      </a:r>
                      <a:r>
                        <a:rPr lang="fr-FR" sz="900" baseline="30000" dirty="0">
                          <a:latin typeface="HelveticaNeue-Bold"/>
                        </a:rPr>
                        <a:t>ème</a:t>
                      </a:r>
                      <a:r>
                        <a:rPr lang="fr-FR" sz="900" dirty="0">
                          <a:latin typeface="HelveticaNeue-Bold"/>
                        </a:rPr>
                        <a:t> enfant ou plus</a:t>
                      </a:r>
                    </a:p>
                  </a:txBody>
                  <a:tcPr/>
                </a:tc>
                <a:tc>
                  <a:txBody>
                    <a:bodyPr/>
                    <a:lstStyle/>
                    <a:p>
                      <a:pPr algn="ctr"/>
                      <a:r>
                        <a:rPr lang="fr-FR" sz="900" dirty="0">
                          <a:latin typeface="HelveticaNeue-Bold"/>
                        </a:rPr>
                        <a:t>8</a:t>
                      </a:r>
                    </a:p>
                  </a:txBody>
                  <a:tcPr/>
                </a:tc>
                <a:tc>
                  <a:txBody>
                    <a:bodyPr/>
                    <a:lstStyle/>
                    <a:p>
                      <a:pPr algn="ctr"/>
                      <a:r>
                        <a:rPr lang="fr-FR" sz="900" dirty="0">
                          <a:latin typeface="HelveticaNeue-Bold"/>
                        </a:rPr>
                        <a:t>10</a:t>
                      </a:r>
                    </a:p>
                  </a:txBody>
                  <a:tcPr/>
                </a:tc>
                <a:tc>
                  <a:txBody>
                    <a:bodyPr/>
                    <a:lstStyle/>
                    <a:p>
                      <a:pPr algn="ctr"/>
                      <a:r>
                        <a:rPr lang="fr-FR" sz="900" dirty="0">
                          <a:latin typeface="HelveticaNeue-Bold"/>
                        </a:rPr>
                        <a:t>18</a:t>
                      </a:r>
                    </a:p>
                  </a:txBody>
                  <a:tcPr/>
                </a:tc>
                <a:extLst>
                  <a:ext uri="{0D108BD9-81ED-4DB2-BD59-A6C34878D82A}">
                    <a16:rowId xmlns:a16="http://schemas.microsoft.com/office/drawing/2014/main" val="3829162629"/>
                  </a:ext>
                </a:extLst>
              </a:tr>
              <a:tr h="255182">
                <a:tc>
                  <a:txBody>
                    <a:bodyPr/>
                    <a:lstStyle/>
                    <a:p>
                      <a:pPr algn="ctr"/>
                      <a:r>
                        <a:rPr lang="fr-FR" sz="900" dirty="0">
                          <a:latin typeface="HelveticaNeue-Bold"/>
                        </a:rPr>
                        <a:t>Jumeaux </a:t>
                      </a:r>
                    </a:p>
                  </a:txBody>
                  <a:tcPr/>
                </a:tc>
                <a:tc>
                  <a:txBody>
                    <a:bodyPr/>
                    <a:lstStyle/>
                    <a:p>
                      <a:pPr algn="ctr"/>
                      <a:r>
                        <a:rPr lang="fr-FR" sz="900" dirty="0">
                          <a:latin typeface="HelveticaNeue-Bold"/>
                        </a:rPr>
                        <a:t>12</a:t>
                      </a:r>
                    </a:p>
                  </a:txBody>
                  <a:tcPr/>
                </a:tc>
                <a:tc>
                  <a:txBody>
                    <a:bodyPr/>
                    <a:lstStyle/>
                    <a:p>
                      <a:pPr algn="ctr"/>
                      <a:r>
                        <a:rPr lang="fr-FR" sz="900" dirty="0">
                          <a:latin typeface="HelveticaNeue-Bold"/>
                        </a:rPr>
                        <a:t>22</a:t>
                      </a:r>
                    </a:p>
                  </a:txBody>
                  <a:tcPr/>
                </a:tc>
                <a:tc>
                  <a:txBody>
                    <a:bodyPr/>
                    <a:lstStyle/>
                    <a:p>
                      <a:pPr algn="ctr"/>
                      <a:r>
                        <a:rPr lang="fr-FR" sz="900" dirty="0">
                          <a:latin typeface="HelveticaNeue-Bold"/>
                        </a:rPr>
                        <a:t>34</a:t>
                      </a:r>
                    </a:p>
                  </a:txBody>
                  <a:tcPr/>
                </a:tc>
                <a:extLst>
                  <a:ext uri="{0D108BD9-81ED-4DB2-BD59-A6C34878D82A}">
                    <a16:rowId xmlns:a16="http://schemas.microsoft.com/office/drawing/2014/main" val="2570445508"/>
                  </a:ext>
                </a:extLst>
              </a:tr>
              <a:tr h="219739">
                <a:tc>
                  <a:txBody>
                    <a:bodyPr/>
                    <a:lstStyle/>
                    <a:p>
                      <a:pPr algn="ctr"/>
                      <a:r>
                        <a:rPr lang="fr-FR" sz="900" dirty="0">
                          <a:latin typeface="HelveticaNeue-Bold"/>
                        </a:rPr>
                        <a:t>Triplés ou plus </a:t>
                      </a:r>
                    </a:p>
                  </a:txBody>
                  <a:tcPr/>
                </a:tc>
                <a:tc>
                  <a:txBody>
                    <a:bodyPr/>
                    <a:lstStyle/>
                    <a:p>
                      <a:pPr algn="ctr"/>
                      <a:r>
                        <a:rPr lang="fr-FR" sz="900" dirty="0">
                          <a:latin typeface="HelveticaNeue-Bold"/>
                        </a:rPr>
                        <a:t>24</a:t>
                      </a:r>
                    </a:p>
                  </a:txBody>
                  <a:tcPr/>
                </a:tc>
                <a:tc>
                  <a:txBody>
                    <a:bodyPr/>
                    <a:lstStyle/>
                    <a:p>
                      <a:pPr algn="ctr"/>
                      <a:r>
                        <a:rPr lang="fr-FR" sz="900" dirty="0">
                          <a:latin typeface="HelveticaNeue-Bold"/>
                        </a:rPr>
                        <a:t>22</a:t>
                      </a:r>
                    </a:p>
                  </a:txBody>
                  <a:tcPr/>
                </a:tc>
                <a:tc>
                  <a:txBody>
                    <a:bodyPr/>
                    <a:lstStyle/>
                    <a:p>
                      <a:pPr algn="ctr"/>
                      <a:r>
                        <a:rPr lang="fr-FR" sz="900" dirty="0">
                          <a:latin typeface="HelveticaNeue-Bold"/>
                        </a:rPr>
                        <a:t>46</a:t>
                      </a:r>
                    </a:p>
                  </a:txBody>
                  <a:tcPr/>
                </a:tc>
                <a:extLst>
                  <a:ext uri="{0D108BD9-81ED-4DB2-BD59-A6C34878D82A}">
                    <a16:rowId xmlns:a16="http://schemas.microsoft.com/office/drawing/2014/main" val="1645634513"/>
                  </a:ext>
                </a:extLst>
              </a:tr>
              <a:tr h="370840">
                <a:tc>
                  <a:txBody>
                    <a:bodyPr/>
                    <a:lstStyle/>
                    <a:p>
                      <a:pPr algn="ctr"/>
                      <a:r>
                        <a:rPr lang="fr-FR" sz="900" dirty="0">
                          <a:latin typeface="HelveticaNeue-Bold"/>
                        </a:rPr>
                        <a:t>Grossesse pathologique </a:t>
                      </a:r>
                    </a:p>
                  </a:txBody>
                  <a:tcPr/>
                </a:tc>
                <a:tc gridSpan="3">
                  <a:txBody>
                    <a:bodyPr/>
                    <a:lstStyle/>
                    <a:p>
                      <a:pPr algn="just"/>
                      <a:r>
                        <a:rPr lang="fr-FR" sz="900" dirty="0">
                          <a:latin typeface="HelveticaNeue-Bold"/>
                        </a:rPr>
                        <a:t>En cas d’état pathologique constaté par certificat médical, le congé maternité peut être prolongé de 2 semaines avant la date prévue de l’accouchement et de 4 semaines après celui-ci.</a:t>
                      </a:r>
                    </a:p>
                  </a:txBody>
                  <a:tcPr/>
                </a:tc>
                <a:tc hMerge="1">
                  <a:txBody>
                    <a:bodyPr/>
                    <a:lstStyle/>
                    <a:p>
                      <a:endParaRPr lang="fr-FR" sz="900" dirty="0">
                        <a:latin typeface="HelveticaNeue-Bold"/>
                      </a:endParaRPr>
                    </a:p>
                  </a:txBody>
                  <a:tcPr/>
                </a:tc>
                <a:tc hMerge="1">
                  <a:txBody>
                    <a:bodyPr/>
                    <a:lstStyle/>
                    <a:p>
                      <a:endParaRPr lang="fr-FR" sz="900" dirty="0">
                        <a:latin typeface="HelveticaNeue-Bold"/>
                      </a:endParaRPr>
                    </a:p>
                  </a:txBody>
                  <a:tcPr/>
                </a:tc>
                <a:extLst>
                  <a:ext uri="{0D108BD9-81ED-4DB2-BD59-A6C34878D82A}">
                    <a16:rowId xmlns:a16="http://schemas.microsoft.com/office/drawing/2014/main" val="1378228434"/>
                  </a:ext>
                </a:extLst>
              </a:tr>
            </a:tbl>
          </a:graphicData>
        </a:graphic>
      </p:graphicFrame>
      <p:sp>
        <p:nvSpPr>
          <p:cNvPr id="11" name="ZoneTexte 10">
            <a:extLst>
              <a:ext uri="{FF2B5EF4-FFF2-40B4-BE49-F238E27FC236}">
                <a16:creationId xmlns:a16="http://schemas.microsoft.com/office/drawing/2014/main" id="{B11A9B3F-4DAA-D748-D6B0-FE4E05A68D03}"/>
              </a:ext>
            </a:extLst>
          </p:cNvPr>
          <p:cNvSpPr txBox="1"/>
          <p:nvPr/>
        </p:nvSpPr>
        <p:spPr>
          <a:xfrm>
            <a:off x="1068132" y="3045592"/>
            <a:ext cx="4557756" cy="369332"/>
          </a:xfrm>
          <a:prstGeom prst="rect">
            <a:avLst/>
          </a:prstGeom>
          <a:noFill/>
        </p:spPr>
        <p:txBody>
          <a:bodyPr wrap="square">
            <a:spAutoFit/>
          </a:bodyPr>
          <a:lstStyle/>
          <a:p>
            <a:pPr algn="just"/>
            <a:r>
              <a:rPr lang="fr-FR" sz="900" dirty="0">
                <a:solidFill>
                  <a:schemeClr val="tx2"/>
                </a:solidFill>
                <a:latin typeface="HelveticaNeue-Bold"/>
              </a:rPr>
              <a:t>La durée du congé de maternité varie selon le nombre d’enfants déjà à la charge du salarié avant la naissance :</a:t>
            </a:r>
          </a:p>
        </p:txBody>
      </p:sp>
      <p:sp>
        <p:nvSpPr>
          <p:cNvPr id="16" name="Rectangle 1">
            <a:extLst>
              <a:ext uri="{FF2B5EF4-FFF2-40B4-BE49-F238E27FC236}">
                <a16:creationId xmlns:a16="http://schemas.microsoft.com/office/drawing/2014/main" id="{C10AB4C6-281D-DA4E-B484-A638F9FF9E27}"/>
              </a:ext>
            </a:extLst>
          </p:cNvPr>
          <p:cNvSpPr>
            <a:spLocks noChangeArrowheads="1"/>
          </p:cNvSpPr>
          <p:nvPr/>
        </p:nvSpPr>
        <p:spPr bwMode="auto">
          <a:xfrm>
            <a:off x="-3617953" y="5570147"/>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8" name="Rectangle 3">
            <a:extLst>
              <a:ext uri="{FF2B5EF4-FFF2-40B4-BE49-F238E27FC236}">
                <a16:creationId xmlns:a16="http://schemas.microsoft.com/office/drawing/2014/main" id="{477DA426-35DE-5AFB-AE2A-8446BB09D952}"/>
              </a:ext>
            </a:extLst>
          </p:cNvPr>
          <p:cNvSpPr>
            <a:spLocks noChangeArrowheads="1"/>
          </p:cNvSpPr>
          <p:nvPr/>
        </p:nvSpPr>
        <p:spPr bwMode="auto">
          <a:xfrm>
            <a:off x="-3617953" y="5683574"/>
            <a:ext cx="21512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1000" b="0" i="0" u="sng" strike="noStrike" cap="none" normalizeH="0" baseline="30000" dirty="0">
                <a:ln>
                  <a:noFill/>
                </a:ln>
                <a:solidFill>
                  <a:srgbClr val="800080"/>
                </a:solidFill>
                <a:effectLst/>
                <a:latin typeface="Cambria" panose="02040503050406030204" pitchFamily="18" charset="0"/>
                <a:ea typeface="MS Mincho" panose="02020609040205080304" pitchFamily="49" charset="-128"/>
                <a:cs typeface="Times New Roman" panose="02020603050405020304" pitchFamily="18" charset="0"/>
                <a:hlinkClick r:id="rId10"/>
              </a:rPr>
              <a: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aphicFrame>
        <p:nvGraphicFramePr>
          <p:cNvPr id="20" name="Tableau 19">
            <a:extLst>
              <a:ext uri="{FF2B5EF4-FFF2-40B4-BE49-F238E27FC236}">
                <a16:creationId xmlns:a16="http://schemas.microsoft.com/office/drawing/2014/main" id="{F5A0C611-D998-27CD-7768-999DA9458686}"/>
              </a:ext>
            </a:extLst>
          </p:cNvPr>
          <p:cNvGraphicFramePr>
            <a:graphicFrameLocks noGrp="1"/>
          </p:cNvGraphicFramePr>
          <p:nvPr>
            <p:extLst>
              <p:ext uri="{D42A27DB-BD31-4B8C-83A1-F6EECF244321}">
                <p14:modId xmlns:p14="http://schemas.microsoft.com/office/powerpoint/2010/main" val="3371135212"/>
              </p:ext>
            </p:extLst>
          </p:nvPr>
        </p:nvGraphicFramePr>
        <p:xfrm>
          <a:off x="509086" y="6507831"/>
          <a:ext cx="4962827" cy="3576234"/>
        </p:xfrm>
        <a:graphic>
          <a:graphicData uri="http://schemas.openxmlformats.org/drawingml/2006/table">
            <a:tbl>
              <a:tblPr firstRow="1" bandRow="1">
                <a:tableStyleId>{5C22544A-7EE6-4342-B048-85BDC9FD1C3A}</a:tableStyleId>
              </a:tblPr>
              <a:tblGrid>
                <a:gridCol w="764224">
                  <a:extLst>
                    <a:ext uri="{9D8B030D-6E8A-4147-A177-3AD203B41FA5}">
                      <a16:colId xmlns:a16="http://schemas.microsoft.com/office/drawing/2014/main" val="1016696558"/>
                    </a:ext>
                  </a:extLst>
                </a:gridCol>
                <a:gridCol w="1431790">
                  <a:extLst>
                    <a:ext uri="{9D8B030D-6E8A-4147-A177-3AD203B41FA5}">
                      <a16:colId xmlns:a16="http://schemas.microsoft.com/office/drawing/2014/main" val="1858328247"/>
                    </a:ext>
                  </a:extLst>
                </a:gridCol>
                <a:gridCol w="1209675">
                  <a:extLst>
                    <a:ext uri="{9D8B030D-6E8A-4147-A177-3AD203B41FA5}">
                      <a16:colId xmlns:a16="http://schemas.microsoft.com/office/drawing/2014/main" val="522666288"/>
                    </a:ext>
                  </a:extLst>
                </a:gridCol>
                <a:gridCol w="1557138">
                  <a:extLst>
                    <a:ext uri="{9D8B030D-6E8A-4147-A177-3AD203B41FA5}">
                      <a16:colId xmlns:a16="http://schemas.microsoft.com/office/drawing/2014/main" val="2266254289"/>
                    </a:ext>
                  </a:extLst>
                </a:gridCol>
              </a:tblGrid>
              <a:tr h="385242">
                <a:tc>
                  <a:txBody>
                    <a:bodyPr/>
                    <a:lstStyle/>
                    <a:p>
                      <a:pPr algn="ctr"/>
                      <a:endParaRPr lang="fr-FR" sz="800" b="1" kern="1200" dirty="0">
                        <a:solidFill>
                          <a:schemeClr val="lt1"/>
                        </a:solidFill>
                        <a:latin typeface="HelveticaNeue-Bold"/>
                        <a:ea typeface="+mn-ea"/>
                        <a:cs typeface="+mn-cs"/>
                      </a:endParaRPr>
                    </a:p>
                  </a:txBody>
                  <a:tcPr anchor="ctr">
                    <a:solidFill>
                      <a:srgbClr val="102152"/>
                    </a:solidFill>
                  </a:tcPr>
                </a:tc>
                <a:tc>
                  <a:txBody>
                    <a:bodyPr/>
                    <a:lstStyle/>
                    <a:p>
                      <a:pPr algn="ctr"/>
                      <a:r>
                        <a:rPr lang="fr-FR" sz="900" b="1" kern="1200" dirty="0">
                          <a:solidFill>
                            <a:schemeClr val="lt1"/>
                          </a:solidFill>
                          <a:latin typeface="HelveticaNeue-Bold"/>
                          <a:ea typeface="+mn-ea"/>
                          <a:cs typeface="+mn-cs"/>
                        </a:rPr>
                        <a:t>Ancienneté requise</a:t>
                      </a:r>
                    </a:p>
                  </a:txBody>
                  <a:tcPr anchor="ctr">
                    <a:solidFill>
                      <a:srgbClr val="102152"/>
                    </a:solidFill>
                  </a:tcPr>
                </a:tc>
                <a:tc>
                  <a:txBody>
                    <a:bodyPr/>
                    <a:lstStyle/>
                    <a:p>
                      <a:pPr algn="ctr"/>
                      <a:r>
                        <a:rPr lang="fr-FR" sz="900" b="1" kern="1200" dirty="0">
                          <a:solidFill>
                            <a:schemeClr val="lt1"/>
                          </a:solidFill>
                          <a:latin typeface="HelveticaNeue-Bold"/>
                          <a:ea typeface="+mn-ea"/>
                          <a:cs typeface="+mn-cs"/>
                        </a:rPr>
                        <a:t>Durée maximum</a:t>
                      </a:r>
                    </a:p>
                    <a:p>
                      <a:pPr algn="ctr"/>
                      <a:r>
                        <a:rPr lang="fr-FR" sz="900" b="1" kern="1200" dirty="0">
                          <a:solidFill>
                            <a:schemeClr val="lt1"/>
                          </a:solidFill>
                          <a:latin typeface="HelveticaNeue-Bold"/>
                          <a:ea typeface="+mn-ea"/>
                          <a:cs typeface="+mn-cs"/>
                        </a:rPr>
                        <a:t>(y.c. congé pathologique)</a:t>
                      </a:r>
                    </a:p>
                  </a:txBody>
                  <a:tcPr anchor="ctr">
                    <a:solidFill>
                      <a:srgbClr val="102152"/>
                    </a:solidFill>
                  </a:tcPr>
                </a:tc>
                <a:tc>
                  <a:txBody>
                    <a:bodyPr/>
                    <a:lstStyle/>
                    <a:p>
                      <a:pPr algn="ctr"/>
                      <a:r>
                        <a:rPr lang="fr-FR" sz="900" b="1" kern="1200" dirty="0">
                          <a:solidFill>
                            <a:schemeClr val="lt1"/>
                          </a:solidFill>
                          <a:effectLst/>
                          <a:latin typeface="+mn-lt"/>
                          <a:ea typeface="+mn-ea"/>
                          <a:cs typeface="+mn-cs"/>
                        </a:rPr>
                        <a:t>Taux</a:t>
                      </a:r>
                    </a:p>
                  </a:txBody>
                  <a:tcPr anchor="ctr">
                    <a:solidFill>
                      <a:srgbClr val="102152"/>
                    </a:solidFill>
                  </a:tcPr>
                </a:tc>
                <a:extLst>
                  <a:ext uri="{0D108BD9-81ED-4DB2-BD59-A6C34878D82A}">
                    <a16:rowId xmlns:a16="http://schemas.microsoft.com/office/drawing/2014/main" val="3283024199"/>
                  </a:ext>
                </a:extLst>
              </a:tr>
              <a:tr h="480552">
                <a:tc rowSpan="2">
                  <a:txBody>
                    <a:bodyPr/>
                    <a:lstStyle/>
                    <a:p>
                      <a:pPr marL="0" algn="ctr" defTabSz="755934" rtl="0" eaLnBrk="1" latinLnBrk="0" hangingPunct="1"/>
                      <a:r>
                        <a:rPr lang="fr-FR" sz="900" b="1" kern="1200" dirty="0">
                          <a:solidFill>
                            <a:schemeClr val="lt1"/>
                          </a:solidFill>
                          <a:latin typeface="HelveticaNeue-Bold"/>
                          <a:ea typeface="+mn-ea"/>
                          <a:cs typeface="+mn-cs"/>
                        </a:rPr>
                        <a:t>Ouvrier</a:t>
                      </a:r>
                    </a:p>
                    <a:p>
                      <a:pPr marL="0" algn="ctr" defTabSz="755934" rtl="0" eaLnBrk="1" latinLnBrk="0" hangingPunct="1"/>
                      <a:r>
                        <a:rPr lang="fr-FR" sz="900" b="1" i="1" kern="1200" dirty="0">
                          <a:solidFill>
                            <a:srgbClr val="FEEFD1"/>
                          </a:solidFill>
                          <a:latin typeface="HelveticaNeue-Bold"/>
                          <a:ea typeface="+mn-ea"/>
                          <a:cs typeface="+mn-cs"/>
                          <a:hlinkClick r:id="rId11">
                            <a:extLst>
                              <a:ext uri="{A12FA001-AC4F-418D-AE19-62706E023703}">
                                <ahyp:hlinkClr xmlns:ahyp="http://schemas.microsoft.com/office/drawing/2018/hyperlinkcolor" val="tx"/>
                              </a:ext>
                            </a:extLst>
                          </a:hlinkClick>
                        </a:rPr>
                        <a:t>Art. 6.7</a:t>
                      </a:r>
                      <a:endParaRPr lang="fr-FR" sz="900" b="1" i="1" kern="1200" dirty="0">
                        <a:solidFill>
                          <a:srgbClr val="FEEFD1"/>
                        </a:solidFill>
                        <a:latin typeface="HelveticaNeue-Bold"/>
                        <a:ea typeface="+mn-ea"/>
                        <a:cs typeface="+mn-cs"/>
                      </a:endParaRPr>
                    </a:p>
                    <a:p>
                      <a:pPr algn="ctr"/>
                      <a:endParaRPr lang="fr-FR" sz="900" dirty="0"/>
                    </a:p>
                  </a:txBody>
                  <a:tcPr anchor="ctr">
                    <a:solidFill>
                      <a:schemeClr val="tx2"/>
                    </a:solidFill>
                  </a:tcPr>
                </a:tc>
                <a:tc>
                  <a:txBody>
                    <a:bodyPr/>
                    <a:lstStyle/>
                    <a:p>
                      <a:pPr marL="0" algn="ctr" defTabSz="755934" rtl="0" eaLnBrk="1" latinLnBrk="0" hangingPunct="1"/>
                      <a:r>
                        <a:rPr lang="fr-FR" sz="800" u="sng" kern="1200" dirty="0">
                          <a:solidFill>
                            <a:schemeClr val="dk1"/>
                          </a:solidFill>
                          <a:latin typeface="HelveticaNeue-Bold"/>
                          <a:ea typeface="+mn-ea"/>
                          <a:cs typeface="+mn-cs"/>
                        </a:rPr>
                        <a:t>&lt; 25 ans &amp; apprentis sous contrat</a:t>
                      </a:r>
                    </a:p>
                    <a:p>
                      <a:pPr marL="0" algn="just" defTabSz="755934" rtl="0" eaLnBrk="1" latinLnBrk="0" hangingPunct="1"/>
                      <a:endParaRPr lang="fr-FR" sz="600" kern="1200" dirty="0">
                        <a:solidFill>
                          <a:schemeClr val="dk1"/>
                        </a:solidFill>
                        <a:latin typeface="HelveticaNeue-Bold"/>
                        <a:ea typeface="+mn-ea"/>
                        <a:cs typeface="+mn-cs"/>
                      </a:endParaRPr>
                    </a:p>
                    <a:p>
                      <a:pPr marL="0" algn="ctr" defTabSz="755934" rtl="0" eaLnBrk="1" latinLnBrk="0" hangingPunct="1"/>
                      <a:r>
                        <a:rPr lang="fr-FR" sz="800" kern="1200" dirty="0">
                          <a:solidFill>
                            <a:schemeClr val="dk1"/>
                          </a:solidFill>
                          <a:latin typeface="HelveticaNeue-Bold"/>
                          <a:ea typeface="+mn-ea"/>
                          <a:cs typeface="+mn-cs"/>
                        </a:rPr>
                        <a:t>1 mois </a:t>
                      </a:r>
                    </a:p>
                  </a:txBody>
                  <a:tcPr anchor="ctr"/>
                </a:tc>
                <a:tc rowSpan="2">
                  <a:txBody>
                    <a:bodyPr/>
                    <a:lstStyle/>
                    <a:p>
                      <a:pPr marL="0" algn="ctr" defTabSz="755934" rtl="0" eaLnBrk="1" latinLnBrk="0" hangingPunct="1"/>
                      <a:r>
                        <a:rPr lang="fr-FR" sz="800" kern="1200" dirty="0">
                          <a:solidFill>
                            <a:schemeClr val="dk1"/>
                          </a:solidFill>
                          <a:latin typeface="HelveticaNeue-Bold"/>
                          <a:ea typeface="+mn-ea"/>
                          <a:cs typeface="+mn-cs"/>
                        </a:rPr>
                        <a:t>6 semaines avant la date présumée d’accouchement + 10 semaines après</a:t>
                      </a:r>
                    </a:p>
                    <a:p>
                      <a:pPr marL="0" algn="ctr" defTabSz="755934" rtl="0" eaLnBrk="1" latinLnBrk="0" hangingPunct="1"/>
                      <a:endParaRPr lang="fr-FR" sz="800" kern="1200" dirty="0">
                        <a:solidFill>
                          <a:schemeClr val="dk1"/>
                        </a:solidFill>
                        <a:latin typeface="HelveticaNeue-Bold"/>
                        <a:ea typeface="+mn-ea"/>
                        <a:cs typeface="+mn-cs"/>
                      </a:endParaRPr>
                    </a:p>
                  </a:txBody>
                  <a:tcPr anchor="ctr"/>
                </a:tc>
                <a:tc rowSpan="2">
                  <a:txBody>
                    <a:bodyPr/>
                    <a:lstStyle/>
                    <a:p>
                      <a:pPr marL="0" algn="ctr" defTabSz="755934" rtl="0" eaLnBrk="1" latinLnBrk="0" hangingPunct="1"/>
                      <a:r>
                        <a:rPr lang="fr-FR" sz="800" kern="1200" dirty="0">
                          <a:solidFill>
                            <a:schemeClr val="dk1"/>
                          </a:solidFill>
                          <a:latin typeface="HelveticaNeue-Bold"/>
                          <a:ea typeface="+mn-ea"/>
                          <a:cs typeface="+mn-cs"/>
                        </a:rPr>
                        <a:t>100 % du dernier salaire mensuel, déduction faite des IJSS ou de tout autre régime de prévoyance</a:t>
                      </a:r>
                    </a:p>
                  </a:txBody>
                  <a:tcPr anchor="ctr"/>
                </a:tc>
                <a:extLst>
                  <a:ext uri="{0D108BD9-81ED-4DB2-BD59-A6C34878D82A}">
                    <a16:rowId xmlns:a16="http://schemas.microsoft.com/office/drawing/2014/main" val="1440349623"/>
                  </a:ext>
                </a:extLst>
              </a:tr>
              <a:tr h="693435">
                <a:tc vMerge="1">
                  <a:txBody>
                    <a:bodyPr/>
                    <a:lstStyle/>
                    <a:p>
                      <a:endParaRPr lang="fr-FR"/>
                    </a:p>
                  </a:txBody>
                  <a:tcPr/>
                </a:tc>
                <a:tc>
                  <a:txBody>
                    <a:bodyPr/>
                    <a:lstStyle/>
                    <a:p>
                      <a:pPr marL="0" algn="ctr" defTabSz="755934" rtl="0" eaLnBrk="1" latinLnBrk="0" hangingPunct="1"/>
                      <a:r>
                        <a:rPr lang="fr-FR" sz="800" u="sng" kern="1200" dirty="0">
                          <a:solidFill>
                            <a:schemeClr val="dk1"/>
                          </a:solidFill>
                          <a:latin typeface="HelveticaNeue-Bold"/>
                          <a:ea typeface="+mn-ea"/>
                          <a:cs typeface="+mn-cs"/>
                        </a:rPr>
                        <a:t>≥ 25 ans</a:t>
                      </a:r>
                    </a:p>
                    <a:p>
                      <a:pPr marL="0" algn="ctr" defTabSz="755934" rtl="0" eaLnBrk="1" latinLnBrk="0" hangingPunct="1"/>
                      <a:endParaRPr lang="fr-FR" sz="600" kern="1200" dirty="0">
                        <a:solidFill>
                          <a:schemeClr val="dk1"/>
                        </a:solidFill>
                        <a:latin typeface="HelveticaNeue-Bold"/>
                        <a:ea typeface="+mn-ea"/>
                        <a:cs typeface="+mn-cs"/>
                      </a:endParaRPr>
                    </a:p>
                    <a:p>
                      <a:pPr marL="0" algn="ctr" defTabSz="755934" rtl="0" eaLnBrk="1" latinLnBrk="0" hangingPunct="1"/>
                      <a:r>
                        <a:rPr lang="fr-FR" sz="800" kern="1200" dirty="0">
                          <a:solidFill>
                            <a:schemeClr val="dk1"/>
                          </a:solidFill>
                          <a:latin typeface="HelveticaNeue-Bold"/>
                          <a:ea typeface="+mn-ea"/>
                          <a:cs typeface="+mn-cs"/>
                        </a:rPr>
                        <a:t>3 mois ou 1 mois avec 750 points CNRO* acquis sur les 10 dernières années précédant l’arrêt de travail</a:t>
                      </a:r>
                    </a:p>
                  </a:txBody>
                  <a:tcPr anchor="ct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146499676"/>
                  </a:ext>
                </a:extLst>
              </a:tr>
              <a:tr h="282511">
                <a:tc>
                  <a:txBody>
                    <a:bodyPr/>
                    <a:lstStyle/>
                    <a:p>
                      <a:pPr marL="0" algn="ctr" defTabSz="755934" rtl="0" eaLnBrk="1" latinLnBrk="0" hangingPunct="1"/>
                      <a:r>
                        <a:rPr lang="fr-FR" sz="900" b="1" kern="1200" dirty="0">
                          <a:solidFill>
                            <a:schemeClr val="lt1"/>
                          </a:solidFill>
                          <a:latin typeface="HelveticaNeue-Bold"/>
                          <a:ea typeface="+mn-ea"/>
                          <a:cs typeface="+mn-cs"/>
                        </a:rPr>
                        <a:t>ETAM</a:t>
                      </a:r>
                    </a:p>
                    <a:p>
                      <a:pPr marL="0" algn="ctr" defTabSz="755934" rtl="0" eaLnBrk="1" latinLnBrk="0" hangingPunct="1"/>
                      <a:r>
                        <a:rPr lang="fr-FR" sz="900" b="1" i="1" kern="1200" dirty="0">
                          <a:solidFill>
                            <a:srgbClr val="FEEFD1"/>
                          </a:solidFill>
                          <a:latin typeface="HelveticaNeue-Bold"/>
                          <a:ea typeface="+mn-ea"/>
                          <a:cs typeface="+mn-cs"/>
                          <a:hlinkClick r:id="rId12">
                            <a:extLst>
                              <a:ext uri="{A12FA001-AC4F-418D-AE19-62706E023703}">
                                <ahyp:hlinkClr xmlns:ahyp="http://schemas.microsoft.com/office/drawing/2018/hyperlinkcolor" val="tx"/>
                              </a:ext>
                            </a:extLst>
                          </a:hlinkClick>
                        </a:rPr>
                        <a:t>Art. 6.7</a:t>
                      </a:r>
                      <a:endParaRPr lang="fr-FR" sz="900" b="1" i="1" kern="1200" dirty="0">
                        <a:solidFill>
                          <a:srgbClr val="FEEFD1"/>
                        </a:solidFill>
                        <a:latin typeface="HelveticaNeue-Bold"/>
                        <a:ea typeface="+mn-ea"/>
                        <a:cs typeface="+mn-cs"/>
                      </a:endParaRPr>
                    </a:p>
                  </a:txBody>
                  <a:tcPr anchor="ctr">
                    <a:solidFill>
                      <a:schemeClr val="tx2"/>
                    </a:solidFill>
                  </a:tcPr>
                </a:tc>
                <a:tc rowSpan="3">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800" kern="1200" dirty="0">
                          <a:solidFill>
                            <a:schemeClr val="dk1"/>
                          </a:solidFill>
                          <a:latin typeface="HelveticaNeue-Bold"/>
                          <a:ea typeface="+mn-ea"/>
                          <a:cs typeface="+mn-cs"/>
                        </a:rPr>
                        <a:t>Au moins 1 an de présence dans l'entreprise</a:t>
                      </a:r>
                    </a:p>
                    <a:p>
                      <a:endParaRPr lang="fr-FR" sz="800" dirty="0"/>
                    </a:p>
                  </a:txBody>
                  <a:tcPr anchor="ctr"/>
                </a:tc>
                <a:tc rowSpan="3">
                  <a:txBody>
                    <a:bodyPr/>
                    <a:lstStyle/>
                    <a:p>
                      <a:pPr marL="0" algn="ctr" defTabSz="755934" rtl="0" eaLnBrk="1" latinLnBrk="0" hangingPunct="1"/>
                      <a:r>
                        <a:rPr lang="fr-FR" sz="800" kern="1200" dirty="0">
                          <a:solidFill>
                            <a:schemeClr val="dk1"/>
                          </a:solidFill>
                          <a:latin typeface="HelveticaNeue-Bold"/>
                          <a:ea typeface="+mn-ea"/>
                          <a:cs typeface="+mn-cs"/>
                        </a:rPr>
                        <a:t>16 semaines (avant ou après l'accouchement)</a:t>
                      </a:r>
                    </a:p>
                    <a:p>
                      <a:pPr algn="ctr"/>
                      <a:endParaRPr lang="fr-FR" sz="800" dirty="0"/>
                    </a:p>
                  </a:txBody>
                  <a:tcPr anchor="ctr"/>
                </a:tc>
                <a:tc rowSpan="2">
                  <a:txBody>
                    <a:bodyPr/>
                    <a:lstStyle/>
                    <a:p>
                      <a:pPr algn="ctr"/>
                      <a:r>
                        <a:rPr lang="fr-FR" sz="800" kern="1200" dirty="0">
                          <a:solidFill>
                            <a:schemeClr val="dk1"/>
                          </a:solidFill>
                          <a:latin typeface="HelveticaNeue-Bold"/>
                          <a:ea typeface="+mn-ea"/>
                          <a:cs typeface="+mn-cs"/>
                        </a:rPr>
                        <a:t>100% des appointements mensuels déduction faite des IJSS ou de tout autre régime de prévoyance comportant une cotisation versée</a:t>
                      </a:r>
                    </a:p>
                  </a:txBody>
                  <a:tcPr anchor="ctr"/>
                </a:tc>
                <a:extLst>
                  <a:ext uri="{0D108BD9-81ED-4DB2-BD59-A6C34878D82A}">
                    <a16:rowId xmlns:a16="http://schemas.microsoft.com/office/drawing/2014/main" val="1151521415"/>
                  </a:ext>
                </a:extLst>
              </a:tr>
              <a:tr h="642209">
                <a:tc rowSpan="2">
                  <a:txBody>
                    <a:bodyPr/>
                    <a:lstStyle/>
                    <a:p>
                      <a:pPr algn="ctr"/>
                      <a:r>
                        <a:rPr lang="fr-FR" sz="900" b="1" kern="1200" dirty="0">
                          <a:solidFill>
                            <a:schemeClr val="lt1"/>
                          </a:solidFill>
                          <a:latin typeface="HelveticaNeue-Bold"/>
                          <a:ea typeface="+mn-ea"/>
                          <a:cs typeface="+mn-cs"/>
                        </a:rPr>
                        <a:t>Cadres</a:t>
                      </a:r>
                    </a:p>
                    <a:p>
                      <a:pPr marL="0" algn="ctr" defTabSz="755934" rtl="0" eaLnBrk="1" latinLnBrk="0" hangingPunct="1"/>
                      <a:r>
                        <a:rPr lang="fr-FR" sz="900" b="1" i="1" kern="1200" dirty="0">
                          <a:solidFill>
                            <a:srgbClr val="FEEFD1"/>
                          </a:solidFill>
                          <a:latin typeface="HelveticaNeue-Bold"/>
                          <a:ea typeface="+mn-ea"/>
                          <a:cs typeface="+mn-cs"/>
                          <a:hlinkClick r:id="rId13">
                            <a:extLst>
                              <a:ext uri="{A12FA001-AC4F-418D-AE19-62706E023703}">
                                <ahyp:hlinkClr xmlns:ahyp="http://schemas.microsoft.com/office/drawing/2018/hyperlinkcolor" val="tx"/>
                              </a:ext>
                            </a:extLst>
                          </a:hlinkClick>
                        </a:rPr>
                        <a:t>Art. 5.6 </a:t>
                      </a:r>
                      <a:endParaRPr lang="fr-FR" sz="900" b="1" i="1" kern="1200" dirty="0">
                        <a:solidFill>
                          <a:srgbClr val="FEEFD1"/>
                        </a:solidFill>
                        <a:latin typeface="HelveticaNeue-Bold"/>
                        <a:ea typeface="+mn-ea"/>
                        <a:cs typeface="+mn-cs"/>
                      </a:endParaRPr>
                    </a:p>
                  </a:txBody>
                  <a:tcPr anchor="ctr">
                    <a:solidFill>
                      <a:schemeClr val="tx2"/>
                    </a:solidFill>
                  </a:tcPr>
                </a:tc>
                <a:tc vMerge="1">
                  <a:txBody>
                    <a:bodyPr/>
                    <a:lstStyle/>
                    <a:p>
                      <a:endParaRPr lang="fr-FR" dirty="0"/>
                    </a:p>
                  </a:txBody>
                  <a:tcPr/>
                </a:tc>
                <a:tc vMerge="1">
                  <a:txBody>
                    <a:bodyPr/>
                    <a:lstStyle/>
                    <a:p>
                      <a:endParaRPr lang="fr-FR" dirty="0"/>
                    </a:p>
                  </a:txBody>
                  <a:tcPr/>
                </a:tc>
                <a:tc vMerge="1">
                  <a:txBody>
                    <a:bodyPr/>
                    <a:lstStyle/>
                    <a:p>
                      <a:endParaRPr lang="fr-FR" dirty="0"/>
                    </a:p>
                  </a:txBody>
                  <a:tcPr/>
                </a:tc>
                <a:extLst>
                  <a:ext uri="{0D108BD9-81ED-4DB2-BD59-A6C34878D82A}">
                    <a16:rowId xmlns:a16="http://schemas.microsoft.com/office/drawing/2014/main" val="2164822155"/>
                  </a:ext>
                </a:extLst>
              </a:tr>
              <a:tr h="72422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sz="800" kern="1200" dirty="0">
                          <a:solidFill>
                            <a:schemeClr val="dk1"/>
                          </a:solidFill>
                          <a:latin typeface="HelveticaNeue-Bold"/>
                          <a:ea typeface="+mn-ea"/>
                          <a:cs typeface="+mn-cs"/>
                        </a:rPr>
                        <a:t>100% des appointements mensuels dans les conditions de 5.3 (= ne peut excéder la rémunération qu’il aurait perçue s’il avait travaillé</a:t>
                      </a:r>
                    </a:p>
                  </a:txBody>
                  <a:tcPr anchor="ctr"/>
                </a:tc>
                <a:extLst>
                  <a:ext uri="{0D108BD9-81ED-4DB2-BD59-A6C34878D82A}">
                    <a16:rowId xmlns:a16="http://schemas.microsoft.com/office/drawing/2014/main" val="3404292156"/>
                  </a:ext>
                </a:extLst>
              </a:tr>
            </a:tbl>
          </a:graphicData>
        </a:graphic>
      </p:graphicFrame>
      <p:sp>
        <p:nvSpPr>
          <p:cNvPr id="21" name="ZoneTexte 20">
            <a:extLst>
              <a:ext uri="{FF2B5EF4-FFF2-40B4-BE49-F238E27FC236}">
                <a16:creationId xmlns:a16="http://schemas.microsoft.com/office/drawing/2014/main" id="{BCE66DEC-757F-1275-9DB3-75A8908DF133}"/>
              </a:ext>
            </a:extLst>
          </p:cNvPr>
          <p:cNvSpPr txBox="1"/>
          <p:nvPr/>
        </p:nvSpPr>
        <p:spPr>
          <a:xfrm>
            <a:off x="485307" y="5423192"/>
            <a:ext cx="5104668" cy="230832"/>
          </a:xfrm>
          <a:prstGeom prst="rect">
            <a:avLst/>
          </a:prstGeom>
          <a:noFill/>
        </p:spPr>
        <p:txBody>
          <a:bodyPr wrap="square">
            <a:spAutoFit/>
          </a:bodyPr>
          <a:lstStyle/>
          <a:p>
            <a:pPr algn="l"/>
            <a:r>
              <a:rPr lang="fr-FR" sz="900" dirty="0">
                <a:latin typeface="HelveticaNeue-Bold"/>
              </a:rPr>
              <a:t>Pour en savoir + sur les situations particulières qui peuvent se présenter : cliquez </a:t>
            </a:r>
            <a:r>
              <a:rPr lang="fr-FR" sz="900" dirty="0">
                <a:solidFill>
                  <a:schemeClr val="tx2"/>
                </a:solidFill>
                <a:latin typeface="HelveticaNeue-Bold"/>
                <a:hlinkClick r:id="rId6"/>
              </a:rPr>
              <a:t>ici</a:t>
            </a:r>
            <a:r>
              <a:rPr lang="fr-FR" sz="900" dirty="0">
                <a:solidFill>
                  <a:schemeClr val="tx2"/>
                </a:solidFill>
                <a:latin typeface="HelveticaNeue-Bold"/>
              </a:rPr>
              <a:t>.  </a:t>
            </a:r>
          </a:p>
        </p:txBody>
      </p:sp>
      <p:sp>
        <p:nvSpPr>
          <p:cNvPr id="22" name="ZoneTexte 21">
            <a:extLst>
              <a:ext uri="{FF2B5EF4-FFF2-40B4-BE49-F238E27FC236}">
                <a16:creationId xmlns:a16="http://schemas.microsoft.com/office/drawing/2014/main" id="{DCE3C9D1-D15A-5ED5-279B-C535E8C910DC}"/>
              </a:ext>
            </a:extLst>
          </p:cNvPr>
          <p:cNvSpPr txBox="1"/>
          <p:nvPr/>
        </p:nvSpPr>
        <p:spPr>
          <a:xfrm>
            <a:off x="550191" y="10041720"/>
            <a:ext cx="5104668" cy="230832"/>
          </a:xfrm>
          <a:prstGeom prst="rect">
            <a:avLst/>
          </a:prstGeom>
          <a:noFill/>
        </p:spPr>
        <p:txBody>
          <a:bodyPr wrap="square">
            <a:spAutoFit/>
          </a:bodyPr>
          <a:lstStyle/>
          <a:p>
            <a:pPr algn="l"/>
            <a:r>
              <a:rPr lang="fr-FR" sz="900" dirty="0">
                <a:solidFill>
                  <a:schemeClr val="tx2"/>
                </a:solidFill>
                <a:latin typeface="HelveticaNeue-Bold"/>
              </a:rPr>
              <a:t>* Equivaut à +/- 308 points de retraite complémentaire AGIRC/ARRCO après conversion.   </a:t>
            </a:r>
          </a:p>
        </p:txBody>
      </p:sp>
      <p:sp>
        <p:nvSpPr>
          <p:cNvPr id="23" name="ZoneTexte 22">
            <a:extLst>
              <a:ext uri="{FF2B5EF4-FFF2-40B4-BE49-F238E27FC236}">
                <a16:creationId xmlns:a16="http://schemas.microsoft.com/office/drawing/2014/main" id="{4A74615D-FBC0-7B3A-46C9-421909F946DF}"/>
              </a:ext>
            </a:extLst>
          </p:cNvPr>
          <p:cNvSpPr txBox="1"/>
          <p:nvPr/>
        </p:nvSpPr>
        <p:spPr>
          <a:xfrm>
            <a:off x="1029909" y="6126557"/>
            <a:ext cx="4414430" cy="369332"/>
          </a:xfrm>
          <a:prstGeom prst="rect">
            <a:avLst/>
          </a:prstGeom>
          <a:noFill/>
        </p:spPr>
        <p:txBody>
          <a:bodyPr wrap="square">
            <a:spAutoFit/>
          </a:bodyPr>
          <a:lstStyle/>
          <a:p>
            <a:pPr algn="just"/>
            <a:r>
              <a:rPr lang="fr-FR" sz="900" dirty="0">
                <a:solidFill>
                  <a:schemeClr val="tx2"/>
                </a:solidFill>
                <a:latin typeface="HelveticaNeue-Bold"/>
              </a:rPr>
              <a:t>Les conventions collectives nationales des travaux publics prévoient, sous réserve de remplir certaines conditions, un complément d’indemnisation de l’employeur. </a:t>
            </a:r>
          </a:p>
        </p:txBody>
      </p:sp>
      <p:pic>
        <p:nvPicPr>
          <p:cNvPr id="19" name="Image 18">
            <a:extLst>
              <a:ext uri="{FF2B5EF4-FFF2-40B4-BE49-F238E27FC236}">
                <a16:creationId xmlns:a16="http://schemas.microsoft.com/office/drawing/2014/main" id="{F3C0BCAC-2993-FE71-6466-5304ECC5FB69}"/>
              </a:ext>
            </a:extLst>
          </p:cNvPr>
          <p:cNvPicPr>
            <a:picLocks noChangeAspect="1"/>
          </p:cNvPicPr>
          <p:nvPr/>
        </p:nvPicPr>
        <p:blipFill>
          <a:blip r:embed="rId14"/>
          <a:stretch>
            <a:fillRect/>
          </a:stretch>
        </p:blipFill>
        <p:spPr>
          <a:xfrm>
            <a:off x="5089986" y="3462718"/>
            <a:ext cx="1858602" cy="2787903"/>
          </a:xfrm>
          <a:prstGeom prst="rect">
            <a:avLst/>
          </a:prstGeom>
        </p:spPr>
      </p:pic>
    </p:spTree>
    <p:extLst>
      <p:ext uri="{BB962C8B-B14F-4D97-AF65-F5344CB8AC3E}">
        <p14:creationId xmlns:p14="http://schemas.microsoft.com/office/powerpoint/2010/main" val="1132139605"/>
      </p:ext>
    </p:extLst>
  </p:cSld>
  <p:clrMapOvr>
    <a:masterClrMapping/>
  </p:clrMapOvr>
</p:sld>
</file>

<file path=ppt/theme/theme1.xml><?xml version="1.0" encoding="utf-8"?>
<a:theme xmlns:a="http://schemas.openxmlformats.org/drawingml/2006/main" name="Thème Office">
  <a:themeElements>
    <a:clrScheme name="Personnalisé 4">
      <a:dk1>
        <a:sysClr val="windowText" lastClr="000000"/>
      </a:dk1>
      <a:lt1>
        <a:sysClr val="window" lastClr="FFFFFF"/>
      </a:lt1>
      <a:dk2>
        <a:srgbClr val="102152"/>
      </a:dk2>
      <a:lt2>
        <a:srgbClr val="E8E8E8"/>
      </a:lt2>
      <a:accent1>
        <a:srgbClr val="586386"/>
      </a:accent1>
      <a:accent2>
        <a:srgbClr val="F05924"/>
      </a:accent2>
      <a:accent3>
        <a:srgbClr val="F58B66"/>
      </a:accent3>
      <a:accent4>
        <a:srgbClr val="004D67"/>
      </a:accent4>
      <a:accent5>
        <a:srgbClr val="2BA1A2"/>
      </a:accent5>
      <a:accent6>
        <a:srgbClr val="F5A542"/>
      </a:accent6>
      <a:hlink>
        <a:srgbClr val="467886"/>
      </a:hlink>
      <a:folHlink>
        <a:srgbClr val="96607D"/>
      </a:folHlink>
    </a:clrScheme>
    <a:fontScheme name="fntp">
      <a:majorFont>
        <a:latin typeface="Work Sans SemiBold"/>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b89673c-4da7-46e7-b87f-fcff51e428af">
      <Terms xmlns="http://schemas.microsoft.com/office/infopath/2007/PartnerControls"/>
    </lcf76f155ced4ddcb4097134ff3c332f>
    <TaxCatchAll xmlns="d7fe71d0-e9ea-44ad-9737-aa76ec9273e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5895007E3AF4A48BDE02BCA2BBE408B" ma:contentTypeVersion="10" ma:contentTypeDescription="Crée un document." ma:contentTypeScope="" ma:versionID="fe7cef6fc98ffeefddd9b04ca40ab618">
  <xsd:schema xmlns:xsd="http://www.w3.org/2001/XMLSchema" xmlns:xs="http://www.w3.org/2001/XMLSchema" xmlns:p="http://schemas.microsoft.com/office/2006/metadata/properties" xmlns:ns2="8b89673c-4da7-46e7-b87f-fcff51e428af" xmlns:ns3="d7fe71d0-e9ea-44ad-9737-aa76ec9273e9" targetNamespace="http://schemas.microsoft.com/office/2006/metadata/properties" ma:root="true" ma:fieldsID="1635dd50a0349b848721fff60112e611" ns2:_="" ns3:_="">
    <xsd:import namespace="8b89673c-4da7-46e7-b87f-fcff51e428af"/>
    <xsd:import namespace="d7fe71d0-e9ea-44ad-9737-aa76ec9273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89673c-4da7-46e7-b87f-fcff51e428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6983dd2d-fe85-47ae-af35-39ec513b7bb7"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fe71d0-e9ea-44ad-9737-aa76ec9273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74091d7-ad4a-44e0-8422-76ca1adc31b8}" ma:internalName="TaxCatchAll" ma:showField="CatchAllData" ma:web="d7fe71d0-e9ea-44ad-9737-aa76ec9273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8B86ED-5EC8-4ADA-BD89-2C56133DF416}">
  <ds:schemaRefs>
    <ds:schemaRef ds:uri="http://schemas.microsoft.com/office/infopath/2007/PartnerControls"/>
    <ds:schemaRef ds:uri="http://www.w3.org/XML/1998/namespace"/>
    <ds:schemaRef ds:uri="http://purl.org/dc/elements/1.1/"/>
    <ds:schemaRef ds:uri="http://purl.org/dc/dcmitype/"/>
    <ds:schemaRef ds:uri="http://schemas.microsoft.com/office/2006/documentManagement/types"/>
    <ds:schemaRef ds:uri="http://purl.org/dc/terms/"/>
    <ds:schemaRef ds:uri="http://schemas.openxmlformats.org/package/2006/metadata/core-properties"/>
    <ds:schemaRef ds:uri="d7fe71d0-e9ea-44ad-9737-aa76ec9273e9"/>
    <ds:schemaRef ds:uri="8b89673c-4da7-46e7-b87f-fcff51e428af"/>
    <ds:schemaRef ds:uri="http://schemas.microsoft.com/office/2006/metadata/properties"/>
  </ds:schemaRefs>
</ds:datastoreItem>
</file>

<file path=customXml/itemProps2.xml><?xml version="1.0" encoding="utf-8"?>
<ds:datastoreItem xmlns:ds="http://schemas.openxmlformats.org/officeDocument/2006/customXml" ds:itemID="{7AF12810-6FF8-45F6-A775-BE85754C78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89673c-4da7-46e7-b87f-fcff51e428af"/>
    <ds:schemaRef ds:uri="d7fe71d0-e9ea-44ad-9737-aa76ec9273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E6D658-09D7-40AF-BE5E-FE6BF5335D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1963</TotalTime>
  <Words>473</Words>
  <Application>Microsoft Office PowerPoint</Application>
  <PresentationFormat>Personnalisé</PresentationFormat>
  <Paragraphs>70</Paragraphs>
  <Slides>1</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vt:i4>
      </vt:variant>
    </vt:vector>
  </HeadingPairs>
  <TitlesOfParts>
    <vt:vector size="7" baseType="lpstr">
      <vt:lpstr>Work Sans SemiBold</vt:lpstr>
      <vt:lpstr>Aptos</vt:lpstr>
      <vt:lpstr>Arial</vt:lpstr>
      <vt:lpstr>Cambria</vt:lpstr>
      <vt:lpstr>HelveticaNeue-Bold</vt:lpstr>
      <vt:lpstr>Thème Office</vt:lpstr>
      <vt:lpstr>Le congé maternité dans les travaux publics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sabrina perez</dc:creator>
  <cp:lastModifiedBy>CURIE Maud</cp:lastModifiedBy>
  <cp:revision>17</cp:revision>
  <dcterms:created xsi:type="dcterms:W3CDTF">2026-04-19T11:39:25Z</dcterms:created>
  <dcterms:modified xsi:type="dcterms:W3CDTF">2026-06-12T12:41:02Z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0x01010055895007E3AF4A48BDE02BCA2BBE408B</vt:lpwstr>
  </property>
  <property fmtid="{D5CDD505-2E9C-101B-9397-08002B2CF9AE}" pid="3" name="MediaServiceImageTags">
    <vt:lpwstr/>
  </property>
</Properties>
</file>